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90" r:id="rId3"/>
    <p:sldMasterId id="2147483704" r:id="rId4"/>
    <p:sldMasterId id="2147483711" r:id="rId5"/>
  </p:sldMasterIdLst>
  <p:notesMasterIdLst>
    <p:notesMasterId r:id="rId103"/>
  </p:notesMasterIdLst>
  <p:handoutMasterIdLst>
    <p:handoutMasterId r:id="rId104"/>
  </p:handoutMasterIdLst>
  <p:sldIdLst>
    <p:sldId id="664" r:id="rId6"/>
    <p:sldId id="677" r:id="rId7"/>
    <p:sldId id="679" r:id="rId8"/>
    <p:sldId id="398" r:id="rId9"/>
    <p:sldId id="695" r:id="rId10"/>
    <p:sldId id="661" r:id="rId11"/>
    <p:sldId id="550" r:id="rId12"/>
    <p:sldId id="757" r:id="rId13"/>
    <p:sldId id="756" r:id="rId14"/>
    <p:sldId id="671" r:id="rId15"/>
    <p:sldId id="430" r:id="rId16"/>
    <p:sldId id="681" r:id="rId17"/>
    <p:sldId id="682" r:id="rId18"/>
    <p:sldId id="600" r:id="rId19"/>
    <p:sldId id="601" r:id="rId20"/>
    <p:sldId id="660" r:id="rId21"/>
    <p:sldId id="607" r:id="rId22"/>
    <p:sldId id="608" r:id="rId23"/>
    <p:sldId id="609" r:id="rId24"/>
    <p:sldId id="626" r:id="rId25"/>
    <p:sldId id="694" r:id="rId26"/>
    <p:sldId id="487" r:id="rId27"/>
    <p:sldId id="529" r:id="rId28"/>
    <p:sldId id="553" r:id="rId29"/>
    <p:sldId id="628" r:id="rId30"/>
    <p:sldId id="535" r:id="rId31"/>
    <p:sldId id="536" r:id="rId32"/>
    <p:sldId id="640" r:id="rId33"/>
    <p:sldId id="509" r:id="rId34"/>
    <p:sldId id="538" r:id="rId35"/>
    <p:sldId id="632" r:id="rId36"/>
    <p:sldId id="641" r:id="rId37"/>
    <p:sldId id="631" r:id="rId38"/>
    <p:sldId id="636" r:id="rId39"/>
    <p:sldId id="633" r:id="rId40"/>
    <p:sldId id="634" r:id="rId41"/>
    <p:sldId id="635" r:id="rId42"/>
    <p:sldId id="637" r:id="rId43"/>
    <p:sldId id="638" r:id="rId44"/>
    <p:sldId id="639" r:id="rId45"/>
    <p:sldId id="540" r:id="rId46"/>
    <p:sldId id="541" r:id="rId47"/>
    <p:sldId id="542" r:id="rId48"/>
    <p:sldId id="544" r:id="rId49"/>
    <p:sldId id="546" r:id="rId50"/>
    <p:sldId id="549" r:id="rId51"/>
    <p:sldId id="475" r:id="rId52"/>
    <p:sldId id="501" r:id="rId53"/>
    <p:sldId id="502" r:id="rId54"/>
    <p:sldId id="476" r:id="rId55"/>
    <p:sldId id="485" r:id="rId56"/>
    <p:sldId id="477" r:id="rId57"/>
    <p:sldId id="481" r:id="rId58"/>
    <p:sldId id="418" r:id="rId59"/>
    <p:sldId id="369" r:id="rId60"/>
    <p:sldId id="352" r:id="rId61"/>
    <p:sldId id="372" r:id="rId62"/>
    <p:sldId id="345" r:id="rId63"/>
    <p:sldId id="322" r:id="rId64"/>
    <p:sldId id="323" r:id="rId65"/>
    <p:sldId id="353" r:id="rId66"/>
    <p:sldId id="325" r:id="rId67"/>
    <p:sldId id="315" r:id="rId68"/>
    <p:sldId id="343" r:id="rId69"/>
    <p:sldId id="326" r:id="rId70"/>
    <p:sldId id="365" r:id="rId71"/>
    <p:sldId id="362" r:id="rId72"/>
    <p:sldId id="392" r:id="rId73"/>
    <p:sldId id="391" r:id="rId74"/>
    <p:sldId id="390" r:id="rId75"/>
    <p:sldId id="328" r:id="rId76"/>
    <p:sldId id="313" r:id="rId77"/>
    <p:sldId id="395" r:id="rId78"/>
    <p:sldId id="523" r:id="rId79"/>
    <p:sldId id="396" r:id="rId80"/>
    <p:sldId id="363" r:id="rId81"/>
    <p:sldId id="397" r:id="rId82"/>
    <p:sldId id="421" r:id="rId83"/>
    <p:sldId id="428" r:id="rId84"/>
    <p:sldId id="422" r:id="rId85"/>
    <p:sldId id="429" r:id="rId86"/>
    <p:sldId id="653" r:id="rId87"/>
    <p:sldId id="655" r:id="rId88"/>
    <p:sldId id="656" r:id="rId89"/>
    <p:sldId id="657" r:id="rId90"/>
    <p:sldId id="642" r:id="rId91"/>
    <p:sldId id="643" r:id="rId92"/>
    <p:sldId id="644" r:id="rId93"/>
    <p:sldId id="645" r:id="rId94"/>
    <p:sldId id="646" r:id="rId95"/>
    <p:sldId id="647" r:id="rId96"/>
    <p:sldId id="648" r:id="rId97"/>
    <p:sldId id="649" r:id="rId98"/>
    <p:sldId id="650" r:id="rId99"/>
    <p:sldId id="651" r:id="rId100"/>
    <p:sldId id="652" r:id="rId101"/>
    <p:sldId id="486" r:id="rId102"/>
  </p:sldIdLst>
  <p:sldSz cx="9144000" cy="6858000" type="screen4x3"/>
  <p:notesSz cx="6400800" cy="8686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1332" y="40"/>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image" Target="../media/image6.jpg"/><Relationship Id="rId5" Type="http://schemas.openxmlformats.org/officeDocument/2006/relationships/image" Target="../media/image10.png"/><Relationship Id="rId4" Type="http://schemas.openxmlformats.org/officeDocument/2006/relationships/image" Target="../media/image9.jpeg"/></Relationships>
</file>

<file path=ppt/diagrams/_rels/data2.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image" Target="../media/image6.jpg"/><Relationship Id="rId5" Type="http://schemas.openxmlformats.org/officeDocument/2006/relationships/image" Target="../media/image10.png"/><Relationship Id="rId4"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1BDA8-F26A-49BC-B36B-B7F78084435F}"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725209E6-C0C0-490F-93AB-2A6FEA0F03B2}">
      <dgm:prSet phldrT="[Text]"/>
      <dgm:spPr>
        <a:xfrm>
          <a:off x="171450" y="1403349"/>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Williams F1 Oxford UK</a:t>
          </a:r>
        </a:p>
      </dgm:t>
    </dgm:pt>
    <dgm:pt modelId="{86343A31-8392-4273-A519-ECE8F0423CEB}" type="parTrans" cxnId="{4A245114-D6BE-4C7A-B428-652E7ECDF60C}">
      <dgm:prSet/>
      <dgm:spPr/>
      <dgm:t>
        <a:bodyPr/>
        <a:lstStyle/>
        <a:p>
          <a:endParaRPr lang="en-US"/>
        </a:p>
      </dgm:t>
    </dgm:pt>
    <dgm:pt modelId="{A85BE37C-52A0-4054-B733-F7E5DAE44D4B}" type="sibTrans" cxnId="{4A245114-D6BE-4C7A-B428-652E7ECDF60C}">
      <dgm:prSet/>
      <dgm:spPr/>
      <dgm:t>
        <a:bodyPr/>
        <a:lstStyle/>
        <a:p>
          <a:endParaRPr lang="en-US"/>
        </a:p>
      </dgm:t>
    </dgm:pt>
    <dgm:pt modelId="{044504B9-917C-417F-94A9-BB5900343A86}">
      <dgm:prSet phldrT="[Text]"/>
      <dgm:spPr>
        <a:xfrm>
          <a:off x="2266950" y="1403349"/>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Chief Scientist</a:t>
          </a:r>
        </a:p>
      </dgm:t>
    </dgm:pt>
    <dgm:pt modelId="{44EBC024-543C-4D68-8479-39BDDF7B0EC3}" type="parTrans" cxnId="{B16E21EF-73D8-465D-BE8B-50C05FA0D987}">
      <dgm:prSet/>
      <dgm:spPr/>
      <dgm:t>
        <a:bodyPr/>
        <a:lstStyle/>
        <a:p>
          <a:endParaRPr lang="en-US"/>
        </a:p>
      </dgm:t>
    </dgm:pt>
    <dgm:pt modelId="{DB46FC84-4381-4F99-951F-072865518819}" type="sibTrans" cxnId="{B16E21EF-73D8-465D-BE8B-50C05FA0D987}">
      <dgm:prSet/>
      <dgm:spPr/>
      <dgm:t>
        <a:bodyPr/>
        <a:lstStyle/>
        <a:p>
          <a:endParaRPr lang="en-US"/>
        </a:p>
      </dgm:t>
    </dgm:pt>
    <dgm:pt modelId="{DE2A1AE7-8709-4C1F-848D-9BA8D1055B1D}">
      <dgm:prSet phldrT="[Text]"/>
      <dgm:spPr>
        <a:xfrm>
          <a:off x="4362450" y="1403350"/>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Emmy Las Vegas</a:t>
          </a:r>
        </a:p>
      </dgm:t>
    </dgm:pt>
    <dgm:pt modelId="{ABC65977-2551-4521-8B0E-666CA091FD0A}" type="parTrans" cxnId="{C977A5B7-CA0E-447A-82FB-D461A9A86E67}">
      <dgm:prSet/>
      <dgm:spPr/>
      <dgm:t>
        <a:bodyPr/>
        <a:lstStyle/>
        <a:p>
          <a:endParaRPr lang="en-US"/>
        </a:p>
      </dgm:t>
    </dgm:pt>
    <dgm:pt modelId="{EC21DC3D-734D-4E8C-8E45-B0CC7A4F3251}" type="sibTrans" cxnId="{C977A5B7-CA0E-447A-82FB-D461A9A86E67}">
      <dgm:prSet/>
      <dgm:spPr/>
      <dgm:t>
        <a:bodyPr/>
        <a:lstStyle/>
        <a:p>
          <a:endParaRPr lang="en-US"/>
        </a:p>
      </dgm:t>
    </dgm:pt>
    <dgm:pt modelId="{3316D771-1851-4086-A270-F11BB3FCF940}">
      <dgm:prSet phldrT="[Text]"/>
      <dgm:spPr>
        <a:xfrm>
          <a:off x="1219200" y="3498850"/>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Daughter’s Wedding Reception</a:t>
          </a:r>
        </a:p>
      </dgm:t>
    </dgm:pt>
    <dgm:pt modelId="{432CC225-4257-4E95-AE80-1C58A208266E}" type="parTrans" cxnId="{7DBE48EF-2082-49DC-84AE-730A947B5389}">
      <dgm:prSet/>
      <dgm:spPr/>
      <dgm:t>
        <a:bodyPr/>
        <a:lstStyle/>
        <a:p>
          <a:endParaRPr lang="en-US"/>
        </a:p>
      </dgm:t>
    </dgm:pt>
    <dgm:pt modelId="{1094F892-268F-40E2-93A1-22644365460B}" type="sibTrans" cxnId="{7DBE48EF-2082-49DC-84AE-730A947B5389}">
      <dgm:prSet/>
      <dgm:spPr/>
      <dgm:t>
        <a:bodyPr/>
        <a:lstStyle/>
        <a:p>
          <a:endParaRPr lang="en-US"/>
        </a:p>
      </dgm:t>
    </dgm:pt>
    <dgm:pt modelId="{CDE1F21D-35B7-40BC-82D5-8370D5F2D4D7}">
      <dgm:prSet phldrT="[Text]"/>
      <dgm:spPr>
        <a:xfrm>
          <a:off x="3314700" y="3498850"/>
          <a:ext cx="1695450" cy="533400"/>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a:ea typeface="+mn-ea"/>
              <a:cs typeface="+mn-cs"/>
            </a:rPr>
            <a:t>DGB WWW2008 Keynote, Beijing</a:t>
          </a:r>
        </a:p>
      </dgm:t>
    </dgm:pt>
    <dgm:pt modelId="{87EC4F85-05D4-4B62-9B15-3B37A61FC3E7}" type="parTrans" cxnId="{7053514B-FFA5-4B97-83AC-3333FEC5F5A1}">
      <dgm:prSet/>
      <dgm:spPr/>
      <dgm:t>
        <a:bodyPr/>
        <a:lstStyle/>
        <a:p>
          <a:endParaRPr lang="en-US"/>
        </a:p>
      </dgm:t>
    </dgm:pt>
    <dgm:pt modelId="{C01C8998-4030-4D7F-9003-EAE72C89A95D}" type="sibTrans" cxnId="{7053514B-FFA5-4B97-83AC-3333FEC5F5A1}">
      <dgm:prSet/>
      <dgm:spPr/>
      <dgm:t>
        <a:bodyPr/>
        <a:lstStyle/>
        <a:p>
          <a:endParaRPr lang="en-US"/>
        </a:p>
      </dgm:t>
    </dgm:pt>
    <dgm:pt modelId="{90CC01E2-3680-4068-89E4-46195EA63427}" type="pres">
      <dgm:prSet presAssocID="{C451BDA8-F26A-49BC-B36B-B7F78084435F}" presName="Name0" presStyleCnt="0">
        <dgm:presLayoutVars>
          <dgm:dir/>
          <dgm:resizeHandles val="exact"/>
        </dgm:presLayoutVars>
      </dgm:prSet>
      <dgm:spPr/>
    </dgm:pt>
    <dgm:pt modelId="{B4BA4F05-E831-4C32-9073-5EA9F721F46E}" type="pres">
      <dgm:prSet presAssocID="{725209E6-C0C0-490F-93AB-2A6FEA0F03B2}" presName="composite" presStyleCnt="0"/>
      <dgm:spPr/>
    </dgm:pt>
    <dgm:pt modelId="{E15C215F-1314-42E5-804E-3BA95BABAAD6}" type="pres">
      <dgm:prSet presAssocID="{725209E6-C0C0-490F-93AB-2A6FEA0F03B2}" presName="rect1" presStyleLbl="bgImgPlace1" presStyleIdx="0" presStyleCnt="5"/>
      <dgm:spPr>
        <a:xfrm>
          <a:off x="0" y="31749"/>
          <a:ext cx="1904999" cy="15239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gm:spPr>
    </dgm:pt>
    <dgm:pt modelId="{61FCB497-CDF1-4CEC-9FEE-517CE95AE9E2}" type="pres">
      <dgm:prSet presAssocID="{725209E6-C0C0-490F-93AB-2A6FEA0F03B2}" presName="wedgeRectCallout1" presStyleLbl="node1" presStyleIdx="0" presStyleCnt="5">
        <dgm:presLayoutVars>
          <dgm:bulletEnabled val="1"/>
        </dgm:presLayoutVars>
      </dgm:prSet>
      <dgm:spPr>
        <a:prstGeom prst="wedgeRectCallout">
          <a:avLst>
            <a:gd name="adj1" fmla="val 20250"/>
            <a:gd name="adj2" fmla="val -60700"/>
          </a:avLst>
        </a:prstGeom>
      </dgm:spPr>
    </dgm:pt>
    <dgm:pt modelId="{15FE0A17-AE41-4950-9D70-3B2E0E6474D3}" type="pres">
      <dgm:prSet presAssocID="{A85BE37C-52A0-4054-B733-F7E5DAE44D4B}" presName="sibTrans" presStyleCnt="0"/>
      <dgm:spPr/>
    </dgm:pt>
    <dgm:pt modelId="{B31032F8-DE5C-4B63-9349-D153A3414108}" type="pres">
      <dgm:prSet presAssocID="{044504B9-917C-417F-94A9-BB5900343A86}" presName="composite" presStyleCnt="0"/>
      <dgm:spPr/>
    </dgm:pt>
    <dgm:pt modelId="{4E9EBDB9-4857-459E-A05D-D74B3BD6ED8A}" type="pres">
      <dgm:prSet presAssocID="{044504B9-917C-417F-94A9-BB5900343A86}" presName="rect1" presStyleLbl="bgImgPlace1" presStyleIdx="1" presStyleCnt="5"/>
      <dgm:spPr>
        <a:xfrm>
          <a:off x="2095500" y="31749"/>
          <a:ext cx="1904999" cy="15239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a:ln w="25400" cap="flat" cmpd="sng" algn="ctr">
          <a:solidFill>
            <a:sysClr val="window" lastClr="FFFFFF">
              <a:hueOff val="0"/>
              <a:satOff val="0"/>
              <a:lumOff val="0"/>
              <a:alphaOff val="0"/>
            </a:sysClr>
          </a:solidFill>
          <a:prstDash val="solid"/>
        </a:ln>
        <a:effectLst/>
      </dgm:spPr>
    </dgm:pt>
    <dgm:pt modelId="{AB2E7F14-0F4F-43CD-90FD-F0B8A69128CE}" type="pres">
      <dgm:prSet presAssocID="{044504B9-917C-417F-94A9-BB5900343A86}" presName="wedgeRectCallout1" presStyleLbl="node1" presStyleIdx="1" presStyleCnt="5">
        <dgm:presLayoutVars>
          <dgm:bulletEnabled val="1"/>
        </dgm:presLayoutVars>
      </dgm:prSet>
      <dgm:spPr>
        <a:prstGeom prst="wedgeRectCallout">
          <a:avLst>
            <a:gd name="adj1" fmla="val 20250"/>
            <a:gd name="adj2" fmla="val -60700"/>
          </a:avLst>
        </a:prstGeom>
      </dgm:spPr>
    </dgm:pt>
    <dgm:pt modelId="{28E77DBA-2D20-4B46-A29C-FBC38A7C303E}" type="pres">
      <dgm:prSet presAssocID="{DB46FC84-4381-4F99-951F-072865518819}" presName="sibTrans" presStyleCnt="0"/>
      <dgm:spPr/>
    </dgm:pt>
    <dgm:pt modelId="{D691F294-4585-43B6-965A-AA1274B34416}" type="pres">
      <dgm:prSet presAssocID="{DE2A1AE7-8709-4C1F-848D-9BA8D1055B1D}" presName="composite" presStyleCnt="0"/>
      <dgm:spPr/>
    </dgm:pt>
    <dgm:pt modelId="{97AA25CB-F932-46A0-8D95-26C3471894F4}" type="pres">
      <dgm:prSet presAssocID="{DE2A1AE7-8709-4C1F-848D-9BA8D1055B1D}" presName="rect1" presStyleLbl="bgImgPlace1" presStyleIdx="2" presStyleCnt="5" custScaleX="82708"/>
      <dgm:spPr>
        <a:xfrm>
          <a:off x="4191000" y="31749"/>
          <a:ext cx="1904999" cy="1523999"/>
        </a:xfrm>
        <a:prstGeom prst="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gm:spPr>
    </dgm:pt>
    <dgm:pt modelId="{290ECEEE-6767-4CB9-B600-88294C9D72AD}" type="pres">
      <dgm:prSet presAssocID="{DE2A1AE7-8709-4C1F-848D-9BA8D1055B1D}" presName="wedgeRectCallout1" presStyleLbl="node1" presStyleIdx="2" presStyleCnt="5">
        <dgm:presLayoutVars>
          <dgm:bulletEnabled val="1"/>
        </dgm:presLayoutVars>
      </dgm:prSet>
      <dgm:spPr>
        <a:prstGeom prst="wedgeRectCallout">
          <a:avLst>
            <a:gd name="adj1" fmla="val 20250"/>
            <a:gd name="adj2" fmla="val -60700"/>
          </a:avLst>
        </a:prstGeom>
      </dgm:spPr>
    </dgm:pt>
    <dgm:pt modelId="{639D455B-9456-48E1-A200-0E884761E519}" type="pres">
      <dgm:prSet presAssocID="{EC21DC3D-734D-4E8C-8E45-B0CC7A4F3251}" presName="sibTrans" presStyleCnt="0"/>
      <dgm:spPr/>
    </dgm:pt>
    <dgm:pt modelId="{722E578B-B378-4226-8F8F-2B83AD53DF38}" type="pres">
      <dgm:prSet presAssocID="{3316D771-1851-4086-A270-F11BB3FCF940}" presName="composite" presStyleCnt="0"/>
      <dgm:spPr/>
    </dgm:pt>
    <dgm:pt modelId="{9DCB81FC-B4CE-40D8-A022-D9F924A98139}" type="pres">
      <dgm:prSet presAssocID="{3316D771-1851-4086-A270-F11BB3FCF940}" presName="rect1" presStyleLbl="bgImgPlace1" presStyleIdx="3" presStyleCnt="5" custAng="16200000"/>
      <dgm:spPr>
        <a:xfrm rot="16200000">
          <a:off x="1047750" y="2127249"/>
          <a:ext cx="1904999" cy="1523999"/>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gm:spPr>
    </dgm:pt>
    <dgm:pt modelId="{54E08D27-092C-4A96-AEAD-64E27E8EC1AB}" type="pres">
      <dgm:prSet presAssocID="{3316D771-1851-4086-A270-F11BB3FCF940}" presName="wedgeRectCallout1" presStyleLbl="node1" presStyleIdx="3" presStyleCnt="5">
        <dgm:presLayoutVars>
          <dgm:bulletEnabled val="1"/>
        </dgm:presLayoutVars>
      </dgm:prSet>
      <dgm:spPr>
        <a:prstGeom prst="wedgeRectCallout">
          <a:avLst>
            <a:gd name="adj1" fmla="val 20250"/>
            <a:gd name="adj2" fmla="val -60700"/>
          </a:avLst>
        </a:prstGeom>
      </dgm:spPr>
    </dgm:pt>
    <dgm:pt modelId="{CADEB67B-3C71-423B-BB0C-A23AB890E97B}" type="pres">
      <dgm:prSet presAssocID="{1094F892-268F-40E2-93A1-22644365460B}" presName="sibTrans" presStyleCnt="0"/>
      <dgm:spPr/>
    </dgm:pt>
    <dgm:pt modelId="{F957E32C-485B-4555-B716-574F3EE827E9}" type="pres">
      <dgm:prSet presAssocID="{CDE1F21D-35B7-40BC-82D5-8370D5F2D4D7}" presName="composite" presStyleCnt="0"/>
      <dgm:spPr/>
    </dgm:pt>
    <dgm:pt modelId="{CB82648D-8E2E-44A8-B56C-1FC6C606869C}" type="pres">
      <dgm:prSet presAssocID="{CDE1F21D-35B7-40BC-82D5-8370D5F2D4D7}" presName="rect1" presStyleLbl="bgImgPlace1" presStyleIdx="4" presStyleCnt="5"/>
      <dgm:spPr>
        <a:xfrm>
          <a:off x="3143250" y="2127249"/>
          <a:ext cx="1904999" cy="1523999"/>
        </a:xfrm>
        <a:prstGeom prst="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gm:spPr>
    </dgm:pt>
    <dgm:pt modelId="{0D8D6E33-93C7-4F39-A31F-631FD974EB94}" type="pres">
      <dgm:prSet presAssocID="{CDE1F21D-35B7-40BC-82D5-8370D5F2D4D7}" presName="wedgeRectCallout1" presStyleLbl="node1" presStyleIdx="4" presStyleCnt="5">
        <dgm:presLayoutVars>
          <dgm:bulletEnabled val="1"/>
        </dgm:presLayoutVars>
      </dgm:prSet>
      <dgm:spPr>
        <a:prstGeom prst="wedgeRectCallout">
          <a:avLst>
            <a:gd name="adj1" fmla="val 20250"/>
            <a:gd name="adj2" fmla="val -60700"/>
          </a:avLst>
        </a:prstGeom>
      </dgm:spPr>
    </dgm:pt>
  </dgm:ptLst>
  <dgm:cxnLst>
    <dgm:cxn modelId="{4A245114-D6BE-4C7A-B428-652E7ECDF60C}" srcId="{C451BDA8-F26A-49BC-B36B-B7F78084435F}" destId="{725209E6-C0C0-490F-93AB-2A6FEA0F03B2}" srcOrd="0" destOrd="0" parTransId="{86343A31-8392-4273-A519-ECE8F0423CEB}" sibTransId="{A85BE37C-52A0-4054-B733-F7E5DAE44D4B}"/>
    <dgm:cxn modelId="{476C2336-9432-4BD4-8216-56E8C0C8776E}" type="presOf" srcId="{044504B9-917C-417F-94A9-BB5900343A86}" destId="{AB2E7F14-0F4F-43CD-90FD-F0B8A69128CE}" srcOrd="0" destOrd="0" presId="urn:microsoft.com/office/officeart/2008/layout/BendingPictureCaptionList"/>
    <dgm:cxn modelId="{7053514B-FFA5-4B97-83AC-3333FEC5F5A1}" srcId="{C451BDA8-F26A-49BC-B36B-B7F78084435F}" destId="{CDE1F21D-35B7-40BC-82D5-8370D5F2D4D7}" srcOrd="4" destOrd="0" parTransId="{87EC4F85-05D4-4B62-9B15-3B37A61FC3E7}" sibTransId="{C01C8998-4030-4D7F-9003-EAE72C89A95D}"/>
    <dgm:cxn modelId="{87C79F51-1C9E-4383-8235-A8C26DEA100C}" type="presOf" srcId="{CDE1F21D-35B7-40BC-82D5-8370D5F2D4D7}" destId="{0D8D6E33-93C7-4F39-A31F-631FD974EB94}" srcOrd="0" destOrd="0" presId="urn:microsoft.com/office/officeart/2008/layout/BendingPictureCaptionList"/>
    <dgm:cxn modelId="{AF6FB692-7540-470D-87D2-434727653C8E}" type="presOf" srcId="{3316D771-1851-4086-A270-F11BB3FCF940}" destId="{54E08D27-092C-4A96-AEAD-64E27E8EC1AB}" srcOrd="0" destOrd="0" presId="urn:microsoft.com/office/officeart/2008/layout/BendingPictureCaptionList"/>
    <dgm:cxn modelId="{E86755A2-BFD7-47AB-B6DA-FEF9715F742A}" type="presOf" srcId="{725209E6-C0C0-490F-93AB-2A6FEA0F03B2}" destId="{61FCB497-CDF1-4CEC-9FEE-517CE95AE9E2}" srcOrd="0" destOrd="0" presId="urn:microsoft.com/office/officeart/2008/layout/BendingPictureCaptionList"/>
    <dgm:cxn modelId="{C977A5B7-CA0E-447A-82FB-D461A9A86E67}" srcId="{C451BDA8-F26A-49BC-B36B-B7F78084435F}" destId="{DE2A1AE7-8709-4C1F-848D-9BA8D1055B1D}" srcOrd="2" destOrd="0" parTransId="{ABC65977-2551-4521-8B0E-666CA091FD0A}" sibTransId="{EC21DC3D-734D-4E8C-8E45-B0CC7A4F3251}"/>
    <dgm:cxn modelId="{F93B13DA-3D25-4223-8851-903DE1C3B0B0}" type="presOf" srcId="{DE2A1AE7-8709-4C1F-848D-9BA8D1055B1D}" destId="{290ECEEE-6767-4CB9-B600-88294C9D72AD}" srcOrd="0" destOrd="0" presId="urn:microsoft.com/office/officeart/2008/layout/BendingPictureCaptionList"/>
    <dgm:cxn modelId="{B16E21EF-73D8-465D-BE8B-50C05FA0D987}" srcId="{C451BDA8-F26A-49BC-B36B-B7F78084435F}" destId="{044504B9-917C-417F-94A9-BB5900343A86}" srcOrd="1" destOrd="0" parTransId="{44EBC024-543C-4D68-8479-39BDDF7B0EC3}" sibTransId="{DB46FC84-4381-4F99-951F-072865518819}"/>
    <dgm:cxn modelId="{7DBE48EF-2082-49DC-84AE-730A947B5389}" srcId="{C451BDA8-F26A-49BC-B36B-B7F78084435F}" destId="{3316D771-1851-4086-A270-F11BB3FCF940}" srcOrd="3" destOrd="0" parTransId="{432CC225-4257-4E95-AE80-1C58A208266E}" sibTransId="{1094F892-268F-40E2-93A1-22644365460B}"/>
    <dgm:cxn modelId="{4D6790F6-862E-4865-B4AE-7C7FC5CCAEAA}" type="presOf" srcId="{C451BDA8-F26A-49BC-B36B-B7F78084435F}" destId="{90CC01E2-3680-4068-89E4-46195EA63427}" srcOrd="0" destOrd="0" presId="urn:microsoft.com/office/officeart/2008/layout/BendingPictureCaptionList"/>
    <dgm:cxn modelId="{D23F7DE5-EBAD-4E45-8A49-6A7FEFF67007}" type="presParOf" srcId="{90CC01E2-3680-4068-89E4-46195EA63427}" destId="{B4BA4F05-E831-4C32-9073-5EA9F721F46E}" srcOrd="0" destOrd="0" presId="urn:microsoft.com/office/officeart/2008/layout/BendingPictureCaptionList"/>
    <dgm:cxn modelId="{CF444CBD-4C4B-479F-A5A6-22CD23043674}" type="presParOf" srcId="{B4BA4F05-E831-4C32-9073-5EA9F721F46E}" destId="{E15C215F-1314-42E5-804E-3BA95BABAAD6}" srcOrd="0" destOrd="0" presId="urn:microsoft.com/office/officeart/2008/layout/BendingPictureCaptionList"/>
    <dgm:cxn modelId="{BE547F48-EE73-4220-88EB-16855ABD87D2}" type="presParOf" srcId="{B4BA4F05-E831-4C32-9073-5EA9F721F46E}" destId="{61FCB497-CDF1-4CEC-9FEE-517CE95AE9E2}" srcOrd="1" destOrd="0" presId="urn:microsoft.com/office/officeart/2008/layout/BendingPictureCaptionList"/>
    <dgm:cxn modelId="{99D29CBD-64FA-4570-B6CB-67855B6ED6D6}" type="presParOf" srcId="{90CC01E2-3680-4068-89E4-46195EA63427}" destId="{15FE0A17-AE41-4950-9D70-3B2E0E6474D3}" srcOrd="1" destOrd="0" presId="urn:microsoft.com/office/officeart/2008/layout/BendingPictureCaptionList"/>
    <dgm:cxn modelId="{397D80B4-2042-4098-AD4A-86CEFBC658FA}" type="presParOf" srcId="{90CC01E2-3680-4068-89E4-46195EA63427}" destId="{B31032F8-DE5C-4B63-9349-D153A3414108}" srcOrd="2" destOrd="0" presId="urn:microsoft.com/office/officeart/2008/layout/BendingPictureCaptionList"/>
    <dgm:cxn modelId="{7EB24BBE-9564-451D-B5F8-052273821DE6}" type="presParOf" srcId="{B31032F8-DE5C-4B63-9349-D153A3414108}" destId="{4E9EBDB9-4857-459E-A05D-D74B3BD6ED8A}" srcOrd="0" destOrd="0" presId="urn:microsoft.com/office/officeart/2008/layout/BendingPictureCaptionList"/>
    <dgm:cxn modelId="{57D19FA9-AE07-4177-BC54-9B9739265CD3}" type="presParOf" srcId="{B31032F8-DE5C-4B63-9349-D153A3414108}" destId="{AB2E7F14-0F4F-43CD-90FD-F0B8A69128CE}" srcOrd="1" destOrd="0" presId="urn:microsoft.com/office/officeart/2008/layout/BendingPictureCaptionList"/>
    <dgm:cxn modelId="{7DE0596D-2C66-439B-AA14-9901C7120CA5}" type="presParOf" srcId="{90CC01E2-3680-4068-89E4-46195EA63427}" destId="{28E77DBA-2D20-4B46-A29C-FBC38A7C303E}" srcOrd="3" destOrd="0" presId="urn:microsoft.com/office/officeart/2008/layout/BendingPictureCaptionList"/>
    <dgm:cxn modelId="{599F4806-E632-4532-B7E4-FCA9660E10F4}" type="presParOf" srcId="{90CC01E2-3680-4068-89E4-46195EA63427}" destId="{D691F294-4585-43B6-965A-AA1274B34416}" srcOrd="4" destOrd="0" presId="urn:microsoft.com/office/officeart/2008/layout/BendingPictureCaptionList"/>
    <dgm:cxn modelId="{9D8E1C18-C7BD-4958-8EA3-705062BC27AF}" type="presParOf" srcId="{D691F294-4585-43B6-965A-AA1274B34416}" destId="{97AA25CB-F932-46A0-8D95-26C3471894F4}" srcOrd="0" destOrd="0" presId="urn:microsoft.com/office/officeart/2008/layout/BendingPictureCaptionList"/>
    <dgm:cxn modelId="{4D71F497-8B38-4685-801F-679462E8B67E}" type="presParOf" srcId="{D691F294-4585-43B6-965A-AA1274B34416}" destId="{290ECEEE-6767-4CB9-B600-88294C9D72AD}" srcOrd="1" destOrd="0" presId="urn:microsoft.com/office/officeart/2008/layout/BendingPictureCaptionList"/>
    <dgm:cxn modelId="{38622F0F-7493-4324-B6FC-72312E6D7B73}" type="presParOf" srcId="{90CC01E2-3680-4068-89E4-46195EA63427}" destId="{639D455B-9456-48E1-A200-0E884761E519}" srcOrd="5" destOrd="0" presId="urn:microsoft.com/office/officeart/2008/layout/BendingPictureCaptionList"/>
    <dgm:cxn modelId="{6AEB853F-FAD8-44A3-8E0F-6724067C3E10}" type="presParOf" srcId="{90CC01E2-3680-4068-89E4-46195EA63427}" destId="{722E578B-B378-4226-8F8F-2B83AD53DF38}" srcOrd="6" destOrd="0" presId="urn:microsoft.com/office/officeart/2008/layout/BendingPictureCaptionList"/>
    <dgm:cxn modelId="{C0D8EBC8-DB48-4D31-9D6B-AD989D0E95A8}" type="presParOf" srcId="{722E578B-B378-4226-8F8F-2B83AD53DF38}" destId="{9DCB81FC-B4CE-40D8-A022-D9F924A98139}" srcOrd="0" destOrd="0" presId="urn:microsoft.com/office/officeart/2008/layout/BendingPictureCaptionList"/>
    <dgm:cxn modelId="{640F1ABD-F1CD-4BB6-A3C0-A9CF16587426}" type="presParOf" srcId="{722E578B-B378-4226-8F8F-2B83AD53DF38}" destId="{54E08D27-092C-4A96-AEAD-64E27E8EC1AB}" srcOrd="1" destOrd="0" presId="urn:microsoft.com/office/officeart/2008/layout/BendingPictureCaptionList"/>
    <dgm:cxn modelId="{7D227040-2BCA-44B9-BFCE-BB46BD2B4F7D}" type="presParOf" srcId="{90CC01E2-3680-4068-89E4-46195EA63427}" destId="{CADEB67B-3C71-423B-BB0C-A23AB890E97B}" srcOrd="7" destOrd="0" presId="urn:microsoft.com/office/officeart/2008/layout/BendingPictureCaptionList"/>
    <dgm:cxn modelId="{CFAC8D7A-5DFB-4AEE-B1C4-95C139DFF33E}" type="presParOf" srcId="{90CC01E2-3680-4068-89E4-46195EA63427}" destId="{F957E32C-485B-4555-B716-574F3EE827E9}" srcOrd="8" destOrd="0" presId="urn:microsoft.com/office/officeart/2008/layout/BendingPictureCaptionList"/>
    <dgm:cxn modelId="{519DB77F-BE38-4E31-B899-A08046B523ED}" type="presParOf" srcId="{F957E32C-485B-4555-B716-574F3EE827E9}" destId="{CB82648D-8E2E-44A8-B56C-1FC6C606869C}" srcOrd="0" destOrd="0" presId="urn:microsoft.com/office/officeart/2008/layout/BendingPictureCaptionList"/>
    <dgm:cxn modelId="{09161725-3627-49EF-8F9F-588895880ED0}" type="presParOf" srcId="{F957E32C-485B-4555-B716-574F3EE827E9}" destId="{0D8D6E33-93C7-4F39-A31F-631FD974EB94}"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dgm:spPr>
        <a:solidFill>
          <a:srgbClr val="C00000"/>
        </a:solidFill>
      </dgm:spPr>
      <dgm:t>
        <a:bodyPr/>
        <a:lstStyle/>
        <a:p>
          <a:r>
            <a:rPr lang="en-US" b="1" dirty="0"/>
            <a:t>Strategy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dgm:spPr>
        <a:solidFill>
          <a:schemeClr val="tx2"/>
        </a:solidFill>
      </dgm:spPr>
      <dgm:t>
        <a:bodyPr/>
        <a:lstStyle/>
        <a:p>
          <a:r>
            <a:rPr lang="en-US" b="1" dirty="0"/>
            <a:t>Technology</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dgm:t>
        <a:bodyPr/>
        <a:lstStyle/>
        <a:p>
          <a:r>
            <a:rPr lang="en-US" dirty="0"/>
            <a:t>Big Data Lessons</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err="1"/>
            <a:t>EcoSystem</a:t>
          </a:r>
          <a:endParaRPr lang="en-US" b="1" dirty="0"/>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60EA7802-C6F2-4E11-9023-8EE6BD64BA29}" type="presOf" srcId="{234BA482-2472-47CB-92E6-CBFEF1C9881B}" destId="{790E0DFB-68ED-4245-A33A-CEAF8A924EFA}" srcOrd="0" destOrd="0" presId="urn:microsoft.com/office/officeart/2005/8/layout/pyramid4"/>
    <dgm:cxn modelId="{516FEE03-16C6-4C9E-BDC3-289B74F5E3CC}" type="presOf" srcId="{BD2C16E6-437D-4169-8D24-213473967BB9}" destId="{B0C1045D-3F5C-4EF2-8655-4ABF62BF1A66}" srcOrd="0" destOrd="0" presId="urn:microsoft.com/office/officeart/2005/8/layout/pyramid4"/>
    <dgm:cxn modelId="{F4C5870E-3524-43EB-B725-B1CE1CBE294D}" srcId="{ECA1FF27-E5AF-4737-9F79-572EDEDDFA54}" destId="{234BA482-2472-47CB-92E6-CBFEF1C9881B}" srcOrd="0" destOrd="0" parTransId="{F3038399-D159-4C73-90D8-8F4879A42861}" sibTransId="{46136521-2707-4073-815B-1543A462BF6A}"/>
    <dgm:cxn modelId="{DEB60E82-E5A6-45E4-A48B-4D68A8B44FE4}" type="presOf" srcId="{E2789DB1-56D7-4B1E-97D8-125C40EBA056}" destId="{41763F67-C908-4FA0-ADEF-9ACBCF41BCAD}"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1AF78B9C-E29D-4233-8661-8F65C31C3E63}" type="presOf" srcId="{ECA1FF27-E5AF-4737-9F79-572EDEDDFA54}" destId="{09447EF2-D8B0-4F6A-84A1-B472AF033AE3}" srcOrd="0" destOrd="0" presId="urn:microsoft.com/office/officeart/2005/8/layout/pyramid4"/>
    <dgm:cxn modelId="{C44C8EFB-67BE-453D-B365-DC508115B554}" type="presOf" srcId="{BF7B6D69-EF90-4874-812D-63130D39094B}" destId="{6FBF1325-5A26-4E42-BAB6-5597FD5A4B00}"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9BE95196-E93C-439F-972D-F2589D290EB9}" type="presParOf" srcId="{09447EF2-D8B0-4F6A-84A1-B472AF033AE3}" destId="{790E0DFB-68ED-4245-A33A-CEAF8A924EFA}" srcOrd="0" destOrd="0" presId="urn:microsoft.com/office/officeart/2005/8/layout/pyramid4"/>
    <dgm:cxn modelId="{0C2D4C53-2597-4689-B6D9-5CF44ABE825D}" type="presParOf" srcId="{09447EF2-D8B0-4F6A-84A1-B472AF033AE3}" destId="{6FBF1325-5A26-4E42-BAB6-5597FD5A4B00}" srcOrd="1" destOrd="0" presId="urn:microsoft.com/office/officeart/2005/8/layout/pyramid4"/>
    <dgm:cxn modelId="{2B56A542-CEB3-46DD-9C1E-4EFCB251513B}" type="presParOf" srcId="{09447EF2-D8B0-4F6A-84A1-B472AF033AE3}" destId="{41763F67-C908-4FA0-ADEF-9ACBCF41BCAD}" srcOrd="2" destOrd="0" presId="urn:microsoft.com/office/officeart/2005/8/layout/pyramid4"/>
    <dgm:cxn modelId="{6131EFF1-A74C-4697-AEA0-0D8301FE2CC6}"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1FF27-E5AF-4737-9F79-572EDEDDFA54}"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234BA482-2472-47CB-92E6-CBFEF1C9881B}">
      <dgm:prSet phldrT="[Text]" custT="1"/>
      <dgm:spPr>
        <a:solidFill>
          <a:srgbClr val="C00000"/>
        </a:solidFill>
      </dgm:spPr>
      <dgm:t>
        <a:bodyPr/>
        <a:lstStyle/>
        <a:p>
          <a:r>
            <a:rPr lang="en-US" sz="1800" b="1" dirty="0"/>
            <a:t>Why</a:t>
          </a:r>
        </a:p>
      </dgm:t>
    </dgm:pt>
    <dgm:pt modelId="{F3038399-D159-4C73-90D8-8F4879A42861}" type="parTrans" cxnId="{F4C5870E-3524-43EB-B725-B1CE1CBE294D}">
      <dgm:prSet/>
      <dgm:spPr/>
      <dgm:t>
        <a:bodyPr/>
        <a:lstStyle/>
        <a:p>
          <a:endParaRPr lang="en-US"/>
        </a:p>
      </dgm:t>
    </dgm:pt>
    <dgm:pt modelId="{46136521-2707-4073-815B-1543A462BF6A}" type="sibTrans" cxnId="{F4C5870E-3524-43EB-B725-B1CE1CBE294D}">
      <dgm:prSet/>
      <dgm:spPr/>
      <dgm:t>
        <a:bodyPr/>
        <a:lstStyle/>
        <a:p>
          <a:endParaRPr lang="en-US"/>
        </a:p>
      </dgm:t>
    </dgm:pt>
    <dgm:pt modelId="{BF7B6D69-EF90-4874-812D-63130D39094B}">
      <dgm:prSet phldrT="[Text]" custT="1"/>
      <dgm:spPr>
        <a:solidFill>
          <a:schemeClr val="tx2"/>
        </a:solidFill>
      </dgm:spPr>
      <dgm:t>
        <a:bodyPr/>
        <a:lstStyle/>
        <a:p>
          <a:r>
            <a:rPr lang="en-US" sz="1800" b="1" dirty="0"/>
            <a:t>What</a:t>
          </a:r>
        </a:p>
      </dgm:t>
    </dgm:pt>
    <dgm:pt modelId="{855123A9-B8ED-4016-92AE-45260F5186CE}" type="parTrans" cxnId="{5CCD65FE-83DA-46FD-A128-38D2BACDC06F}">
      <dgm:prSet/>
      <dgm:spPr/>
      <dgm:t>
        <a:bodyPr/>
        <a:lstStyle/>
        <a:p>
          <a:endParaRPr lang="en-US"/>
        </a:p>
      </dgm:t>
    </dgm:pt>
    <dgm:pt modelId="{6364F39A-DF38-4646-A580-EBE37E5E6B5B}" type="sibTrans" cxnId="{5CCD65FE-83DA-46FD-A128-38D2BACDC06F}">
      <dgm:prSet/>
      <dgm:spPr/>
      <dgm:t>
        <a:bodyPr/>
        <a:lstStyle/>
        <a:p>
          <a:endParaRPr lang="en-US"/>
        </a:p>
      </dgm:t>
    </dgm:pt>
    <dgm:pt modelId="{E2789DB1-56D7-4B1E-97D8-125C40EBA056}">
      <dgm:prSet phldrT="[Text]"/>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effectLst>
          <a:glow rad="101600">
            <a:schemeClr val="accent2">
              <a:satMod val="175000"/>
              <a:alpha val="40000"/>
            </a:schemeClr>
          </a:glow>
        </a:effectLst>
      </dgm:spPr>
      <dgm:t>
        <a:bodyPr/>
        <a:lstStyle/>
        <a:p>
          <a:r>
            <a:rPr lang="en-US" b="1" dirty="0">
              <a:solidFill>
                <a:schemeClr val="tx1"/>
              </a:solidFill>
            </a:rPr>
            <a:t>Big Data</a:t>
          </a:r>
        </a:p>
      </dgm:t>
    </dgm:pt>
    <dgm:pt modelId="{0F052127-CE14-41CC-9BFE-F51BF96F515B}" type="parTrans" cxnId="{BBB9D0FE-A3F2-4B17-AC9B-E00F45FAC279}">
      <dgm:prSet/>
      <dgm:spPr/>
      <dgm:t>
        <a:bodyPr/>
        <a:lstStyle/>
        <a:p>
          <a:endParaRPr lang="en-US"/>
        </a:p>
      </dgm:t>
    </dgm:pt>
    <dgm:pt modelId="{FD548050-5FAF-4E0D-BCA3-67DDF30264EC}" type="sibTrans" cxnId="{BBB9D0FE-A3F2-4B17-AC9B-E00F45FAC279}">
      <dgm:prSet/>
      <dgm:spPr/>
      <dgm:t>
        <a:bodyPr/>
        <a:lstStyle/>
        <a:p>
          <a:endParaRPr lang="en-US"/>
        </a:p>
      </dgm:t>
    </dgm:pt>
    <dgm:pt modelId="{BD2C16E6-437D-4169-8D24-213473967BB9}">
      <dgm:prSet phldrT="[Text]"/>
      <dgm:spPr>
        <a:solidFill>
          <a:srgbClr val="00B050"/>
        </a:solidFill>
      </dgm:spPr>
      <dgm:t>
        <a:bodyPr/>
        <a:lstStyle/>
        <a:p>
          <a:r>
            <a:rPr lang="en-US" b="1" dirty="0"/>
            <a:t>How</a:t>
          </a:r>
        </a:p>
      </dgm:t>
    </dgm:pt>
    <dgm:pt modelId="{FFAADB42-4748-432A-A596-73D7054E6083}" type="parTrans" cxnId="{D0ADCB85-88E8-49C5-946F-194023B41498}">
      <dgm:prSet/>
      <dgm:spPr/>
      <dgm:t>
        <a:bodyPr/>
        <a:lstStyle/>
        <a:p>
          <a:endParaRPr lang="en-US"/>
        </a:p>
      </dgm:t>
    </dgm:pt>
    <dgm:pt modelId="{CEFEDE42-E918-4B77-BFFB-68E306319687}" type="sibTrans" cxnId="{D0ADCB85-88E8-49C5-946F-194023B41498}">
      <dgm:prSet/>
      <dgm:spPr/>
      <dgm:t>
        <a:bodyPr/>
        <a:lstStyle/>
        <a:p>
          <a:endParaRPr lang="en-US"/>
        </a:p>
      </dgm:t>
    </dgm:pt>
    <dgm:pt modelId="{09447EF2-D8B0-4F6A-84A1-B472AF033AE3}" type="pres">
      <dgm:prSet presAssocID="{ECA1FF27-E5AF-4737-9F79-572EDEDDFA54}" presName="compositeShape" presStyleCnt="0">
        <dgm:presLayoutVars>
          <dgm:chMax val="9"/>
          <dgm:dir/>
          <dgm:resizeHandles val="exact"/>
        </dgm:presLayoutVars>
      </dgm:prSet>
      <dgm:spPr/>
    </dgm:pt>
    <dgm:pt modelId="{790E0DFB-68ED-4245-A33A-CEAF8A924EFA}" type="pres">
      <dgm:prSet presAssocID="{ECA1FF27-E5AF-4737-9F79-572EDEDDFA54}" presName="triangle1" presStyleLbl="node1" presStyleIdx="0" presStyleCnt="4">
        <dgm:presLayoutVars>
          <dgm:bulletEnabled val="1"/>
        </dgm:presLayoutVars>
      </dgm:prSet>
      <dgm:spPr/>
    </dgm:pt>
    <dgm:pt modelId="{6FBF1325-5A26-4E42-BAB6-5597FD5A4B00}" type="pres">
      <dgm:prSet presAssocID="{ECA1FF27-E5AF-4737-9F79-572EDEDDFA54}" presName="triangle2" presStyleLbl="node1" presStyleIdx="1" presStyleCnt="4">
        <dgm:presLayoutVars>
          <dgm:bulletEnabled val="1"/>
        </dgm:presLayoutVars>
      </dgm:prSet>
      <dgm:spPr/>
    </dgm:pt>
    <dgm:pt modelId="{41763F67-C908-4FA0-ADEF-9ACBCF41BCAD}" type="pres">
      <dgm:prSet presAssocID="{ECA1FF27-E5AF-4737-9F79-572EDEDDFA54}" presName="triangle3" presStyleLbl="node1" presStyleIdx="2" presStyleCnt="4">
        <dgm:presLayoutVars>
          <dgm:bulletEnabled val="1"/>
        </dgm:presLayoutVars>
      </dgm:prSet>
      <dgm:spPr/>
    </dgm:pt>
    <dgm:pt modelId="{B0C1045D-3F5C-4EF2-8655-4ABF62BF1A66}" type="pres">
      <dgm:prSet presAssocID="{ECA1FF27-E5AF-4737-9F79-572EDEDDFA54}" presName="triangle4" presStyleLbl="node1" presStyleIdx="3" presStyleCnt="4">
        <dgm:presLayoutVars>
          <dgm:bulletEnabled val="1"/>
        </dgm:presLayoutVars>
      </dgm:prSet>
      <dgm:spPr/>
    </dgm:pt>
  </dgm:ptLst>
  <dgm:cxnLst>
    <dgm:cxn modelId="{60EA7802-C6F2-4E11-9023-8EE6BD64BA29}" type="presOf" srcId="{234BA482-2472-47CB-92E6-CBFEF1C9881B}" destId="{790E0DFB-68ED-4245-A33A-CEAF8A924EFA}" srcOrd="0" destOrd="0" presId="urn:microsoft.com/office/officeart/2005/8/layout/pyramid4"/>
    <dgm:cxn modelId="{516FEE03-16C6-4C9E-BDC3-289B74F5E3CC}" type="presOf" srcId="{BD2C16E6-437D-4169-8D24-213473967BB9}" destId="{B0C1045D-3F5C-4EF2-8655-4ABF62BF1A66}" srcOrd="0" destOrd="0" presId="urn:microsoft.com/office/officeart/2005/8/layout/pyramid4"/>
    <dgm:cxn modelId="{F4C5870E-3524-43EB-B725-B1CE1CBE294D}" srcId="{ECA1FF27-E5AF-4737-9F79-572EDEDDFA54}" destId="{234BA482-2472-47CB-92E6-CBFEF1C9881B}" srcOrd="0" destOrd="0" parTransId="{F3038399-D159-4C73-90D8-8F4879A42861}" sibTransId="{46136521-2707-4073-815B-1543A462BF6A}"/>
    <dgm:cxn modelId="{DEB60E82-E5A6-45E4-A48B-4D68A8B44FE4}" type="presOf" srcId="{E2789DB1-56D7-4B1E-97D8-125C40EBA056}" destId="{41763F67-C908-4FA0-ADEF-9ACBCF41BCAD}" srcOrd="0" destOrd="0" presId="urn:microsoft.com/office/officeart/2005/8/layout/pyramid4"/>
    <dgm:cxn modelId="{D0ADCB85-88E8-49C5-946F-194023B41498}" srcId="{ECA1FF27-E5AF-4737-9F79-572EDEDDFA54}" destId="{BD2C16E6-437D-4169-8D24-213473967BB9}" srcOrd="3" destOrd="0" parTransId="{FFAADB42-4748-432A-A596-73D7054E6083}" sibTransId="{CEFEDE42-E918-4B77-BFFB-68E306319687}"/>
    <dgm:cxn modelId="{1AF78B9C-E29D-4233-8661-8F65C31C3E63}" type="presOf" srcId="{ECA1FF27-E5AF-4737-9F79-572EDEDDFA54}" destId="{09447EF2-D8B0-4F6A-84A1-B472AF033AE3}" srcOrd="0" destOrd="0" presId="urn:microsoft.com/office/officeart/2005/8/layout/pyramid4"/>
    <dgm:cxn modelId="{C44C8EFB-67BE-453D-B365-DC508115B554}" type="presOf" srcId="{BF7B6D69-EF90-4874-812D-63130D39094B}" destId="{6FBF1325-5A26-4E42-BAB6-5597FD5A4B00}" srcOrd="0" destOrd="0" presId="urn:microsoft.com/office/officeart/2005/8/layout/pyramid4"/>
    <dgm:cxn modelId="{5CCD65FE-83DA-46FD-A128-38D2BACDC06F}" srcId="{ECA1FF27-E5AF-4737-9F79-572EDEDDFA54}" destId="{BF7B6D69-EF90-4874-812D-63130D39094B}" srcOrd="1" destOrd="0" parTransId="{855123A9-B8ED-4016-92AE-45260F5186CE}" sibTransId="{6364F39A-DF38-4646-A580-EBE37E5E6B5B}"/>
    <dgm:cxn modelId="{BBB9D0FE-A3F2-4B17-AC9B-E00F45FAC279}" srcId="{ECA1FF27-E5AF-4737-9F79-572EDEDDFA54}" destId="{E2789DB1-56D7-4B1E-97D8-125C40EBA056}" srcOrd="2" destOrd="0" parTransId="{0F052127-CE14-41CC-9BFE-F51BF96F515B}" sibTransId="{FD548050-5FAF-4E0D-BCA3-67DDF30264EC}"/>
    <dgm:cxn modelId="{9BE95196-E93C-439F-972D-F2589D290EB9}" type="presParOf" srcId="{09447EF2-D8B0-4F6A-84A1-B472AF033AE3}" destId="{790E0DFB-68ED-4245-A33A-CEAF8A924EFA}" srcOrd="0" destOrd="0" presId="urn:microsoft.com/office/officeart/2005/8/layout/pyramid4"/>
    <dgm:cxn modelId="{0C2D4C53-2597-4689-B6D9-5CF44ABE825D}" type="presParOf" srcId="{09447EF2-D8B0-4F6A-84A1-B472AF033AE3}" destId="{6FBF1325-5A26-4E42-BAB6-5597FD5A4B00}" srcOrd="1" destOrd="0" presId="urn:microsoft.com/office/officeart/2005/8/layout/pyramid4"/>
    <dgm:cxn modelId="{2B56A542-CEB3-46DD-9C1E-4EFCB251513B}" type="presParOf" srcId="{09447EF2-D8B0-4F6A-84A1-B472AF033AE3}" destId="{41763F67-C908-4FA0-ADEF-9ACBCF41BCAD}" srcOrd="2" destOrd="0" presId="urn:microsoft.com/office/officeart/2005/8/layout/pyramid4"/>
    <dgm:cxn modelId="{6131EFF1-A74C-4697-AEA0-0D8301FE2CC6}" type="presParOf" srcId="{09447EF2-D8B0-4F6A-84A1-B472AF033AE3}" destId="{B0C1045D-3F5C-4EF2-8655-4ABF62BF1A66}"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8DFC0E-E099-494E-8DF7-F8E219FC8A73}"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D9DC9FB4-1053-4CE9-9BA2-F921A4E464BD}">
      <dgm:prSet phldrT="[Text]"/>
      <dgm:spPr>
        <a:solidFill>
          <a:srgbClr val="D3D9E2"/>
        </a:solidFill>
      </dgm:spPr>
      <dgm:t>
        <a:bodyPr/>
        <a:lstStyle/>
        <a:p>
          <a:r>
            <a:rPr lang="en-US" b="1">
              <a:solidFill>
                <a:schemeClr val="tx1"/>
              </a:solidFill>
              <a:latin typeface="Arial" pitchFamily="34" charset="0"/>
              <a:cs typeface="Arial" pitchFamily="34" charset="0"/>
            </a:rPr>
            <a:t>Integration</a:t>
          </a:r>
          <a:endParaRPr lang="en-US" b="1" dirty="0">
            <a:solidFill>
              <a:schemeClr val="tx1"/>
            </a:solidFill>
            <a:latin typeface="Arial" pitchFamily="34" charset="0"/>
            <a:cs typeface="Arial" pitchFamily="34" charset="0"/>
          </a:endParaRPr>
        </a:p>
      </dgm:t>
    </dgm:pt>
    <dgm:pt modelId="{CC2ED817-DC6F-4AB7-B986-9DBF4092C26E}" type="parTrans" cxnId="{82248DC4-0FA3-4A8B-A0F3-03955CB4A9DD}">
      <dgm:prSet/>
      <dgm:spPr/>
      <dgm:t>
        <a:bodyPr/>
        <a:lstStyle/>
        <a:p>
          <a:endParaRPr lang="en-US"/>
        </a:p>
      </dgm:t>
    </dgm:pt>
    <dgm:pt modelId="{A26155B5-829A-44CB-A9C8-C14379C0B6D5}" type="sibTrans" cxnId="{82248DC4-0FA3-4A8B-A0F3-03955CB4A9DD}">
      <dgm:prSet/>
      <dgm:spPr/>
      <dgm:t>
        <a:bodyPr/>
        <a:lstStyle/>
        <a:p>
          <a:endParaRPr lang="en-US"/>
        </a:p>
      </dgm:t>
    </dgm:pt>
    <dgm:pt modelId="{1083E68A-1F49-4399-93EE-1127A44AC362}">
      <dgm:prSet phldrT="[Text]"/>
      <dgm:spPr>
        <a:solidFill>
          <a:srgbClr val="D3D9E2">
            <a:alpha val="90000"/>
          </a:srgbClr>
        </a:solidFill>
      </dgm:spPr>
      <dgm:t>
        <a:bodyPr/>
        <a:lstStyle/>
        <a:p>
          <a:r>
            <a:rPr lang="en-US" b="1" dirty="0">
              <a:latin typeface="Arial" pitchFamily="34" charset="0"/>
              <a:cs typeface="Arial" pitchFamily="34" charset="0"/>
            </a:rPr>
            <a:t>Communications</a:t>
          </a:r>
        </a:p>
      </dgm:t>
    </dgm:pt>
    <dgm:pt modelId="{7C175056-FDBF-4D02-ADBE-5CB71CC69E9B}" type="parTrans" cxnId="{F03653B2-DF26-43A3-A0D4-7F439C14397B}">
      <dgm:prSet/>
      <dgm:spPr/>
      <dgm:t>
        <a:bodyPr/>
        <a:lstStyle/>
        <a:p>
          <a:endParaRPr lang="en-US"/>
        </a:p>
      </dgm:t>
    </dgm:pt>
    <dgm:pt modelId="{F39A63A5-2CDE-40B2-9707-F53B803B8166}" type="sibTrans" cxnId="{F03653B2-DF26-43A3-A0D4-7F439C14397B}">
      <dgm:prSet/>
      <dgm:spPr/>
      <dgm:t>
        <a:bodyPr/>
        <a:lstStyle/>
        <a:p>
          <a:endParaRPr lang="en-US"/>
        </a:p>
      </dgm:t>
    </dgm:pt>
    <dgm:pt modelId="{989E6EC6-5BA3-4230-A7B0-B8FA1D63BCF6}">
      <dgm:prSet phldrT="[Text]"/>
      <dgm:spPr>
        <a:solidFill>
          <a:srgbClr val="D3D9E2">
            <a:alpha val="90000"/>
          </a:srgbClr>
        </a:solidFill>
      </dgm:spPr>
      <dgm:t>
        <a:bodyPr/>
        <a:lstStyle/>
        <a:p>
          <a:r>
            <a:rPr lang="en-US" b="1" dirty="0">
              <a:latin typeface="Arial" pitchFamily="34" charset="0"/>
              <a:cs typeface="Arial" pitchFamily="34" charset="0"/>
            </a:rPr>
            <a:t>Entertainment</a:t>
          </a:r>
        </a:p>
      </dgm:t>
    </dgm:pt>
    <dgm:pt modelId="{BB157C41-47B1-4A91-9B7B-11B4A909314E}" type="parTrans" cxnId="{44AC0610-68FE-4790-A349-75997070BF38}">
      <dgm:prSet/>
      <dgm:spPr/>
      <dgm:t>
        <a:bodyPr/>
        <a:lstStyle/>
        <a:p>
          <a:endParaRPr lang="en-US"/>
        </a:p>
      </dgm:t>
    </dgm:pt>
    <dgm:pt modelId="{A11F5CE5-7368-4B49-93DD-0A700E07B405}" type="sibTrans" cxnId="{44AC0610-68FE-4790-A349-75997070BF38}">
      <dgm:prSet/>
      <dgm:spPr/>
      <dgm:t>
        <a:bodyPr/>
        <a:lstStyle/>
        <a:p>
          <a:endParaRPr lang="en-US"/>
        </a:p>
      </dgm:t>
    </dgm:pt>
    <dgm:pt modelId="{E21E97F8-4746-4373-A2A4-EB660C88F66F}" type="pres">
      <dgm:prSet presAssocID="{0D8DFC0E-E099-494E-8DF7-F8E219FC8A73}" presName="Name0" presStyleCnt="0">
        <dgm:presLayoutVars>
          <dgm:dir/>
          <dgm:animLvl val="lvl"/>
          <dgm:resizeHandles/>
        </dgm:presLayoutVars>
      </dgm:prSet>
      <dgm:spPr/>
    </dgm:pt>
    <dgm:pt modelId="{0CCBEC5B-E1C1-4351-B37E-6FDC01E289F9}" type="pres">
      <dgm:prSet presAssocID="{D9DC9FB4-1053-4CE9-9BA2-F921A4E464BD}" presName="linNode" presStyleCnt="0"/>
      <dgm:spPr/>
    </dgm:pt>
    <dgm:pt modelId="{4888D006-D0AF-41D2-9352-F200A98B658E}" type="pres">
      <dgm:prSet presAssocID="{D9DC9FB4-1053-4CE9-9BA2-F921A4E464BD}" presName="parentShp" presStyleLbl="node1" presStyleIdx="0" presStyleCnt="1">
        <dgm:presLayoutVars>
          <dgm:bulletEnabled val="1"/>
        </dgm:presLayoutVars>
      </dgm:prSet>
      <dgm:spPr/>
    </dgm:pt>
    <dgm:pt modelId="{F6CF27EB-5BC9-4E9A-B6A8-17F16821AA46}" type="pres">
      <dgm:prSet presAssocID="{D9DC9FB4-1053-4CE9-9BA2-F921A4E464BD}" presName="childShp" presStyleLbl="bgAccFollowNode1" presStyleIdx="0" presStyleCnt="1">
        <dgm:presLayoutVars>
          <dgm:bulletEnabled val="1"/>
        </dgm:presLayoutVars>
      </dgm:prSet>
      <dgm:spPr/>
    </dgm:pt>
  </dgm:ptLst>
  <dgm:cxnLst>
    <dgm:cxn modelId="{44AC0610-68FE-4790-A349-75997070BF38}" srcId="{D9DC9FB4-1053-4CE9-9BA2-F921A4E464BD}" destId="{989E6EC6-5BA3-4230-A7B0-B8FA1D63BCF6}" srcOrd="1" destOrd="0" parTransId="{BB157C41-47B1-4A91-9B7B-11B4A909314E}" sibTransId="{A11F5CE5-7368-4B49-93DD-0A700E07B405}"/>
    <dgm:cxn modelId="{F00AC673-E85A-4023-8731-2772060C0310}" type="presOf" srcId="{989E6EC6-5BA3-4230-A7B0-B8FA1D63BCF6}" destId="{F6CF27EB-5BC9-4E9A-B6A8-17F16821AA46}" srcOrd="0" destOrd="1" presId="urn:microsoft.com/office/officeart/2005/8/layout/vList6"/>
    <dgm:cxn modelId="{88F21D77-88FB-40D9-9FF5-AC4038AC3CD5}" type="presOf" srcId="{0D8DFC0E-E099-494E-8DF7-F8E219FC8A73}" destId="{E21E97F8-4746-4373-A2A4-EB660C88F66F}" srcOrd="0" destOrd="0" presId="urn:microsoft.com/office/officeart/2005/8/layout/vList6"/>
    <dgm:cxn modelId="{C42E3A78-63C6-450D-85E3-A1977C85E41C}" type="presOf" srcId="{1083E68A-1F49-4399-93EE-1127A44AC362}" destId="{F6CF27EB-5BC9-4E9A-B6A8-17F16821AA46}" srcOrd="0" destOrd="0" presId="urn:microsoft.com/office/officeart/2005/8/layout/vList6"/>
    <dgm:cxn modelId="{F03653B2-DF26-43A3-A0D4-7F439C14397B}" srcId="{D9DC9FB4-1053-4CE9-9BA2-F921A4E464BD}" destId="{1083E68A-1F49-4399-93EE-1127A44AC362}" srcOrd="0" destOrd="0" parTransId="{7C175056-FDBF-4D02-ADBE-5CB71CC69E9B}" sibTransId="{F39A63A5-2CDE-40B2-9707-F53B803B8166}"/>
    <dgm:cxn modelId="{82248DC4-0FA3-4A8B-A0F3-03955CB4A9DD}" srcId="{0D8DFC0E-E099-494E-8DF7-F8E219FC8A73}" destId="{D9DC9FB4-1053-4CE9-9BA2-F921A4E464BD}" srcOrd="0" destOrd="0" parTransId="{CC2ED817-DC6F-4AB7-B986-9DBF4092C26E}" sibTransId="{A26155B5-829A-44CB-A9C8-C14379C0B6D5}"/>
    <dgm:cxn modelId="{05241EDF-4580-4E61-87EB-159FEE5C58B6}" type="presOf" srcId="{D9DC9FB4-1053-4CE9-9BA2-F921A4E464BD}" destId="{4888D006-D0AF-41D2-9352-F200A98B658E}" srcOrd="0" destOrd="0" presId="urn:microsoft.com/office/officeart/2005/8/layout/vList6"/>
    <dgm:cxn modelId="{A1D9A4DE-38D3-42BF-859D-780EA91A2F7E}" type="presParOf" srcId="{E21E97F8-4746-4373-A2A4-EB660C88F66F}" destId="{0CCBEC5B-E1C1-4351-B37E-6FDC01E289F9}" srcOrd="0" destOrd="0" presId="urn:microsoft.com/office/officeart/2005/8/layout/vList6"/>
    <dgm:cxn modelId="{4180385A-C492-4B6A-A2B0-198780F57354}" type="presParOf" srcId="{0CCBEC5B-E1C1-4351-B37E-6FDC01E289F9}" destId="{4888D006-D0AF-41D2-9352-F200A98B658E}" srcOrd="0" destOrd="0" presId="urn:microsoft.com/office/officeart/2005/8/layout/vList6"/>
    <dgm:cxn modelId="{41616FEF-8D4C-4E40-B5C5-485EA2BAAE49}" type="presParOf" srcId="{0CCBEC5B-E1C1-4351-B37E-6FDC01E289F9}" destId="{F6CF27EB-5BC9-4E9A-B6A8-17F16821AA4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11AF1D-F0C7-47AA-89E6-87C0EE9BBAED}" type="doc">
      <dgm:prSet loTypeId="urn:microsoft.com/office/officeart/2005/8/layout/chevron1" loCatId="process" qsTypeId="urn:microsoft.com/office/officeart/2005/8/quickstyle/simple1" qsCatId="simple" csTypeId="urn:microsoft.com/office/officeart/2005/8/colors/colorful2" csCatId="colorful" phldr="1"/>
      <dgm:spPr/>
    </dgm:pt>
    <dgm:pt modelId="{A24972F1-E9CD-4D73-ABDA-452671D874A8}">
      <dgm:prSet phldrT="[Text]"/>
      <dgm:spPr/>
      <dgm:t>
        <a:bodyPr/>
        <a:lstStyle/>
        <a:p>
          <a:r>
            <a:rPr lang="en-US" dirty="0"/>
            <a:t>P1</a:t>
          </a:r>
        </a:p>
      </dgm:t>
    </dgm:pt>
    <dgm:pt modelId="{AB1DF37E-C9D5-412F-B39D-077BEE7550FF}" type="parTrans" cxnId="{AEFCA713-C689-4ED4-ACCC-789C1E48F499}">
      <dgm:prSet/>
      <dgm:spPr/>
      <dgm:t>
        <a:bodyPr/>
        <a:lstStyle/>
        <a:p>
          <a:endParaRPr lang="en-US"/>
        </a:p>
      </dgm:t>
    </dgm:pt>
    <dgm:pt modelId="{B2EE9E05-1160-4B66-B449-6572D64D6B0A}" type="sibTrans" cxnId="{AEFCA713-C689-4ED4-ACCC-789C1E48F499}">
      <dgm:prSet/>
      <dgm:spPr/>
      <dgm:t>
        <a:bodyPr/>
        <a:lstStyle/>
        <a:p>
          <a:endParaRPr lang="en-US"/>
        </a:p>
      </dgm:t>
    </dgm:pt>
    <dgm:pt modelId="{12F9F1EA-E3AD-4E3F-8189-879F129BA532}">
      <dgm:prSet phldrT="[Text]"/>
      <dgm:spPr/>
      <dgm:t>
        <a:bodyPr/>
        <a:lstStyle/>
        <a:p>
          <a:r>
            <a:rPr lang="en-US" dirty="0"/>
            <a:t>P2</a:t>
          </a:r>
        </a:p>
      </dgm:t>
    </dgm:pt>
    <dgm:pt modelId="{71D33621-B590-4FE4-8EA5-EB013B7889B5}" type="parTrans" cxnId="{918CBABA-BE75-4D50-B0FF-1737BE118A34}">
      <dgm:prSet/>
      <dgm:spPr/>
      <dgm:t>
        <a:bodyPr/>
        <a:lstStyle/>
        <a:p>
          <a:endParaRPr lang="en-US"/>
        </a:p>
      </dgm:t>
    </dgm:pt>
    <dgm:pt modelId="{7DF5C9C1-9FAD-41EE-A71F-043AEE33231E}" type="sibTrans" cxnId="{918CBABA-BE75-4D50-B0FF-1737BE118A34}">
      <dgm:prSet/>
      <dgm:spPr/>
      <dgm:t>
        <a:bodyPr/>
        <a:lstStyle/>
        <a:p>
          <a:endParaRPr lang="en-US"/>
        </a:p>
      </dgm:t>
    </dgm:pt>
    <dgm:pt modelId="{C20AEF35-2212-4BF6-B834-99F450B482F5}">
      <dgm:prSet phldrT="[Text]"/>
      <dgm:spPr/>
      <dgm:t>
        <a:bodyPr/>
        <a:lstStyle/>
        <a:p>
          <a:r>
            <a:rPr lang="en-US" dirty="0"/>
            <a:t>P3</a:t>
          </a:r>
        </a:p>
      </dgm:t>
    </dgm:pt>
    <dgm:pt modelId="{C5B3183C-37C1-4AA5-8D9F-62B84497EF60}" type="parTrans" cxnId="{3FE6B713-F661-4291-A01B-ECCC677D1769}">
      <dgm:prSet/>
      <dgm:spPr/>
      <dgm:t>
        <a:bodyPr/>
        <a:lstStyle/>
        <a:p>
          <a:endParaRPr lang="en-US"/>
        </a:p>
      </dgm:t>
    </dgm:pt>
    <dgm:pt modelId="{9751DE68-8E9C-4028-9A5A-7FC5F87B0090}" type="sibTrans" cxnId="{3FE6B713-F661-4291-A01B-ECCC677D1769}">
      <dgm:prSet/>
      <dgm:spPr/>
      <dgm:t>
        <a:bodyPr/>
        <a:lstStyle/>
        <a:p>
          <a:endParaRPr lang="en-US"/>
        </a:p>
      </dgm:t>
    </dgm:pt>
    <dgm:pt modelId="{6E3B2BDF-BEDE-4F79-AEDF-0CAE484F2E01}" type="pres">
      <dgm:prSet presAssocID="{3311AF1D-F0C7-47AA-89E6-87C0EE9BBAED}" presName="Name0" presStyleCnt="0">
        <dgm:presLayoutVars>
          <dgm:dir/>
          <dgm:animLvl val="lvl"/>
          <dgm:resizeHandles val="exact"/>
        </dgm:presLayoutVars>
      </dgm:prSet>
      <dgm:spPr/>
    </dgm:pt>
    <dgm:pt modelId="{A3EBDF08-5DDC-4C6C-9F4E-D6A089186747}" type="pres">
      <dgm:prSet presAssocID="{A24972F1-E9CD-4D73-ABDA-452671D874A8}" presName="parTxOnly" presStyleLbl="node1" presStyleIdx="0" presStyleCnt="3">
        <dgm:presLayoutVars>
          <dgm:chMax val="0"/>
          <dgm:chPref val="0"/>
          <dgm:bulletEnabled val="1"/>
        </dgm:presLayoutVars>
      </dgm:prSet>
      <dgm:spPr/>
    </dgm:pt>
    <dgm:pt modelId="{9A1D6D66-29C7-45C3-A7D9-4A17C2108BDD}" type="pres">
      <dgm:prSet presAssocID="{B2EE9E05-1160-4B66-B449-6572D64D6B0A}" presName="parTxOnlySpace" presStyleCnt="0"/>
      <dgm:spPr/>
    </dgm:pt>
    <dgm:pt modelId="{2767F7B1-E88E-468E-B5D4-B7230363E2C9}" type="pres">
      <dgm:prSet presAssocID="{12F9F1EA-E3AD-4E3F-8189-879F129BA532}" presName="parTxOnly" presStyleLbl="node1" presStyleIdx="1" presStyleCnt="3">
        <dgm:presLayoutVars>
          <dgm:chMax val="0"/>
          <dgm:chPref val="0"/>
          <dgm:bulletEnabled val="1"/>
        </dgm:presLayoutVars>
      </dgm:prSet>
      <dgm:spPr/>
    </dgm:pt>
    <dgm:pt modelId="{61C12731-88A0-4D67-9324-C169B5C69B5F}" type="pres">
      <dgm:prSet presAssocID="{7DF5C9C1-9FAD-41EE-A71F-043AEE33231E}" presName="parTxOnlySpace" presStyleCnt="0"/>
      <dgm:spPr/>
    </dgm:pt>
    <dgm:pt modelId="{BEEB4F89-D5A1-4DC4-879D-FD76DF9042C2}" type="pres">
      <dgm:prSet presAssocID="{C20AEF35-2212-4BF6-B834-99F450B482F5}" presName="parTxOnly" presStyleLbl="node1" presStyleIdx="2" presStyleCnt="3">
        <dgm:presLayoutVars>
          <dgm:chMax val="0"/>
          <dgm:chPref val="0"/>
          <dgm:bulletEnabled val="1"/>
        </dgm:presLayoutVars>
      </dgm:prSet>
      <dgm:spPr/>
    </dgm:pt>
  </dgm:ptLst>
  <dgm:cxnLst>
    <dgm:cxn modelId="{AEFCA713-C689-4ED4-ACCC-789C1E48F499}" srcId="{3311AF1D-F0C7-47AA-89E6-87C0EE9BBAED}" destId="{A24972F1-E9CD-4D73-ABDA-452671D874A8}" srcOrd="0" destOrd="0" parTransId="{AB1DF37E-C9D5-412F-B39D-077BEE7550FF}" sibTransId="{B2EE9E05-1160-4B66-B449-6572D64D6B0A}"/>
    <dgm:cxn modelId="{3FE6B713-F661-4291-A01B-ECCC677D1769}" srcId="{3311AF1D-F0C7-47AA-89E6-87C0EE9BBAED}" destId="{C20AEF35-2212-4BF6-B834-99F450B482F5}" srcOrd="2" destOrd="0" parTransId="{C5B3183C-37C1-4AA5-8D9F-62B84497EF60}" sibTransId="{9751DE68-8E9C-4028-9A5A-7FC5F87B0090}"/>
    <dgm:cxn modelId="{6BCECB26-9552-4E1E-B657-5EC64A2C946D}" type="presOf" srcId="{3311AF1D-F0C7-47AA-89E6-87C0EE9BBAED}" destId="{6E3B2BDF-BEDE-4F79-AEDF-0CAE484F2E01}" srcOrd="0" destOrd="0" presId="urn:microsoft.com/office/officeart/2005/8/layout/chevron1"/>
    <dgm:cxn modelId="{AA08562B-D0E3-4E84-A9FC-4D31F1DD30D7}" type="presOf" srcId="{C20AEF35-2212-4BF6-B834-99F450B482F5}" destId="{BEEB4F89-D5A1-4DC4-879D-FD76DF9042C2}" srcOrd="0" destOrd="0" presId="urn:microsoft.com/office/officeart/2005/8/layout/chevron1"/>
    <dgm:cxn modelId="{3B4D5337-9E8E-49CF-8859-9AE050F37F53}" type="presOf" srcId="{A24972F1-E9CD-4D73-ABDA-452671D874A8}" destId="{A3EBDF08-5DDC-4C6C-9F4E-D6A089186747}" srcOrd="0" destOrd="0" presId="urn:microsoft.com/office/officeart/2005/8/layout/chevron1"/>
    <dgm:cxn modelId="{FAB0BB6B-DE95-4A8C-B0A3-71C44D5A453F}" type="presOf" srcId="{12F9F1EA-E3AD-4E3F-8189-879F129BA532}" destId="{2767F7B1-E88E-468E-B5D4-B7230363E2C9}" srcOrd="0" destOrd="0" presId="urn:microsoft.com/office/officeart/2005/8/layout/chevron1"/>
    <dgm:cxn modelId="{918CBABA-BE75-4D50-B0FF-1737BE118A34}" srcId="{3311AF1D-F0C7-47AA-89E6-87C0EE9BBAED}" destId="{12F9F1EA-E3AD-4E3F-8189-879F129BA532}" srcOrd="1" destOrd="0" parTransId="{71D33621-B590-4FE4-8EA5-EB013B7889B5}" sibTransId="{7DF5C9C1-9FAD-41EE-A71F-043AEE33231E}"/>
    <dgm:cxn modelId="{D6676018-971A-41DF-8CC9-FA6D439E4B7D}" type="presParOf" srcId="{6E3B2BDF-BEDE-4F79-AEDF-0CAE484F2E01}" destId="{A3EBDF08-5DDC-4C6C-9F4E-D6A089186747}" srcOrd="0" destOrd="0" presId="urn:microsoft.com/office/officeart/2005/8/layout/chevron1"/>
    <dgm:cxn modelId="{310932AF-5054-494F-BCA2-9013EA34FD04}" type="presParOf" srcId="{6E3B2BDF-BEDE-4F79-AEDF-0CAE484F2E01}" destId="{9A1D6D66-29C7-45C3-A7D9-4A17C2108BDD}" srcOrd="1" destOrd="0" presId="urn:microsoft.com/office/officeart/2005/8/layout/chevron1"/>
    <dgm:cxn modelId="{C0793792-F729-4064-B923-EE5296B20A21}" type="presParOf" srcId="{6E3B2BDF-BEDE-4F79-AEDF-0CAE484F2E01}" destId="{2767F7B1-E88E-468E-B5D4-B7230363E2C9}" srcOrd="2" destOrd="0" presId="urn:microsoft.com/office/officeart/2005/8/layout/chevron1"/>
    <dgm:cxn modelId="{40318EC5-DCDD-4205-8F08-E202F928E739}" type="presParOf" srcId="{6E3B2BDF-BEDE-4F79-AEDF-0CAE484F2E01}" destId="{61C12731-88A0-4D67-9324-C169B5C69B5F}" srcOrd="3" destOrd="0" presId="urn:microsoft.com/office/officeart/2005/8/layout/chevron1"/>
    <dgm:cxn modelId="{E8255002-C258-4716-A7F7-9CDD5514D150}" type="presParOf" srcId="{6E3B2BDF-BEDE-4F79-AEDF-0CAE484F2E01}" destId="{BEEB4F89-D5A1-4DC4-879D-FD76DF9042C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BB993A-A5CA-4F1E-B838-F9E1AC49928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1799205A-0D49-4743-8B57-320379AF630E}">
      <dgm:prSet phldrT="[Text]" custT="1"/>
      <dgm:spPr/>
      <dgm:t>
        <a:bodyPr/>
        <a:lstStyle/>
        <a:p>
          <a:r>
            <a:rPr lang="en-US" sz="1000" b="1" dirty="0">
              <a:solidFill>
                <a:srgbClr val="FFFF00"/>
              </a:solidFill>
            </a:rPr>
            <a:t>Internet of Things / Sensors, Ad Hoc Networks  (2010 -)</a:t>
          </a:r>
        </a:p>
      </dgm:t>
    </dgm:pt>
    <dgm:pt modelId="{120A386F-0587-478D-A355-383E87B6BEAC}" type="parTrans" cxnId="{F4A0BEBB-C60A-466F-9482-9D9BCDF8B8E7}">
      <dgm:prSet/>
      <dgm:spPr/>
      <dgm:t>
        <a:bodyPr/>
        <a:lstStyle/>
        <a:p>
          <a:endParaRPr lang="en-US"/>
        </a:p>
      </dgm:t>
    </dgm:pt>
    <dgm:pt modelId="{D6364C37-6ED1-4DB3-B129-DBC9106C785C}" type="sibTrans" cxnId="{F4A0BEBB-C60A-466F-9482-9D9BCDF8B8E7}">
      <dgm:prSet/>
      <dgm:spPr/>
      <dgm:t>
        <a:bodyPr/>
        <a:lstStyle/>
        <a:p>
          <a:endParaRPr lang="en-US"/>
        </a:p>
      </dgm:t>
    </dgm:pt>
    <dgm:pt modelId="{FD9959D5-763D-4B4B-AF21-8DFE0C1FA802}">
      <dgm:prSet phldrT="[Text]" custT="1"/>
      <dgm:spPr/>
      <dgm:t>
        <a:bodyPr/>
        <a:lstStyle/>
        <a:p>
          <a:r>
            <a:rPr lang="en-US" sz="1000" b="1" dirty="0">
              <a:solidFill>
                <a:srgbClr val="FFFF00"/>
              </a:solidFill>
            </a:rPr>
            <a:t>Mobility (Anywhere, Anytime),Video - Internet of People (2000 -)</a:t>
          </a:r>
        </a:p>
      </dgm:t>
    </dgm:pt>
    <dgm:pt modelId="{2A6F86D7-A338-4ACC-9767-37564D694D8F}" type="parTrans" cxnId="{AC03E333-2919-4B68-B078-A9C7B77673F7}">
      <dgm:prSet/>
      <dgm:spPr/>
      <dgm:t>
        <a:bodyPr/>
        <a:lstStyle/>
        <a:p>
          <a:endParaRPr lang="en-US"/>
        </a:p>
      </dgm:t>
    </dgm:pt>
    <dgm:pt modelId="{7101B0FF-0563-45AC-83B8-D03461524267}" type="sibTrans" cxnId="{AC03E333-2919-4B68-B078-A9C7B77673F7}">
      <dgm:prSet/>
      <dgm:spPr/>
      <dgm:t>
        <a:bodyPr/>
        <a:lstStyle/>
        <a:p>
          <a:endParaRPr lang="en-US"/>
        </a:p>
      </dgm:t>
    </dgm:pt>
    <dgm:pt modelId="{4A8680FC-1C5D-4BA6-8510-4D98CC6C7775}">
      <dgm:prSet phldrT="[Text]" custT="1"/>
      <dgm:spPr/>
      <dgm:t>
        <a:bodyPr/>
        <a:lstStyle/>
        <a:p>
          <a:r>
            <a:rPr lang="en-US" sz="1000" b="1" dirty="0">
              <a:solidFill>
                <a:srgbClr val="FFFF00"/>
              </a:solidFill>
            </a:rPr>
            <a:t>Internet  + Web + BB Access (1990s)</a:t>
          </a:r>
        </a:p>
      </dgm:t>
    </dgm:pt>
    <dgm:pt modelId="{0B3F9A0F-9967-4316-9F4F-0F30C2429311}" type="parTrans" cxnId="{BABC2842-B239-475E-83C0-BD0E1D7E0957}">
      <dgm:prSet/>
      <dgm:spPr/>
      <dgm:t>
        <a:bodyPr/>
        <a:lstStyle/>
        <a:p>
          <a:endParaRPr lang="en-US"/>
        </a:p>
      </dgm:t>
    </dgm:pt>
    <dgm:pt modelId="{ED13826E-7036-4FFC-8EDA-4821B45F4C1F}" type="sibTrans" cxnId="{BABC2842-B239-475E-83C0-BD0E1D7E0957}">
      <dgm:prSet/>
      <dgm:spPr/>
      <dgm:t>
        <a:bodyPr/>
        <a:lstStyle/>
        <a:p>
          <a:endParaRPr lang="en-US"/>
        </a:p>
      </dgm:t>
    </dgm:pt>
    <dgm:pt modelId="{0DA7BFEC-F79F-431D-BD98-5EDFE394B9CA}">
      <dgm:prSet phldrT="[Text]" custT="1"/>
      <dgm:spPr/>
      <dgm:t>
        <a:bodyPr/>
        <a:lstStyle/>
        <a:p>
          <a:r>
            <a:rPr lang="en-US" sz="1000" b="1" dirty="0">
              <a:solidFill>
                <a:srgbClr val="FFFF00"/>
              </a:solidFill>
            </a:rPr>
            <a:t>Transaction Systems       (1980-)</a:t>
          </a:r>
        </a:p>
      </dgm:t>
    </dgm:pt>
    <dgm:pt modelId="{192D598F-E4CC-4804-8ED6-0E3BF6FAD89C}" type="parTrans" cxnId="{56BBB8AF-C6ED-4965-9788-964E8165A874}">
      <dgm:prSet/>
      <dgm:spPr/>
      <dgm:t>
        <a:bodyPr/>
        <a:lstStyle/>
        <a:p>
          <a:endParaRPr lang="en-US"/>
        </a:p>
      </dgm:t>
    </dgm:pt>
    <dgm:pt modelId="{332F2D6F-CA9D-4FD0-B412-EEA28BC5AB85}" type="sibTrans" cxnId="{56BBB8AF-C6ED-4965-9788-964E8165A874}">
      <dgm:prSet/>
      <dgm:spPr/>
      <dgm:t>
        <a:bodyPr/>
        <a:lstStyle/>
        <a:p>
          <a:endParaRPr lang="en-US"/>
        </a:p>
      </dgm:t>
    </dgm:pt>
    <dgm:pt modelId="{86B6246D-7BF4-4885-9398-9FA78C053BE5}">
      <dgm:prSet phldrT="[Text]" custT="1"/>
      <dgm:spPr/>
      <dgm:t>
        <a:bodyPr/>
        <a:lstStyle/>
        <a:p>
          <a:r>
            <a:rPr lang="en-US" sz="1000" b="1" dirty="0">
              <a:solidFill>
                <a:srgbClr val="FFFF00"/>
              </a:solidFill>
            </a:rPr>
            <a:t>Programmable World   (2010 -)</a:t>
          </a:r>
        </a:p>
      </dgm:t>
    </dgm:pt>
    <dgm:pt modelId="{46F4DEE0-D0B8-44B8-AD72-1A2FB9150B85}" type="parTrans" cxnId="{AB036B8D-F68B-472D-9CBB-193220977859}">
      <dgm:prSet/>
      <dgm:spPr/>
      <dgm:t>
        <a:bodyPr/>
        <a:lstStyle/>
        <a:p>
          <a:endParaRPr lang="en-US"/>
        </a:p>
      </dgm:t>
    </dgm:pt>
    <dgm:pt modelId="{C709C9EB-FF08-4151-B8EE-5ACA7B623D72}" type="sibTrans" cxnId="{AB036B8D-F68B-472D-9CBB-193220977859}">
      <dgm:prSet/>
      <dgm:spPr/>
      <dgm:t>
        <a:bodyPr/>
        <a:lstStyle/>
        <a:p>
          <a:endParaRPr lang="en-US"/>
        </a:p>
      </dgm:t>
    </dgm:pt>
    <dgm:pt modelId="{BFCE7DC7-6779-479C-B3E9-D1F7029B152C}" type="pres">
      <dgm:prSet presAssocID="{94BB993A-A5CA-4F1E-B838-F9E1AC49928A}" presName="Name0" presStyleCnt="0">
        <dgm:presLayoutVars>
          <dgm:chMax val="7"/>
          <dgm:resizeHandles val="exact"/>
        </dgm:presLayoutVars>
      </dgm:prSet>
      <dgm:spPr/>
    </dgm:pt>
    <dgm:pt modelId="{0FBCBADC-9183-47A9-895B-3E67C0F101A2}" type="pres">
      <dgm:prSet presAssocID="{94BB993A-A5CA-4F1E-B838-F9E1AC49928A}" presName="comp1" presStyleCnt="0"/>
      <dgm:spPr/>
    </dgm:pt>
    <dgm:pt modelId="{9269E8FF-F32F-448C-A994-3573A89A8CE0}" type="pres">
      <dgm:prSet presAssocID="{94BB993A-A5CA-4F1E-B838-F9E1AC49928A}" presName="circle1" presStyleLbl="node1" presStyleIdx="0" presStyleCnt="5"/>
      <dgm:spPr/>
    </dgm:pt>
    <dgm:pt modelId="{19EF7EC7-7DDA-4587-894C-F349886CEBF6}" type="pres">
      <dgm:prSet presAssocID="{94BB993A-A5CA-4F1E-B838-F9E1AC49928A}" presName="c1text" presStyleLbl="node1" presStyleIdx="0" presStyleCnt="5">
        <dgm:presLayoutVars>
          <dgm:bulletEnabled val="1"/>
        </dgm:presLayoutVars>
      </dgm:prSet>
      <dgm:spPr/>
    </dgm:pt>
    <dgm:pt modelId="{6E92E09E-3179-477F-89B5-CC71D885CC58}" type="pres">
      <dgm:prSet presAssocID="{94BB993A-A5CA-4F1E-B838-F9E1AC49928A}" presName="comp2" presStyleCnt="0"/>
      <dgm:spPr/>
    </dgm:pt>
    <dgm:pt modelId="{2FB84E19-EA01-45A9-AE4B-BCBFDAE6016F}" type="pres">
      <dgm:prSet presAssocID="{94BB993A-A5CA-4F1E-B838-F9E1AC49928A}" presName="circle2" presStyleLbl="node1" presStyleIdx="1" presStyleCnt="5"/>
      <dgm:spPr/>
    </dgm:pt>
    <dgm:pt modelId="{545139AD-0CD8-4F8E-9BAC-DFD9C2556130}" type="pres">
      <dgm:prSet presAssocID="{94BB993A-A5CA-4F1E-B838-F9E1AC49928A}" presName="c2text" presStyleLbl="node1" presStyleIdx="1" presStyleCnt="5">
        <dgm:presLayoutVars>
          <dgm:bulletEnabled val="1"/>
        </dgm:presLayoutVars>
      </dgm:prSet>
      <dgm:spPr/>
    </dgm:pt>
    <dgm:pt modelId="{37A687D7-EE45-4AD3-98CA-F73D4841B631}" type="pres">
      <dgm:prSet presAssocID="{94BB993A-A5CA-4F1E-B838-F9E1AC49928A}" presName="comp3" presStyleCnt="0"/>
      <dgm:spPr/>
    </dgm:pt>
    <dgm:pt modelId="{F49AB5E9-B3DF-4C7E-A755-1BE1FAB46A6D}" type="pres">
      <dgm:prSet presAssocID="{94BB993A-A5CA-4F1E-B838-F9E1AC49928A}" presName="circle3" presStyleLbl="node1" presStyleIdx="2" presStyleCnt="5"/>
      <dgm:spPr/>
    </dgm:pt>
    <dgm:pt modelId="{709E5DEB-44BA-439E-AA3B-A4E74BE05650}" type="pres">
      <dgm:prSet presAssocID="{94BB993A-A5CA-4F1E-B838-F9E1AC49928A}" presName="c3text" presStyleLbl="node1" presStyleIdx="2" presStyleCnt="5">
        <dgm:presLayoutVars>
          <dgm:bulletEnabled val="1"/>
        </dgm:presLayoutVars>
      </dgm:prSet>
      <dgm:spPr/>
    </dgm:pt>
    <dgm:pt modelId="{46F11313-28CF-4C31-AF06-48A17E963526}" type="pres">
      <dgm:prSet presAssocID="{94BB993A-A5CA-4F1E-B838-F9E1AC49928A}" presName="comp4" presStyleCnt="0"/>
      <dgm:spPr/>
    </dgm:pt>
    <dgm:pt modelId="{BA896463-0DB8-4FCC-B990-44952886C800}" type="pres">
      <dgm:prSet presAssocID="{94BB993A-A5CA-4F1E-B838-F9E1AC49928A}" presName="circle4" presStyleLbl="node1" presStyleIdx="3" presStyleCnt="5"/>
      <dgm:spPr/>
    </dgm:pt>
    <dgm:pt modelId="{851C83BF-D65F-4D3C-9BA2-852A11C44E71}" type="pres">
      <dgm:prSet presAssocID="{94BB993A-A5CA-4F1E-B838-F9E1AC49928A}" presName="c4text" presStyleLbl="node1" presStyleIdx="3" presStyleCnt="5">
        <dgm:presLayoutVars>
          <dgm:bulletEnabled val="1"/>
        </dgm:presLayoutVars>
      </dgm:prSet>
      <dgm:spPr/>
    </dgm:pt>
    <dgm:pt modelId="{578C7FC4-022B-4360-BABC-E635FD1883BE}" type="pres">
      <dgm:prSet presAssocID="{94BB993A-A5CA-4F1E-B838-F9E1AC49928A}" presName="comp5" presStyleCnt="0"/>
      <dgm:spPr/>
    </dgm:pt>
    <dgm:pt modelId="{90881526-33C7-4520-B249-1F33D2684649}" type="pres">
      <dgm:prSet presAssocID="{94BB993A-A5CA-4F1E-B838-F9E1AC49928A}" presName="circle5" presStyleLbl="node1" presStyleIdx="4" presStyleCnt="5"/>
      <dgm:spPr/>
    </dgm:pt>
    <dgm:pt modelId="{15D06032-1DC4-4E54-9509-F008AA967B8E}" type="pres">
      <dgm:prSet presAssocID="{94BB993A-A5CA-4F1E-B838-F9E1AC49928A}" presName="c5text" presStyleLbl="node1" presStyleIdx="4" presStyleCnt="5">
        <dgm:presLayoutVars>
          <dgm:bulletEnabled val="1"/>
        </dgm:presLayoutVars>
      </dgm:prSet>
      <dgm:spPr/>
    </dgm:pt>
  </dgm:ptLst>
  <dgm:cxnLst>
    <dgm:cxn modelId="{AC03E333-2919-4B68-B078-A9C7B77673F7}" srcId="{94BB993A-A5CA-4F1E-B838-F9E1AC49928A}" destId="{FD9959D5-763D-4B4B-AF21-8DFE0C1FA802}" srcOrd="2" destOrd="0" parTransId="{2A6F86D7-A338-4ACC-9767-37564D694D8F}" sibTransId="{7101B0FF-0563-45AC-83B8-D03461524267}"/>
    <dgm:cxn modelId="{BABC2842-B239-475E-83C0-BD0E1D7E0957}" srcId="{94BB993A-A5CA-4F1E-B838-F9E1AC49928A}" destId="{4A8680FC-1C5D-4BA6-8510-4D98CC6C7775}" srcOrd="3" destOrd="0" parTransId="{0B3F9A0F-9967-4316-9F4F-0F30C2429311}" sibTransId="{ED13826E-7036-4FFC-8EDA-4821B45F4C1F}"/>
    <dgm:cxn modelId="{D19F7E75-C767-4AB8-B9C8-23D8CC015EAC}" type="presOf" srcId="{94BB993A-A5CA-4F1E-B838-F9E1AC49928A}" destId="{BFCE7DC7-6779-479C-B3E9-D1F7029B152C}" srcOrd="0" destOrd="0" presId="urn:microsoft.com/office/officeart/2005/8/layout/venn2"/>
    <dgm:cxn modelId="{336DC584-C63D-429E-B69D-96B7A3349D98}" type="presOf" srcId="{0DA7BFEC-F79F-431D-BD98-5EDFE394B9CA}" destId="{15D06032-1DC4-4E54-9509-F008AA967B8E}" srcOrd="1" destOrd="0" presId="urn:microsoft.com/office/officeart/2005/8/layout/venn2"/>
    <dgm:cxn modelId="{4C621386-FC32-4B93-B6E8-B26EFA218E59}" type="presOf" srcId="{1799205A-0D49-4743-8B57-320379AF630E}" destId="{545139AD-0CD8-4F8E-9BAC-DFD9C2556130}" srcOrd="1" destOrd="0" presId="urn:microsoft.com/office/officeart/2005/8/layout/venn2"/>
    <dgm:cxn modelId="{82A9E986-9F01-481B-A03C-74C8DE7EF6AF}" type="presOf" srcId="{FD9959D5-763D-4B4B-AF21-8DFE0C1FA802}" destId="{709E5DEB-44BA-439E-AA3B-A4E74BE05650}" srcOrd="1" destOrd="0" presId="urn:microsoft.com/office/officeart/2005/8/layout/venn2"/>
    <dgm:cxn modelId="{AB036B8D-F68B-472D-9CBB-193220977859}" srcId="{94BB993A-A5CA-4F1E-B838-F9E1AC49928A}" destId="{86B6246D-7BF4-4885-9398-9FA78C053BE5}" srcOrd="0" destOrd="0" parTransId="{46F4DEE0-D0B8-44B8-AD72-1A2FB9150B85}" sibTransId="{C709C9EB-FF08-4151-B8EE-5ACA7B623D72}"/>
    <dgm:cxn modelId="{3D64639C-6ED1-4D79-81D3-5A360097F653}" type="presOf" srcId="{4A8680FC-1C5D-4BA6-8510-4D98CC6C7775}" destId="{851C83BF-D65F-4D3C-9BA2-852A11C44E71}" srcOrd="1" destOrd="0" presId="urn:microsoft.com/office/officeart/2005/8/layout/venn2"/>
    <dgm:cxn modelId="{2E6CD0A3-0B2E-410B-8F00-2CE9DDBEBCB9}" type="presOf" srcId="{1799205A-0D49-4743-8B57-320379AF630E}" destId="{2FB84E19-EA01-45A9-AE4B-BCBFDAE6016F}" srcOrd="0" destOrd="0" presId="urn:microsoft.com/office/officeart/2005/8/layout/venn2"/>
    <dgm:cxn modelId="{56BBB8AF-C6ED-4965-9788-964E8165A874}" srcId="{94BB993A-A5CA-4F1E-B838-F9E1AC49928A}" destId="{0DA7BFEC-F79F-431D-BD98-5EDFE394B9CA}" srcOrd="4" destOrd="0" parTransId="{192D598F-E4CC-4804-8ED6-0E3BF6FAD89C}" sibTransId="{332F2D6F-CA9D-4FD0-B412-EEA28BC5AB85}"/>
    <dgm:cxn modelId="{EAB163B0-8B69-4217-A4C9-15DDD79B087F}" type="presOf" srcId="{4A8680FC-1C5D-4BA6-8510-4D98CC6C7775}" destId="{BA896463-0DB8-4FCC-B990-44952886C800}" srcOrd="0" destOrd="0" presId="urn:microsoft.com/office/officeart/2005/8/layout/venn2"/>
    <dgm:cxn modelId="{8379EBB4-2470-45DF-A0BC-0E312135DEEF}" type="presOf" srcId="{0DA7BFEC-F79F-431D-BD98-5EDFE394B9CA}" destId="{90881526-33C7-4520-B249-1F33D2684649}" srcOrd="0" destOrd="0" presId="urn:microsoft.com/office/officeart/2005/8/layout/venn2"/>
    <dgm:cxn modelId="{F4A0BEBB-C60A-466F-9482-9D9BCDF8B8E7}" srcId="{94BB993A-A5CA-4F1E-B838-F9E1AC49928A}" destId="{1799205A-0D49-4743-8B57-320379AF630E}" srcOrd="1" destOrd="0" parTransId="{120A386F-0587-478D-A355-383E87B6BEAC}" sibTransId="{D6364C37-6ED1-4DB3-B129-DBC9106C785C}"/>
    <dgm:cxn modelId="{77AD42CC-D0DF-4BA8-B401-9F875B598969}" type="presOf" srcId="{86B6246D-7BF4-4885-9398-9FA78C053BE5}" destId="{9269E8FF-F32F-448C-A994-3573A89A8CE0}" srcOrd="0" destOrd="0" presId="urn:microsoft.com/office/officeart/2005/8/layout/venn2"/>
    <dgm:cxn modelId="{20FA71D3-8AA9-44D5-B8FD-A363587C3479}" type="presOf" srcId="{86B6246D-7BF4-4885-9398-9FA78C053BE5}" destId="{19EF7EC7-7DDA-4587-894C-F349886CEBF6}" srcOrd="1" destOrd="0" presId="urn:microsoft.com/office/officeart/2005/8/layout/venn2"/>
    <dgm:cxn modelId="{38FD1EE1-2317-4164-BCF0-4CAC15943A47}" type="presOf" srcId="{FD9959D5-763D-4B4B-AF21-8DFE0C1FA802}" destId="{F49AB5E9-B3DF-4C7E-A755-1BE1FAB46A6D}" srcOrd="0" destOrd="0" presId="urn:microsoft.com/office/officeart/2005/8/layout/venn2"/>
    <dgm:cxn modelId="{E10722BC-43B2-4C22-99CC-EB150525CEFB}" type="presParOf" srcId="{BFCE7DC7-6779-479C-B3E9-D1F7029B152C}" destId="{0FBCBADC-9183-47A9-895B-3E67C0F101A2}" srcOrd="0" destOrd="0" presId="urn:microsoft.com/office/officeart/2005/8/layout/venn2"/>
    <dgm:cxn modelId="{C4E8F570-97B4-4D0A-925A-95F7B5C0A366}" type="presParOf" srcId="{0FBCBADC-9183-47A9-895B-3E67C0F101A2}" destId="{9269E8FF-F32F-448C-A994-3573A89A8CE0}" srcOrd="0" destOrd="0" presId="urn:microsoft.com/office/officeart/2005/8/layout/venn2"/>
    <dgm:cxn modelId="{9A8E838D-D746-4979-8A90-AFA19A91D29D}" type="presParOf" srcId="{0FBCBADC-9183-47A9-895B-3E67C0F101A2}" destId="{19EF7EC7-7DDA-4587-894C-F349886CEBF6}" srcOrd="1" destOrd="0" presId="urn:microsoft.com/office/officeart/2005/8/layout/venn2"/>
    <dgm:cxn modelId="{24FF00F5-42CE-4A55-9DE0-54F7F4E98A9A}" type="presParOf" srcId="{BFCE7DC7-6779-479C-B3E9-D1F7029B152C}" destId="{6E92E09E-3179-477F-89B5-CC71D885CC58}" srcOrd="1" destOrd="0" presId="urn:microsoft.com/office/officeart/2005/8/layout/venn2"/>
    <dgm:cxn modelId="{BCD4B384-8885-41A5-AB6A-C94228D9C98F}" type="presParOf" srcId="{6E92E09E-3179-477F-89B5-CC71D885CC58}" destId="{2FB84E19-EA01-45A9-AE4B-BCBFDAE6016F}" srcOrd="0" destOrd="0" presId="urn:microsoft.com/office/officeart/2005/8/layout/venn2"/>
    <dgm:cxn modelId="{6EF0A085-CE65-433A-90E2-591775F973B0}" type="presParOf" srcId="{6E92E09E-3179-477F-89B5-CC71D885CC58}" destId="{545139AD-0CD8-4F8E-9BAC-DFD9C2556130}" srcOrd="1" destOrd="0" presId="urn:microsoft.com/office/officeart/2005/8/layout/venn2"/>
    <dgm:cxn modelId="{E2AC614E-E8B9-4C4F-A2FB-7F3E3A3FD335}" type="presParOf" srcId="{BFCE7DC7-6779-479C-B3E9-D1F7029B152C}" destId="{37A687D7-EE45-4AD3-98CA-F73D4841B631}" srcOrd="2" destOrd="0" presId="urn:microsoft.com/office/officeart/2005/8/layout/venn2"/>
    <dgm:cxn modelId="{4012CEBB-9D98-43C6-973A-D8F947B92DE3}" type="presParOf" srcId="{37A687D7-EE45-4AD3-98CA-F73D4841B631}" destId="{F49AB5E9-B3DF-4C7E-A755-1BE1FAB46A6D}" srcOrd="0" destOrd="0" presId="urn:microsoft.com/office/officeart/2005/8/layout/venn2"/>
    <dgm:cxn modelId="{91033500-E740-4A22-AF60-30B425128C43}" type="presParOf" srcId="{37A687D7-EE45-4AD3-98CA-F73D4841B631}" destId="{709E5DEB-44BA-439E-AA3B-A4E74BE05650}" srcOrd="1" destOrd="0" presId="urn:microsoft.com/office/officeart/2005/8/layout/venn2"/>
    <dgm:cxn modelId="{15BFA49C-75B9-4841-8C3D-2BF46A0966E8}" type="presParOf" srcId="{BFCE7DC7-6779-479C-B3E9-D1F7029B152C}" destId="{46F11313-28CF-4C31-AF06-48A17E963526}" srcOrd="3" destOrd="0" presId="urn:microsoft.com/office/officeart/2005/8/layout/venn2"/>
    <dgm:cxn modelId="{37C51DBF-2359-47E4-9D30-C63B8544231F}" type="presParOf" srcId="{46F11313-28CF-4C31-AF06-48A17E963526}" destId="{BA896463-0DB8-4FCC-B990-44952886C800}" srcOrd="0" destOrd="0" presId="urn:microsoft.com/office/officeart/2005/8/layout/venn2"/>
    <dgm:cxn modelId="{361D0A87-B3D0-42FC-A148-0D333AE1C3AD}" type="presParOf" srcId="{46F11313-28CF-4C31-AF06-48A17E963526}" destId="{851C83BF-D65F-4D3C-9BA2-852A11C44E71}" srcOrd="1" destOrd="0" presId="urn:microsoft.com/office/officeart/2005/8/layout/venn2"/>
    <dgm:cxn modelId="{F8EC574F-B669-47C5-9A5D-9D4A8626B265}" type="presParOf" srcId="{BFCE7DC7-6779-479C-B3E9-D1F7029B152C}" destId="{578C7FC4-022B-4360-BABC-E635FD1883BE}" srcOrd="4" destOrd="0" presId="urn:microsoft.com/office/officeart/2005/8/layout/venn2"/>
    <dgm:cxn modelId="{AF3CB692-2EDD-4C32-9A4C-941B94809E24}" type="presParOf" srcId="{578C7FC4-022B-4360-BABC-E635FD1883BE}" destId="{90881526-33C7-4520-B249-1F33D2684649}" srcOrd="0" destOrd="0" presId="urn:microsoft.com/office/officeart/2005/8/layout/venn2"/>
    <dgm:cxn modelId="{EE980C9B-05A2-47D5-9227-70C56F187363}" type="presParOf" srcId="{578C7FC4-022B-4360-BABC-E635FD1883BE}" destId="{15D06032-1DC4-4E54-9509-F008AA967B8E}"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8DFC0E-E099-494E-8DF7-F8E219FC8A73}"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D9DC9FB4-1053-4CE9-9BA2-F921A4E464BD}">
      <dgm:prSet phldrT="[Text]"/>
      <dgm:spPr>
        <a:solidFill>
          <a:srgbClr val="D3D9E2"/>
        </a:solidFill>
      </dgm:spPr>
      <dgm:t>
        <a:bodyPr/>
        <a:lstStyle/>
        <a:p>
          <a:r>
            <a:rPr lang="en-US" b="1" dirty="0">
              <a:solidFill>
                <a:schemeClr val="tx1"/>
              </a:solidFill>
              <a:latin typeface="Arial" pitchFamily="34" charset="0"/>
              <a:cs typeface="Arial" pitchFamily="34" charset="0"/>
            </a:rPr>
            <a:t>Integration</a:t>
          </a:r>
        </a:p>
      </dgm:t>
    </dgm:pt>
    <dgm:pt modelId="{CC2ED817-DC6F-4AB7-B986-9DBF4092C26E}" type="parTrans" cxnId="{82248DC4-0FA3-4A8B-A0F3-03955CB4A9DD}">
      <dgm:prSet/>
      <dgm:spPr/>
      <dgm:t>
        <a:bodyPr/>
        <a:lstStyle/>
        <a:p>
          <a:endParaRPr lang="en-US"/>
        </a:p>
      </dgm:t>
    </dgm:pt>
    <dgm:pt modelId="{A26155B5-829A-44CB-A9C8-C14379C0B6D5}" type="sibTrans" cxnId="{82248DC4-0FA3-4A8B-A0F3-03955CB4A9DD}">
      <dgm:prSet/>
      <dgm:spPr/>
      <dgm:t>
        <a:bodyPr/>
        <a:lstStyle/>
        <a:p>
          <a:endParaRPr lang="en-US"/>
        </a:p>
      </dgm:t>
    </dgm:pt>
    <dgm:pt modelId="{1083E68A-1F49-4399-93EE-1127A44AC362}">
      <dgm:prSet phldrT="[Text]" custT="1"/>
      <dgm:spPr>
        <a:solidFill>
          <a:srgbClr val="D3D9E2">
            <a:alpha val="90000"/>
          </a:srgbClr>
        </a:solidFill>
      </dgm:spPr>
      <dgm:t>
        <a:bodyPr/>
        <a:lstStyle/>
        <a:p>
          <a:r>
            <a:rPr lang="en-US" sz="1600" b="1" dirty="0">
              <a:latin typeface="Arial" pitchFamily="34" charset="0"/>
              <a:cs typeface="Arial" pitchFamily="34" charset="0"/>
            </a:rPr>
            <a:t>Information</a:t>
          </a:r>
        </a:p>
      </dgm:t>
    </dgm:pt>
    <dgm:pt modelId="{7C175056-FDBF-4D02-ADBE-5CB71CC69E9B}" type="parTrans" cxnId="{F03653B2-DF26-43A3-A0D4-7F439C14397B}">
      <dgm:prSet/>
      <dgm:spPr/>
      <dgm:t>
        <a:bodyPr/>
        <a:lstStyle/>
        <a:p>
          <a:endParaRPr lang="en-US"/>
        </a:p>
      </dgm:t>
    </dgm:pt>
    <dgm:pt modelId="{F39A63A5-2CDE-40B2-9707-F53B803B8166}" type="sibTrans" cxnId="{F03653B2-DF26-43A3-A0D4-7F439C14397B}">
      <dgm:prSet/>
      <dgm:spPr/>
      <dgm:t>
        <a:bodyPr/>
        <a:lstStyle/>
        <a:p>
          <a:endParaRPr lang="en-US"/>
        </a:p>
      </dgm:t>
    </dgm:pt>
    <dgm:pt modelId="{989E6EC6-5BA3-4230-A7B0-B8FA1D63BCF6}">
      <dgm:prSet phldrT="[Text]" custT="1"/>
      <dgm:spPr>
        <a:solidFill>
          <a:srgbClr val="D3D9E2">
            <a:alpha val="90000"/>
          </a:srgbClr>
        </a:solidFill>
      </dgm:spPr>
      <dgm:t>
        <a:bodyPr/>
        <a:lstStyle/>
        <a:p>
          <a:r>
            <a:rPr lang="en-US" sz="1600" b="1" dirty="0">
              <a:latin typeface="Arial" pitchFamily="34" charset="0"/>
              <a:cs typeface="Arial" pitchFamily="34" charset="0"/>
            </a:rPr>
            <a:t>Entertainment</a:t>
          </a:r>
        </a:p>
      </dgm:t>
    </dgm:pt>
    <dgm:pt modelId="{BB157C41-47B1-4A91-9B7B-11B4A909314E}" type="parTrans" cxnId="{44AC0610-68FE-4790-A349-75997070BF38}">
      <dgm:prSet/>
      <dgm:spPr/>
      <dgm:t>
        <a:bodyPr/>
        <a:lstStyle/>
        <a:p>
          <a:endParaRPr lang="en-US"/>
        </a:p>
      </dgm:t>
    </dgm:pt>
    <dgm:pt modelId="{A11F5CE5-7368-4B49-93DD-0A700E07B405}" type="sibTrans" cxnId="{44AC0610-68FE-4790-A349-75997070BF38}">
      <dgm:prSet/>
      <dgm:spPr/>
      <dgm:t>
        <a:bodyPr/>
        <a:lstStyle/>
        <a:p>
          <a:endParaRPr lang="en-US"/>
        </a:p>
      </dgm:t>
    </dgm:pt>
    <dgm:pt modelId="{7C8F252F-A877-4F04-ADA7-FD4C0011831A}">
      <dgm:prSet phldrT="[Text]" custT="1"/>
      <dgm:spPr>
        <a:solidFill>
          <a:srgbClr val="D3D9E2">
            <a:alpha val="90000"/>
          </a:srgbClr>
        </a:solidFill>
      </dgm:spPr>
      <dgm:t>
        <a:bodyPr/>
        <a:lstStyle/>
        <a:p>
          <a:r>
            <a:rPr lang="en-US" sz="1600" b="1" dirty="0">
              <a:latin typeface="Arial" pitchFamily="34" charset="0"/>
              <a:cs typeface="Arial" pitchFamily="34" charset="0"/>
            </a:rPr>
            <a:t>Communications</a:t>
          </a:r>
        </a:p>
      </dgm:t>
    </dgm:pt>
    <dgm:pt modelId="{8952BDB7-4B1B-42C9-B5AC-5014176960F5}" type="parTrans" cxnId="{35AA5A6F-E887-42AB-BAE0-2A8F8E4F593B}">
      <dgm:prSet/>
      <dgm:spPr/>
      <dgm:t>
        <a:bodyPr/>
        <a:lstStyle/>
        <a:p>
          <a:endParaRPr lang="en-US"/>
        </a:p>
      </dgm:t>
    </dgm:pt>
    <dgm:pt modelId="{96F41E67-9596-4D55-9664-B3A0B4A1DF26}" type="sibTrans" cxnId="{35AA5A6F-E887-42AB-BAE0-2A8F8E4F593B}">
      <dgm:prSet/>
      <dgm:spPr/>
      <dgm:t>
        <a:bodyPr/>
        <a:lstStyle/>
        <a:p>
          <a:endParaRPr lang="en-US"/>
        </a:p>
      </dgm:t>
    </dgm:pt>
    <dgm:pt modelId="{E21E97F8-4746-4373-A2A4-EB660C88F66F}" type="pres">
      <dgm:prSet presAssocID="{0D8DFC0E-E099-494E-8DF7-F8E219FC8A73}" presName="Name0" presStyleCnt="0">
        <dgm:presLayoutVars>
          <dgm:dir/>
          <dgm:animLvl val="lvl"/>
          <dgm:resizeHandles/>
        </dgm:presLayoutVars>
      </dgm:prSet>
      <dgm:spPr/>
    </dgm:pt>
    <dgm:pt modelId="{0CCBEC5B-E1C1-4351-B37E-6FDC01E289F9}" type="pres">
      <dgm:prSet presAssocID="{D9DC9FB4-1053-4CE9-9BA2-F921A4E464BD}" presName="linNode" presStyleCnt="0"/>
      <dgm:spPr/>
    </dgm:pt>
    <dgm:pt modelId="{4888D006-D0AF-41D2-9352-F200A98B658E}" type="pres">
      <dgm:prSet presAssocID="{D9DC9FB4-1053-4CE9-9BA2-F921A4E464BD}" presName="parentShp" presStyleLbl="node1" presStyleIdx="0" presStyleCnt="1" custLinFactNeighborX="-18750" custLinFactNeighborY="46875">
        <dgm:presLayoutVars>
          <dgm:bulletEnabled val="1"/>
        </dgm:presLayoutVars>
      </dgm:prSet>
      <dgm:spPr/>
    </dgm:pt>
    <dgm:pt modelId="{F6CF27EB-5BC9-4E9A-B6A8-17F16821AA46}" type="pres">
      <dgm:prSet presAssocID="{D9DC9FB4-1053-4CE9-9BA2-F921A4E464BD}" presName="childShp" presStyleLbl="bgAccFollowNode1" presStyleIdx="0" presStyleCnt="1" custScaleY="100196">
        <dgm:presLayoutVars>
          <dgm:bulletEnabled val="1"/>
        </dgm:presLayoutVars>
      </dgm:prSet>
      <dgm:spPr/>
    </dgm:pt>
  </dgm:ptLst>
  <dgm:cxnLst>
    <dgm:cxn modelId="{44AC0610-68FE-4790-A349-75997070BF38}" srcId="{D9DC9FB4-1053-4CE9-9BA2-F921A4E464BD}" destId="{989E6EC6-5BA3-4230-A7B0-B8FA1D63BCF6}" srcOrd="2" destOrd="0" parTransId="{BB157C41-47B1-4A91-9B7B-11B4A909314E}" sibTransId="{A11F5CE5-7368-4B49-93DD-0A700E07B405}"/>
    <dgm:cxn modelId="{BDB84B11-BAFA-4F3A-B73E-24A2FEF9AFDC}" type="presOf" srcId="{989E6EC6-5BA3-4230-A7B0-B8FA1D63BCF6}" destId="{F6CF27EB-5BC9-4E9A-B6A8-17F16821AA46}" srcOrd="0" destOrd="2" presId="urn:microsoft.com/office/officeart/2005/8/layout/vList6"/>
    <dgm:cxn modelId="{BDC32B1E-129C-4DCF-9847-93F8244778ED}" type="presOf" srcId="{0D8DFC0E-E099-494E-8DF7-F8E219FC8A73}" destId="{E21E97F8-4746-4373-A2A4-EB660C88F66F}" srcOrd="0" destOrd="0" presId="urn:microsoft.com/office/officeart/2005/8/layout/vList6"/>
    <dgm:cxn modelId="{D46BA05C-D9AD-4DE9-9A0C-6DDA49ADAAE6}" type="presOf" srcId="{7C8F252F-A877-4F04-ADA7-FD4C0011831A}" destId="{F6CF27EB-5BC9-4E9A-B6A8-17F16821AA46}" srcOrd="0" destOrd="1" presId="urn:microsoft.com/office/officeart/2005/8/layout/vList6"/>
    <dgm:cxn modelId="{35AA5A6F-E887-42AB-BAE0-2A8F8E4F593B}" srcId="{D9DC9FB4-1053-4CE9-9BA2-F921A4E464BD}" destId="{7C8F252F-A877-4F04-ADA7-FD4C0011831A}" srcOrd="1" destOrd="0" parTransId="{8952BDB7-4B1B-42C9-B5AC-5014176960F5}" sibTransId="{96F41E67-9596-4D55-9664-B3A0B4A1DF26}"/>
    <dgm:cxn modelId="{D295197A-060B-45FD-A236-ACC6E7B9E220}" type="presOf" srcId="{1083E68A-1F49-4399-93EE-1127A44AC362}" destId="{F6CF27EB-5BC9-4E9A-B6A8-17F16821AA46}" srcOrd="0" destOrd="0" presId="urn:microsoft.com/office/officeart/2005/8/layout/vList6"/>
    <dgm:cxn modelId="{299BD28D-BCA1-4ECD-83D4-21F6320913A3}" type="presOf" srcId="{D9DC9FB4-1053-4CE9-9BA2-F921A4E464BD}" destId="{4888D006-D0AF-41D2-9352-F200A98B658E}" srcOrd="0" destOrd="0" presId="urn:microsoft.com/office/officeart/2005/8/layout/vList6"/>
    <dgm:cxn modelId="{F03653B2-DF26-43A3-A0D4-7F439C14397B}" srcId="{D9DC9FB4-1053-4CE9-9BA2-F921A4E464BD}" destId="{1083E68A-1F49-4399-93EE-1127A44AC362}" srcOrd="0" destOrd="0" parTransId="{7C175056-FDBF-4D02-ADBE-5CB71CC69E9B}" sibTransId="{F39A63A5-2CDE-40B2-9707-F53B803B8166}"/>
    <dgm:cxn modelId="{82248DC4-0FA3-4A8B-A0F3-03955CB4A9DD}" srcId="{0D8DFC0E-E099-494E-8DF7-F8E219FC8A73}" destId="{D9DC9FB4-1053-4CE9-9BA2-F921A4E464BD}" srcOrd="0" destOrd="0" parTransId="{CC2ED817-DC6F-4AB7-B986-9DBF4092C26E}" sibTransId="{A26155B5-829A-44CB-A9C8-C14379C0B6D5}"/>
    <dgm:cxn modelId="{7CF4A020-51CA-4766-AF56-A2AFBB754D91}" type="presParOf" srcId="{E21E97F8-4746-4373-A2A4-EB660C88F66F}" destId="{0CCBEC5B-E1C1-4351-B37E-6FDC01E289F9}" srcOrd="0" destOrd="0" presId="urn:microsoft.com/office/officeart/2005/8/layout/vList6"/>
    <dgm:cxn modelId="{AD1804EE-7B0D-4C34-B497-28D5A0DFF0A9}" type="presParOf" srcId="{0CCBEC5B-E1C1-4351-B37E-6FDC01E289F9}" destId="{4888D006-D0AF-41D2-9352-F200A98B658E}" srcOrd="0" destOrd="0" presId="urn:microsoft.com/office/officeart/2005/8/layout/vList6"/>
    <dgm:cxn modelId="{4D5A03DA-40AD-4290-8286-DCDD886A0A45}" type="presParOf" srcId="{0CCBEC5B-E1C1-4351-B37E-6FDC01E289F9}" destId="{F6CF27EB-5BC9-4E9A-B6A8-17F16821AA46}"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8EC75F-C54B-4726-804C-C1388451A8BE}"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D18BB90-DF04-41F0-B651-EAD8595AA992}">
      <dgm:prSet phldrT="[Text]" custT="1"/>
      <dgm:spPr/>
      <dgm:t>
        <a:bodyPr/>
        <a:lstStyle/>
        <a:p>
          <a:r>
            <a:rPr lang="en-US" sz="2400" dirty="0"/>
            <a:t>Application Type</a:t>
          </a:r>
        </a:p>
      </dgm:t>
    </dgm:pt>
    <dgm:pt modelId="{A83334F4-C709-40F2-86C0-BF71B455CB52}" type="parTrans" cxnId="{928EE1FF-7D18-4B57-A6D7-504CB9D1965B}">
      <dgm:prSet/>
      <dgm:spPr/>
      <dgm:t>
        <a:bodyPr/>
        <a:lstStyle/>
        <a:p>
          <a:endParaRPr lang="en-US"/>
        </a:p>
      </dgm:t>
    </dgm:pt>
    <dgm:pt modelId="{E86A48EA-FA9F-45E4-A13F-E264083CAAF9}" type="sibTrans" cxnId="{928EE1FF-7D18-4B57-A6D7-504CB9D1965B}">
      <dgm:prSet/>
      <dgm:spPr/>
      <dgm:t>
        <a:bodyPr/>
        <a:lstStyle/>
        <a:p>
          <a:endParaRPr lang="en-US"/>
        </a:p>
      </dgm:t>
    </dgm:pt>
    <dgm:pt modelId="{508FE35F-1629-413F-9182-1775E85964A3}">
      <dgm:prSet phldrT="[Text]" custT="1"/>
      <dgm:spPr/>
      <dgm:t>
        <a:bodyPr/>
        <a:lstStyle/>
        <a:p>
          <a:r>
            <a:rPr lang="en-US" sz="2000" dirty="0"/>
            <a:t>Service Oriented Retrieval, Individual Precision, Sparse Data</a:t>
          </a:r>
        </a:p>
      </dgm:t>
    </dgm:pt>
    <dgm:pt modelId="{F79B4A0B-ACA1-493B-AD34-85ADF7C7660B}" type="parTrans" cxnId="{73881A31-8D60-47B2-80BD-E3204916AC0D}">
      <dgm:prSet/>
      <dgm:spPr/>
      <dgm:t>
        <a:bodyPr/>
        <a:lstStyle/>
        <a:p>
          <a:endParaRPr lang="en-US"/>
        </a:p>
      </dgm:t>
    </dgm:pt>
    <dgm:pt modelId="{A29C3CDD-F6E3-47BA-A92F-2758E4EB4975}" type="sibTrans" cxnId="{73881A31-8D60-47B2-80BD-E3204916AC0D}">
      <dgm:prSet/>
      <dgm:spPr/>
      <dgm:t>
        <a:bodyPr/>
        <a:lstStyle/>
        <a:p>
          <a:endParaRPr lang="en-US"/>
        </a:p>
      </dgm:t>
    </dgm:pt>
    <dgm:pt modelId="{3E02F8A9-3E0C-46AD-8FD1-0B4E0E66B2E7}">
      <dgm:prSet phldrT="[Text]"/>
      <dgm:spPr/>
      <dgm:t>
        <a:bodyPr/>
        <a:lstStyle/>
        <a:p>
          <a:r>
            <a:rPr lang="en-US" dirty="0"/>
            <a:t>Paths, Graphs, Relationships</a:t>
          </a:r>
        </a:p>
      </dgm:t>
    </dgm:pt>
    <dgm:pt modelId="{4272778A-FC8C-4CAF-AD68-997E673E375D}" type="parTrans" cxnId="{8AA92DC0-AEF7-46B6-B2F4-9FC5AB03CBED}">
      <dgm:prSet/>
      <dgm:spPr/>
      <dgm:t>
        <a:bodyPr/>
        <a:lstStyle/>
        <a:p>
          <a:endParaRPr lang="en-US"/>
        </a:p>
      </dgm:t>
    </dgm:pt>
    <dgm:pt modelId="{1186E17E-AB34-480D-A7FC-A24B6912B7E6}" type="sibTrans" cxnId="{8AA92DC0-AEF7-46B6-B2F4-9FC5AB03CBED}">
      <dgm:prSet/>
      <dgm:spPr/>
      <dgm:t>
        <a:bodyPr/>
        <a:lstStyle/>
        <a:p>
          <a:endParaRPr lang="en-US"/>
        </a:p>
      </dgm:t>
    </dgm:pt>
    <dgm:pt modelId="{14729653-0684-48DB-A051-E17065500EFE}">
      <dgm:prSet phldrT="[Text]"/>
      <dgm:spPr/>
      <dgm:t>
        <a:bodyPr/>
        <a:lstStyle/>
        <a:p>
          <a:r>
            <a:rPr lang="en-US" dirty="0"/>
            <a:t>Diversity of Sources</a:t>
          </a:r>
        </a:p>
      </dgm:t>
    </dgm:pt>
    <dgm:pt modelId="{9FC04200-1D98-4631-BA09-DB067593FEE1}" type="parTrans" cxnId="{1B2134CE-1EA4-4A72-8B58-D55BAED834AA}">
      <dgm:prSet/>
      <dgm:spPr/>
      <dgm:t>
        <a:bodyPr/>
        <a:lstStyle/>
        <a:p>
          <a:endParaRPr lang="en-US"/>
        </a:p>
      </dgm:t>
    </dgm:pt>
    <dgm:pt modelId="{1C3E76C9-59BE-4295-8C2E-3D1ED8EBE6B7}" type="sibTrans" cxnId="{1B2134CE-1EA4-4A72-8B58-D55BAED834AA}">
      <dgm:prSet/>
      <dgm:spPr/>
      <dgm:t>
        <a:bodyPr/>
        <a:lstStyle/>
        <a:p>
          <a:endParaRPr lang="en-US"/>
        </a:p>
      </dgm:t>
    </dgm:pt>
    <dgm:pt modelId="{35D8D689-FDE3-4D2C-AFF3-82941F4BA02B}">
      <dgm:prSet phldrT="[Text]"/>
      <dgm:spPr/>
      <dgm:t>
        <a:bodyPr/>
        <a:lstStyle/>
        <a:p>
          <a:r>
            <a:rPr lang="en-US" dirty="0"/>
            <a:t>Real Time, Predictive, Data in Flight</a:t>
          </a:r>
        </a:p>
      </dgm:t>
    </dgm:pt>
    <dgm:pt modelId="{D2453C10-6AE0-4DDE-8728-A633D5932627}" type="parTrans" cxnId="{B93B36A9-B295-4A50-AD65-60EEAA4FD096}">
      <dgm:prSet/>
      <dgm:spPr/>
      <dgm:t>
        <a:bodyPr/>
        <a:lstStyle/>
        <a:p>
          <a:endParaRPr lang="en-US"/>
        </a:p>
      </dgm:t>
    </dgm:pt>
    <dgm:pt modelId="{E5C40C7E-7B9B-4297-86CA-87AAACE24F90}" type="sibTrans" cxnId="{B93B36A9-B295-4A50-AD65-60EEAA4FD096}">
      <dgm:prSet/>
      <dgm:spPr/>
      <dgm:t>
        <a:bodyPr/>
        <a:lstStyle/>
        <a:p>
          <a:endParaRPr lang="en-US"/>
        </a:p>
      </dgm:t>
    </dgm:pt>
    <dgm:pt modelId="{71E1AA42-2B9F-431A-A75D-81C74B226F72}">
      <dgm:prSet phldrT="[Text]"/>
      <dgm:spPr/>
      <dgm:t>
        <a:bodyPr/>
        <a:lstStyle/>
        <a:p>
          <a:r>
            <a:rPr lang="en-US" dirty="0"/>
            <a:t>Driving Technology</a:t>
          </a:r>
        </a:p>
      </dgm:t>
    </dgm:pt>
    <dgm:pt modelId="{FE501684-28DC-444B-A1D6-09F93DC33FD1}" type="parTrans" cxnId="{91F0A5ED-CE16-436E-8E0F-05C0BE5D7983}">
      <dgm:prSet/>
      <dgm:spPr/>
      <dgm:t>
        <a:bodyPr/>
        <a:lstStyle/>
        <a:p>
          <a:endParaRPr lang="en-US"/>
        </a:p>
      </dgm:t>
    </dgm:pt>
    <dgm:pt modelId="{8B25618D-425B-41C3-9690-66784180C3BE}" type="sibTrans" cxnId="{91F0A5ED-CE16-436E-8E0F-05C0BE5D7983}">
      <dgm:prSet/>
      <dgm:spPr/>
      <dgm:t>
        <a:bodyPr/>
        <a:lstStyle/>
        <a:p>
          <a:endParaRPr lang="en-US"/>
        </a:p>
      </dgm:t>
    </dgm:pt>
    <dgm:pt modelId="{C3BEE385-9472-49BC-8916-4A22A5583D2A}" type="pres">
      <dgm:prSet presAssocID="{ED8EC75F-C54B-4726-804C-C1388451A8BE}" presName="theList" presStyleCnt="0">
        <dgm:presLayoutVars>
          <dgm:dir/>
          <dgm:animLvl val="lvl"/>
          <dgm:resizeHandles val="exact"/>
        </dgm:presLayoutVars>
      </dgm:prSet>
      <dgm:spPr/>
    </dgm:pt>
    <dgm:pt modelId="{BF96BBD5-7237-4143-AD08-37BCA418D71D}" type="pres">
      <dgm:prSet presAssocID="{AD18BB90-DF04-41F0-B651-EAD8595AA992}" presName="compNode" presStyleCnt="0"/>
      <dgm:spPr/>
    </dgm:pt>
    <dgm:pt modelId="{FA92FE4C-6BC8-4C2D-89E9-F729A9A25831}" type="pres">
      <dgm:prSet presAssocID="{AD18BB90-DF04-41F0-B651-EAD8595AA992}" presName="aNode" presStyleLbl="bgShp" presStyleIdx="0" presStyleCnt="1" custLinFactNeighborX="-25073" custLinFactNeighborY="-6250"/>
      <dgm:spPr/>
    </dgm:pt>
    <dgm:pt modelId="{F8A2C5F8-C4A0-4D79-BE69-A16DC3DEFC0C}" type="pres">
      <dgm:prSet presAssocID="{AD18BB90-DF04-41F0-B651-EAD8595AA992}" presName="textNode" presStyleLbl="bgShp" presStyleIdx="0" presStyleCnt="1"/>
      <dgm:spPr/>
    </dgm:pt>
    <dgm:pt modelId="{7098B017-2F24-444C-B5B2-F89BA507B39B}" type="pres">
      <dgm:prSet presAssocID="{AD18BB90-DF04-41F0-B651-EAD8595AA992}" presName="compChildNode" presStyleCnt="0"/>
      <dgm:spPr/>
    </dgm:pt>
    <dgm:pt modelId="{B9BFC305-0128-44D5-BA7E-1E69A5A14BC4}" type="pres">
      <dgm:prSet presAssocID="{AD18BB90-DF04-41F0-B651-EAD8595AA992}" presName="theInnerList" presStyleCnt="0"/>
      <dgm:spPr/>
    </dgm:pt>
    <dgm:pt modelId="{463E66C0-9964-48AB-855D-D4847A2CE862}" type="pres">
      <dgm:prSet presAssocID="{508FE35F-1629-413F-9182-1775E85964A3}" presName="childNode" presStyleLbl="node1" presStyleIdx="0" presStyleCnt="5" custScaleY="158554">
        <dgm:presLayoutVars>
          <dgm:bulletEnabled val="1"/>
        </dgm:presLayoutVars>
      </dgm:prSet>
      <dgm:spPr/>
    </dgm:pt>
    <dgm:pt modelId="{E0958EF6-BCB9-4AC3-8186-E41B66F7EC6E}" type="pres">
      <dgm:prSet presAssocID="{508FE35F-1629-413F-9182-1775E85964A3}" presName="aSpace2" presStyleCnt="0"/>
      <dgm:spPr/>
    </dgm:pt>
    <dgm:pt modelId="{64026950-811D-4231-B895-4D6414A06868}" type="pres">
      <dgm:prSet presAssocID="{3E02F8A9-3E0C-46AD-8FD1-0B4E0E66B2E7}" presName="childNode" presStyleLbl="node1" presStyleIdx="1" presStyleCnt="5">
        <dgm:presLayoutVars>
          <dgm:bulletEnabled val="1"/>
        </dgm:presLayoutVars>
      </dgm:prSet>
      <dgm:spPr/>
    </dgm:pt>
    <dgm:pt modelId="{BC795F50-BF9C-4C9F-86BD-7872EED46DCC}" type="pres">
      <dgm:prSet presAssocID="{3E02F8A9-3E0C-46AD-8FD1-0B4E0E66B2E7}" presName="aSpace2" presStyleCnt="0"/>
      <dgm:spPr/>
    </dgm:pt>
    <dgm:pt modelId="{D2ED8087-004E-4E1C-9A28-39E620960C07}" type="pres">
      <dgm:prSet presAssocID="{14729653-0684-48DB-A051-E17065500EFE}" presName="childNode" presStyleLbl="node1" presStyleIdx="2" presStyleCnt="5">
        <dgm:presLayoutVars>
          <dgm:bulletEnabled val="1"/>
        </dgm:presLayoutVars>
      </dgm:prSet>
      <dgm:spPr/>
    </dgm:pt>
    <dgm:pt modelId="{A873023F-8715-43AE-B395-14FE08412E21}" type="pres">
      <dgm:prSet presAssocID="{14729653-0684-48DB-A051-E17065500EFE}" presName="aSpace2" presStyleCnt="0"/>
      <dgm:spPr/>
    </dgm:pt>
    <dgm:pt modelId="{27FABBBD-A606-4581-B814-7D79AE2539E1}" type="pres">
      <dgm:prSet presAssocID="{35D8D689-FDE3-4D2C-AFF3-82941F4BA02B}" presName="childNode" presStyleLbl="node1" presStyleIdx="3" presStyleCnt="5">
        <dgm:presLayoutVars>
          <dgm:bulletEnabled val="1"/>
        </dgm:presLayoutVars>
      </dgm:prSet>
      <dgm:spPr/>
    </dgm:pt>
    <dgm:pt modelId="{8A67A9F6-7F1B-4D99-AA7C-D3954CE132E2}" type="pres">
      <dgm:prSet presAssocID="{35D8D689-FDE3-4D2C-AFF3-82941F4BA02B}" presName="aSpace2" presStyleCnt="0"/>
      <dgm:spPr/>
    </dgm:pt>
    <dgm:pt modelId="{758E8A58-BEBB-4B9E-9FA1-BBBA032995B2}" type="pres">
      <dgm:prSet presAssocID="{71E1AA42-2B9F-431A-A75D-81C74B226F72}" presName="childNode" presStyleLbl="node1" presStyleIdx="4" presStyleCnt="5">
        <dgm:presLayoutVars>
          <dgm:bulletEnabled val="1"/>
        </dgm:presLayoutVars>
      </dgm:prSet>
      <dgm:spPr/>
    </dgm:pt>
  </dgm:ptLst>
  <dgm:cxnLst>
    <dgm:cxn modelId="{A30A121B-8623-4D5D-86A9-AF2B7E52828D}" type="presOf" srcId="{ED8EC75F-C54B-4726-804C-C1388451A8BE}" destId="{C3BEE385-9472-49BC-8916-4A22A5583D2A}" srcOrd="0" destOrd="0" presId="urn:microsoft.com/office/officeart/2005/8/layout/lProcess2"/>
    <dgm:cxn modelId="{73881A31-8D60-47B2-80BD-E3204916AC0D}" srcId="{AD18BB90-DF04-41F0-B651-EAD8595AA992}" destId="{508FE35F-1629-413F-9182-1775E85964A3}" srcOrd="0" destOrd="0" parTransId="{F79B4A0B-ACA1-493B-AD34-85ADF7C7660B}" sibTransId="{A29C3CDD-F6E3-47BA-A92F-2758E4EB4975}"/>
    <dgm:cxn modelId="{C541975C-2E93-4B2C-A1B3-CE8709D9529F}" type="presOf" srcId="{508FE35F-1629-413F-9182-1775E85964A3}" destId="{463E66C0-9964-48AB-855D-D4847A2CE862}" srcOrd="0" destOrd="0" presId="urn:microsoft.com/office/officeart/2005/8/layout/lProcess2"/>
    <dgm:cxn modelId="{E77E1B6D-2B5F-414A-B3BD-7F838C1F9DDE}" type="presOf" srcId="{AD18BB90-DF04-41F0-B651-EAD8595AA992}" destId="{FA92FE4C-6BC8-4C2D-89E9-F729A9A25831}" srcOrd="0" destOrd="0" presId="urn:microsoft.com/office/officeart/2005/8/layout/lProcess2"/>
    <dgm:cxn modelId="{23E7AB88-B59E-4A31-825C-682D69747C7D}" type="presOf" srcId="{71E1AA42-2B9F-431A-A75D-81C74B226F72}" destId="{758E8A58-BEBB-4B9E-9FA1-BBBA032995B2}" srcOrd="0" destOrd="0" presId="urn:microsoft.com/office/officeart/2005/8/layout/lProcess2"/>
    <dgm:cxn modelId="{2FBFAC8E-6203-44CB-A443-CC028BDA7813}" type="presOf" srcId="{3E02F8A9-3E0C-46AD-8FD1-0B4E0E66B2E7}" destId="{64026950-811D-4231-B895-4D6414A06868}" srcOrd="0" destOrd="0" presId="urn:microsoft.com/office/officeart/2005/8/layout/lProcess2"/>
    <dgm:cxn modelId="{5CAFB79D-E140-4518-B809-7F2B5087A6E3}" type="presOf" srcId="{14729653-0684-48DB-A051-E17065500EFE}" destId="{D2ED8087-004E-4E1C-9A28-39E620960C07}" srcOrd="0" destOrd="0" presId="urn:microsoft.com/office/officeart/2005/8/layout/lProcess2"/>
    <dgm:cxn modelId="{B93B36A9-B295-4A50-AD65-60EEAA4FD096}" srcId="{AD18BB90-DF04-41F0-B651-EAD8595AA992}" destId="{35D8D689-FDE3-4D2C-AFF3-82941F4BA02B}" srcOrd="3" destOrd="0" parTransId="{D2453C10-6AE0-4DDE-8728-A633D5932627}" sibTransId="{E5C40C7E-7B9B-4297-86CA-87AAACE24F90}"/>
    <dgm:cxn modelId="{8AA92DC0-AEF7-46B6-B2F4-9FC5AB03CBED}" srcId="{AD18BB90-DF04-41F0-B651-EAD8595AA992}" destId="{3E02F8A9-3E0C-46AD-8FD1-0B4E0E66B2E7}" srcOrd="1" destOrd="0" parTransId="{4272778A-FC8C-4CAF-AD68-997E673E375D}" sibTransId="{1186E17E-AB34-480D-A7FC-A24B6912B7E6}"/>
    <dgm:cxn modelId="{1B2134CE-1EA4-4A72-8B58-D55BAED834AA}" srcId="{AD18BB90-DF04-41F0-B651-EAD8595AA992}" destId="{14729653-0684-48DB-A051-E17065500EFE}" srcOrd="2" destOrd="0" parTransId="{9FC04200-1D98-4631-BA09-DB067593FEE1}" sibTransId="{1C3E76C9-59BE-4295-8C2E-3D1ED8EBE6B7}"/>
    <dgm:cxn modelId="{4FEADCD2-1DFB-44ED-B81A-3F0DE6A736A8}" type="presOf" srcId="{35D8D689-FDE3-4D2C-AFF3-82941F4BA02B}" destId="{27FABBBD-A606-4581-B814-7D79AE2539E1}" srcOrd="0" destOrd="0" presId="urn:microsoft.com/office/officeart/2005/8/layout/lProcess2"/>
    <dgm:cxn modelId="{0C26FFE7-6715-471A-873A-1F56E7AB342A}" type="presOf" srcId="{AD18BB90-DF04-41F0-B651-EAD8595AA992}" destId="{F8A2C5F8-C4A0-4D79-BE69-A16DC3DEFC0C}" srcOrd="1" destOrd="0" presId="urn:microsoft.com/office/officeart/2005/8/layout/lProcess2"/>
    <dgm:cxn modelId="{91F0A5ED-CE16-436E-8E0F-05C0BE5D7983}" srcId="{AD18BB90-DF04-41F0-B651-EAD8595AA992}" destId="{71E1AA42-2B9F-431A-A75D-81C74B226F72}" srcOrd="4" destOrd="0" parTransId="{FE501684-28DC-444B-A1D6-09F93DC33FD1}" sibTransId="{8B25618D-425B-41C3-9690-66784180C3BE}"/>
    <dgm:cxn modelId="{928EE1FF-7D18-4B57-A6D7-504CB9D1965B}" srcId="{ED8EC75F-C54B-4726-804C-C1388451A8BE}" destId="{AD18BB90-DF04-41F0-B651-EAD8595AA992}" srcOrd="0" destOrd="0" parTransId="{A83334F4-C709-40F2-86C0-BF71B455CB52}" sibTransId="{E86A48EA-FA9F-45E4-A13F-E264083CAAF9}"/>
    <dgm:cxn modelId="{6C5CA371-161E-4B7E-8D4B-45D71197AA5A}" type="presParOf" srcId="{C3BEE385-9472-49BC-8916-4A22A5583D2A}" destId="{BF96BBD5-7237-4143-AD08-37BCA418D71D}" srcOrd="0" destOrd="0" presId="urn:microsoft.com/office/officeart/2005/8/layout/lProcess2"/>
    <dgm:cxn modelId="{C358C387-7954-40E4-A1CE-87E520B3A335}" type="presParOf" srcId="{BF96BBD5-7237-4143-AD08-37BCA418D71D}" destId="{FA92FE4C-6BC8-4C2D-89E9-F729A9A25831}" srcOrd="0" destOrd="0" presId="urn:microsoft.com/office/officeart/2005/8/layout/lProcess2"/>
    <dgm:cxn modelId="{0E698DB5-9C9B-407B-A549-3FE19D4D4703}" type="presParOf" srcId="{BF96BBD5-7237-4143-AD08-37BCA418D71D}" destId="{F8A2C5F8-C4A0-4D79-BE69-A16DC3DEFC0C}" srcOrd="1" destOrd="0" presId="urn:microsoft.com/office/officeart/2005/8/layout/lProcess2"/>
    <dgm:cxn modelId="{7E63E019-CE04-4917-ACED-2AB5D494048E}" type="presParOf" srcId="{BF96BBD5-7237-4143-AD08-37BCA418D71D}" destId="{7098B017-2F24-444C-B5B2-F89BA507B39B}" srcOrd="2" destOrd="0" presId="urn:microsoft.com/office/officeart/2005/8/layout/lProcess2"/>
    <dgm:cxn modelId="{DEC55093-78F6-4962-AF97-0A6D14B64987}" type="presParOf" srcId="{7098B017-2F24-444C-B5B2-F89BA507B39B}" destId="{B9BFC305-0128-44D5-BA7E-1E69A5A14BC4}" srcOrd="0" destOrd="0" presId="urn:microsoft.com/office/officeart/2005/8/layout/lProcess2"/>
    <dgm:cxn modelId="{ED0C29EF-7B2B-4CF2-9A38-7A6CE2B52551}" type="presParOf" srcId="{B9BFC305-0128-44D5-BA7E-1E69A5A14BC4}" destId="{463E66C0-9964-48AB-855D-D4847A2CE862}" srcOrd="0" destOrd="0" presId="urn:microsoft.com/office/officeart/2005/8/layout/lProcess2"/>
    <dgm:cxn modelId="{566A97B7-1140-47CA-B6F8-B1A28B1F9E7D}" type="presParOf" srcId="{B9BFC305-0128-44D5-BA7E-1E69A5A14BC4}" destId="{E0958EF6-BCB9-4AC3-8186-E41B66F7EC6E}" srcOrd="1" destOrd="0" presId="urn:microsoft.com/office/officeart/2005/8/layout/lProcess2"/>
    <dgm:cxn modelId="{BEA3650E-EA52-4806-A357-428A3345BF8B}" type="presParOf" srcId="{B9BFC305-0128-44D5-BA7E-1E69A5A14BC4}" destId="{64026950-811D-4231-B895-4D6414A06868}" srcOrd="2" destOrd="0" presId="urn:microsoft.com/office/officeart/2005/8/layout/lProcess2"/>
    <dgm:cxn modelId="{CA28D727-4064-4C96-9139-6870D38D9531}" type="presParOf" srcId="{B9BFC305-0128-44D5-BA7E-1E69A5A14BC4}" destId="{BC795F50-BF9C-4C9F-86BD-7872EED46DCC}" srcOrd="3" destOrd="0" presId="urn:microsoft.com/office/officeart/2005/8/layout/lProcess2"/>
    <dgm:cxn modelId="{B779649F-57A0-4276-BF76-CB60CCCDD794}" type="presParOf" srcId="{B9BFC305-0128-44D5-BA7E-1E69A5A14BC4}" destId="{D2ED8087-004E-4E1C-9A28-39E620960C07}" srcOrd="4" destOrd="0" presId="urn:microsoft.com/office/officeart/2005/8/layout/lProcess2"/>
    <dgm:cxn modelId="{A0E5E4E6-E4B3-49AF-ADAB-B630B209B346}" type="presParOf" srcId="{B9BFC305-0128-44D5-BA7E-1E69A5A14BC4}" destId="{A873023F-8715-43AE-B395-14FE08412E21}" srcOrd="5" destOrd="0" presId="urn:microsoft.com/office/officeart/2005/8/layout/lProcess2"/>
    <dgm:cxn modelId="{5B412FF7-3F98-4935-86A6-BCEF402324BE}" type="presParOf" srcId="{B9BFC305-0128-44D5-BA7E-1E69A5A14BC4}" destId="{27FABBBD-A606-4581-B814-7D79AE2539E1}" srcOrd="6" destOrd="0" presId="urn:microsoft.com/office/officeart/2005/8/layout/lProcess2"/>
    <dgm:cxn modelId="{4A60FAC1-2C1C-48F5-9FD1-221F46680B7F}" type="presParOf" srcId="{B9BFC305-0128-44D5-BA7E-1E69A5A14BC4}" destId="{8A67A9F6-7F1B-4D99-AA7C-D3954CE132E2}" srcOrd="7" destOrd="0" presId="urn:microsoft.com/office/officeart/2005/8/layout/lProcess2"/>
    <dgm:cxn modelId="{AD674914-BC73-45D4-9CDB-2C8AB5D9267D}" type="presParOf" srcId="{B9BFC305-0128-44D5-BA7E-1E69A5A14BC4}" destId="{758E8A58-BEBB-4B9E-9FA1-BBBA032995B2}"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2D12D36-62A6-4168-8D84-225BAB844343}" type="doc">
      <dgm:prSet loTypeId="urn:microsoft.com/office/officeart/2011/layout/ConvergingText#2" loCatId="process" qsTypeId="urn:microsoft.com/office/officeart/2005/8/quickstyle/simple1" qsCatId="simple" csTypeId="urn:microsoft.com/office/officeart/2005/8/colors/accent1_2" csCatId="accent1" phldr="1"/>
      <dgm:spPr/>
      <dgm:t>
        <a:bodyPr/>
        <a:lstStyle/>
        <a:p>
          <a:endParaRPr lang="en-US"/>
        </a:p>
      </dgm:t>
    </dgm:pt>
    <dgm:pt modelId="{8418D575-8842-4EF4-9C85-5E0A71D310E2}">
      <dgm:prSet phldrT="[Text]"/>
      <dgm:spPr/>
      <dgm:t>
        <a:bodyPr/>
        <a:lstStyle/>
        <a:p>
          <a:r>
            <a:rPr lang="en-US" b="1" dirty="0"/>
            <a:t>DSMS</a:t>
          </a:r>
        </a:p>
      </dgm:t>
    </dgm:pt>
    <dgm:pt modelId="{E6C7BA3A-D82B-4D92-AFFC-D12155D29FE0}" type="parTrans" cxnId="{DFF38BA7-EAED-4092-BA65-8010BC4FB752}">
      <dgm:prSet/>
      <dgm:spPr/>
      <dgm:t>
        <a:bodyPr/>
        <a:lstStyle/>
        <a:p>
          <a:endParaRPr lang="en-US"/>
        </a:p>
      </dgm:t>
    </dgm:pt>
    <dgm:pt modelId="{37CE75FF-9121-49EE-AEA9-EB17A4B62EEF}" type="sibTrans" cxnId="{DFF38BA7-EAED-4092-BA65-8010BC4FB752}">
      <dgm:prSet/>
      <dgm:spPr/>
      <dgm:t>
        <a:bodyPr/>
        <a:lstStyle/>
        <a:p>
          <a:endParaRPr lang="en-US"/>
        </a:p>
      </dgm:t>
    </dgm:pt>
    <dgm:pt modelId="{A12A682B-487C-4AA8-8175-DC711C794CF5}">
      <dgm:prSet phldrT="[Text]"/>
      <dgm:spPr/>
      <dgm:t>
        <a:bodyPr/>
        <a:lstStyle/>
        <a:p>
          <a:r>
            <a:rPr lang="en-US" b="1" dirty="0"/>
            <a:t> DS1</a:t>
          </a:r>
        </a:p>
      </dgm:t>
    </dgm:pt>
    <dgm:pt modelId="{846ACC84-D639-4C8A-9B3B-76CBB4CECD84}" type="parTrans" cxnId="{A66E3A78-682D-4DE5-A7C7-03DF9B4E2A52}">
      <dgm:prSet/>
      <dgm:spPr/>
      <dgm:t>
        <a:bodyPr/>
        <a:lstStyle/>
        <a:p>
          <a:endParaRPr lang="en-US"/>
        </a:p>
      </dgm:t>
    </dgm:pt>
    <dgm:pt modelId="{02B909A8-9D07-42D3-93D3-7CD2D99ED4ED}" type="sibTrans" cxnId="{A66E3A78-682D-4DE5-A7C7-03DF9B4E2A52}">
      <dgm:prSet/>
      <dgm:spPr/>
      <dgm:t>
        <a:bodyPr/>
        <a:lstStyle/>
        <a:p>
          <a:endParaRPr lang="en-US"/>
        </a:p>
      </dgm:t>
    </dgm:pt>
    <dgm:pt modelId="{95DFFDB3-1F32-4A8D-B1C6-50748A6C8449}">
      <dgm:prSet phldrT="[Text]"/>
      <dgm:spPr/>
      <dgm:t>
        <a:bodyPr/>
        <a:lstStyle/>
        <a:p>
          <a:r>
            <a:rPr lang="en-US" b="1" dirty="0"/>
            <a:t> DS2</a:t>
          </a:r>
        </a:p>
      </dgm:t>
    </dgm:pt>
    <dgm:pt modelId="{7514030E-73EF-4AE8-94C5-9FD653315DD2}" type="parTrans" cxnId="{8FDB2EB5-D76B-4199-B6B3-94DDD0C63CCD}">
      <dgm:prSet/>
      <dgm:spPr/>
      <dgm:t>
        <a:bodyPr/>
        <a:lstStyle/>
        <a:p>
          <a:endParaRPr lang="en-US"/>
        </a:p>
      </dgm:t>
    </dgm:pt>
    <dgm:pt modelId="{9FA63249-78F5-4D79-9A20-0B652CDCF3B3}" type="sibTrans" cxnId="{8FDB2EB5-D76B-4199-B6B3-94DDD0C63CCD}">
      <dgm:prSet/>
      <dgm:spPr/>
      <dgm:t>
        <a:bodyPr/>
        <a:lstStyle/>
        <a:p>
          <a:endParaRPr lang="en-US"/>
        </a:p>
      </dgm:t>
    </dgm:pt>
    <dgm:pt modelId="{162BCA40-0E05-47D6-9ACB-D10C39818DE7}">
      <dgm:prSet phldrT="[Text]"/>
      <dgm:spPr/>
      <dgm:t>
        <a:bodyPr/>
        <a:lstStyle/>
        <a:p>
          <a:r>
            <a:rPr lang="en-US" b="1" dirty="0"/>
            <a:t> DS3</a:t>
          </a:r>
        </a:p>
      </dgm:t>
    </dgm:pt>
    <dgm:pt modelId="{549A701E-1357-4558-9887-F08BA9EC5F5B}" type="parTrans" cxnId="{B5E9D29F-E6CC-41AE-A56E-D7C002EEC373}">
      <dgm:prSet/>
      <dgm:spPr/>
      <dgm:t>
        <a:bodyPr/>
        <a:lstStyle/>
        <a:p>
          <a:endParaRPr lang="en-US"/>
        </a:p>
      </dgm:t>
    </dgm:pt>
    <dgm:pt modelId="{92CD03FD-8918-4A44-A1E1-BD6FE1246C62}" type="sibTrans" cxnId="{B5E9D29F-E6CC-41AE-A56E-D7C002EEC373}">
      <dgm:prSet/>
      <dgm:spPr/>
      <dgm:t>
        <a:bodyPr/>
        <a:lstStyle/>
        <a:p>
          <a:endParaRPr lang="en-US"/>
        </a:p>
      </dgm:t>
    </dgm:pt>
    <dgm:pt modelId="{B0C4D0A2-79F1-46A2-BDE6-8247D3BF7E0E}" type="pres">
      <dgm:prSet presAssocID="{E2D12D36-62A6-4168-8D84-225BAB844343}" presName="Name0" presStyleCnt="0">
        <dgm:presLayoutVars>
          <dgm:chMax/>
          <dgm:chPref val="1"/>
          <dgm:dir/>
          <dgm:animOne val="branch"/>
          <dgm:animLvl val="lvl"/>
          <dgm:resizeHandles/>
        </dgm:presLayoutVars>
      </dgm:prSet>
      <dgm:spPr/>
    </dgm:pt>
    <dgm:pt modelId="{5AD9EF64-418E-4F6F-8ED4-E1CAFC9F768E}" type="pres">
      <dgm:prSet presAssocID="{8418D575-8842-4EF4-9C85-5E0A71D310E2}" presName="composite" presStyleCnt="0"/>
      <dgm:spPr/>
    </dgm:pt>
    <dgm:pt modelId="{CAAC6E1A-FE2B-4160-8493-5F4FB3015801}" type="pres">
      <dgm:prSet presAssocID="{8418D575-8842-4EF4-9C85-5E0A71D310E2}" presName="ParentAccent1" presStyleLbl="alignNode1" presStyleIdx="0" presStyleCnt="34"/>
      <dgm:spPr/>
    </dgm:pt>
    <dgm:pt modelId="{9BBCC935-5AAD-47FB-A1D8-35D2968CA65C}" type="pres">
      <dgm:prSet presAssocID="{8418D575-8842-4EF4-9C85-5E0A71D310E2}" presName="ParentAccent2" presStyleLbl="alignNode1" presStyleIdx="1" presStyleCnt="34"/>
      <dgm:spPr/>
    </dgm:pt>
    <dgm:pt modelId="{C72D2AFE-96F7-4E5C-88C9-C251CDDE42A7}" type="pres">
      <dgm:prSet presAssocID="{8418D575-8842-4EF4-9C85-5E0A71D310E2}" presName="ParentAccent3" presStyleLbl="alignNode1" presStyleIdx="2" presStyleCnt="34"/>
      <dgm:spPr/>
    </dgm:pt>
    <dgm:pt modelId="{D951BB34-218D-44E6-84DF-D82FF82BE80D}" type="pres">
      <dgm:prSet presAssocID="{8418D575-8842-4EF4-9C85-5E0A71D310E2}" presName="ParentAccent4" presStyleLbl="alignNode1" presStyleIdx="3" presStyleCnt="34"/>
      <dgm:spPr/>
    </dgm:pt>
    <dgm:pt modelId="{07FE089C-9C9E-44B8-8028-C77DEE86735C}" type="pres">
      <dgm:prSet presAssocID="{8418D575-8842-4EF4-9C85-5E0A71D310E2}" presName="ParentAccent5" presStyleLbl="alignNode1" presStyleIdx="4" presStyleCnt="34"/>
      <dgm:spPr/>
    </dgm:pt>
    <dgm:pt modelId="{C25D8716-D3C9-43DE-A6AA-22493993A430}" type="pres">
      <dgm:prSet presAssocID="{8418D575-8842-4EF4-9C85-5E0A71D310E2}" presName="ParentAccent6" presStyleLbl="alignNode1" presStyleIdx="5" presStyleCnt="34"/>
      <dgm:spPr/>
    </dgm:pt>
    <dgm:pt modelId="{60C68AD5-2144-42E4-8B40-C08B7374DC3F}" type="pres">
      <dgm:prSet presAssocID="{8418D575-8842-4EF4-9C85-5E0A71D310E2}" presName="ParentAccent7" presStyleLbl="alignNode1" presStyleIdx="6" presStyleCnt="34"/>
      <dgm:spPr/>
    </dgm:pt>
    <dgm:pt modelId="{24A8CEFD-CF51-4796-890E-EBA80E298067}" type="pres">
      <dgm:prSet presAssocID="{8418D575-8842-4EF4-9C85-5E0A71D310E2}" presName="ParentAccent8" presStyleLbl="alignNode1" presStyleIdx="7" presStyleCnt="34"/>
      <dgm:spPr/>
    </dgm:pt>
    <dgm:pt modelId="{A9DD69F0-F6A1-4B5E-82AD-064EE2E037F0}" type="pres">
      <dgm:prSet presAssocID="{8418D575-8842-4EF4-9C85-5E0A71D310E2}" presName="ParentAccent9" presStyleLbl="alignNode1" presStyleIdx="8" presStyleCnt="34"/>
      <dgm:spPr/>
    </dgm:pt>
    <dgm:pt modelId="{B29031BA-8B6C-46F9-897E-B022317C806D}" type="pres">
      <dgm:prSet presAssocID="{8418D575-8842-4EF4-9C85-5E0A71D310E2}" presName="ParentAccent10" presStyleLbl="alignNode1" presStyleIdx="9" presStyleCnt="34"/>
      <dgm:spPr/>
    </dgm:pt>
    <dgm:pt modelId="{18572F99-7BC0-49A3-8F9A-EB3EE93906FD}" type="pres">
      <dgm:prSet presAssocID="{8418D575-8842-4EF4-9C85-5E0A71D310E2}" presName="Parent" presStyleLbl="alignNode1" presStyleIdx="10" presStyleCnt="34">
        <dgm:presLayoutVars>
          <dgm:chMax val="5"/>
          <dgm:chPref val="3"/>
          <dgm:bulletEnabled val="1"/>
        </dgm:presLayoutVars>
      </dgm:prSet>
      <dgm:spPr/>
    </dgm:pt>
    <dgm:pt modelId="{49CA358F-7BDE-4C6C-B75E-359550290E52}" type="pres">
      <dgm:prSet presAssocID="{A12A682B-487C-4AA8-8175-DC711C794CF5}" presName="Child1Accent1" presStyleLbl="alignNode1" presStyleIdx="11" presStyleCnt="34"/>
      <dgm:spPr/>
    </dgm:pt>
    <dgm:pt modelId="{AB0ADE7C-F9AE-4F23-9940-7514C965A3D1}" type="pres">
      <dgm:prSet presAssocID="{A12A682B-487C-4AA8-8175-DC711C794CF5}" presName="Child1Accent2" presStyleLbl="alignNode1" presStyleIdx="12" presStyleCnt="34"/>
      <dgm:spPr/>
    </dgm:pt>
    <dgm:pt modelId="{E4C082B4-0D7D-49BD-ADED-B8F478411138}" type="pres">
      <dgm:prSet presAssocID="{A12A682B-487C-4AA8-8175-DC711C794CF5}" presName="Child1Accent3" presStyleLbl="alignNode1" presStyleIdx="13" presStyleCnt="34"/>
      <dgm:spPr/>
    </dgm:pt>
    <dgm:pt modelId="{565BF855-1F74-4891-BD8A-35E84B346E43}" type="pres">
      <dgm:prSet presAssocID="{A12A682B-487C-4AA8-8175-DC711C794CF5}" presName="Child1Accent4" presStyleLbl="alignNode1" presStyleIdx="14" presStyleCnt="34"/>
      <dgm:spPr/>
    </dgm:pt>
    <dgm:pt modelId="{B34897EF-FB5D-4196-8136-BA64CD841501}" type="pres">
      <dgm:prSet presAssocID="{A12A682B-487C-4AA8-8175-DC711C794CF5}" presName="Child1Accent5" presStyleLbl="alignNode1" presStyleIdx="15" presStyleCnt="34"/>
      <dgm:spPr/>
    </dgm:pt>
    <dgm:pt modelId="{D3027C88-13CA-4100-806F-77F571469DB4}" type="pres">
      <dgm:prSet presAssocID="{A12A682B-487C-4AA8-8175-DC711C794CF5}" presName="Child1Accent6" presStyleLbl="alignNode1" presStyleIdx="16" presStyleCnt="34"/>
      <dgm:spPr/>
    </dgm:pt>
    <dgm:pt modelId="{3D5A6D1B-3B4A-4FB1-A76F-E9569E2A0BD9}" type="pres">
      <dgm:prSet presAssocID="{A12A682B-487C-4AA8-8175-DC711C794CF5}" presName="Child1Accent7" presStyleLbl="alignNode1" presStyleIdx="17" presStyleCnt="34"/>
      <dgm:spPr/>
    </dgm:pt>
    <dgm:pt modelId="{A3A021F3-C4BB-4267-B9CE-242634986762}" type="pres">
      <dgm:prSet presAssocID="{A12A682B-487C-4AA8-8175-DC711C794CF5}" presName="Child1Accent8" presStyleLbl="alignNode1" presStyleIdx="18" presStyleCnt="34"/>
      <dgm:spPr/>
    </dgm:pt>
    <dgm:pt modelId="{8742B86A-F0E8-4D58-9FA4-1F5951145CB9}" type="pres">
      <dgm:prSet presAssocID="{A12A682B-487C-4AA8-8175-DC711C794CF5}" presName="Child1Accent9" presStyleLbl="alignNode1" presStyleIdx="19" presStyleCnt="34"/>
      <dgm:spPr/>
    </dgm:pt>
    <dgm:pt modelId="{2DD3EFF0-A5E5-49E0-8521-ACAEEAF2D088}" type="pres">
      <dgm:prSet presAssocID="{A12A682B-487C-4AA8-8175-DC711C794CF5}" presName="Child1" presStyleLbl="revTx" presStyleIdx="0" presStyleCnt="3">
        <dgm:presLayoutVars>
          <dgm:chMax/>
          <dgm:chPref val="0"/>
          <dgm:bulletEnabled val="1"/>
        </dgm:presLayoutVars>
      </dgm:prSet>
      <dgm:spPr/>
    </dgm:pt>
    <dgm:pt modelId="{700D0304-10F7-4AB3-A55B-DBA9BA328346}" type="pres">
      <dgm:prSet presAssocID="{95DFFDB3-1F32-4A8D-B1C6-50748A6C8449}" presName="Child2Accent1" presStyleLbl="alignNode1" presStyleIdx="20" presStyleCnt="34"/>
      <dgm:spPr/>
    </dgm:pt>
    <dgm:pt modelId="{F946170A-C491-409C-A51C-26BFDE6E9922}" type="pres">
      <dgm:prSet presAssocID="{95DFFDB3-1F32-4A8D-B1C6-50748A6C8449}" presName="Child2Accent2" presStyleLbl="alignNode1" presStyleIdx="21" presStyleCnt="34"/>
      <dgm:spPr/>
    </dgm:pt>
    <dgm:pt modelId="{36D1759E-03E2-4620-96F3-FCC5562BBE61}" type="pres">
      <dgm:prSet presAssocID="{95DFFDB3-1F32-4A8D-B1C6-50748A6C8449}" presName="Child2Accent3" presStyleLbl="alignNode1" presStyleIdx="22" presStyleCnt="34"/>
      <dgm:spPr/>
    </dgm:pt>
    <dgm:pt modelId="{FE20EFCE-4573-410F-A2EA-5F716AAB1221}" type="pres">
      <dgm:prSet presAssocID="{95DFFDB3-1F32-4A8D-B1C6-50748A6C8449}" presName="Child2Accent4" presStyleLbl="alignNode1" presStyleIdx="23" presStyleCnt="34"/>
      <dgm:spPr/>
    </dgm:pt>
    <dgm:pt modelId="{6432D11E-519A-407F-9986-4125FF2BAA21}" type="pres">
      <dgm:prSet presAssocID="{95DFFDB3-1F32-4A8D-B1C6-50748A6C8449}" presName="Child2Accent5" presStyleLbl="alignNode1" presStyleIdx="24" presStyleCnt="34"/>
      <dgm:spPr/>
    </dgm:pt>
    <dgm:pt modelId="{76E7A217-0DBE-4EC7-903B-422951610DB3}" type="pres">
      <dgm:prSet presAssocID="{95DFFDB3-1F32-4A8D-B1C6-50748A6C8449}" presName="Child2Accent6" presStyleLbl="alignNode1" presStyleIdx="25" presStyleCnt="34"/>
      <dgm:spPr/>
    </dgm:pt>
    <dgm:pt modelId="{979C4170-707E-489F-B3D4-99E7D48D7A56}" type="pres">
      <dgm:prSet presAssocID="{95DFFDB3-1F32-4A8D-B1C6-50748A6C8449}" presName="Child2Accent7" presStyleLbl="alignNode1" presStyleIdx="26" presStyleCnt="34"/>
      <dgm:spPr/>
    </dgm:pt>
    <dgm:pt modelId="{29169EC7-E6F8-4A8E-8BE2-2C3113B33405}" type="pres">
      <dgm:prSet presAssocID="{95DFFDB3-1F32-4A8D-B1C6-50748A6C8449}" presName="Child2" presStyleLbl="revTx" presStyleIdx="1" presStyleCnt="3">
        <dgm:presLayoutVars>
          <dgm:chMax/>
          <dgm:chPref val="0"/>
          <dgm:bulletEnabled val="1"/>
        </dgm:presLayoutVars>
      </dgm:prSet>
      <dgm:spPr/>
    </dgm:pt>
    <dgm:pt modelId="{8156F475-8805-4217-B738-CCA74B5E7501}" type="pres">
      <dgm:prSet presAssocID="{162BCA40-0E05-47D6-9ACB-D10C39818DE7}" presName="Child3Accent1" presStyleLbl="alignNode1" presStyleIdx="27" presStyleCnt="34"/>
      <dgm:spPr/>
    </dgm:pt>
    <dgm:pt modelId="{64C6EBA4-20F6-4668-B731-E99F456E2CD7}" type="pres">
      <dgm:prSet presAssocID="{162BCA40-0E05-47D6-9ACB-D10C39818DE7}" presName="Child3Accent2" presStyleLbl="alignNode1" presStyleIdx="28" presStyleCnt="34"/>
      <dgm:spPr/>
    </dgm:pt>
    <dgm:pt modelId="{F689FEC1-B473-4101-AC17-2BAFFCD08DF6}" type="pres">
      <dgm:prSet presAssocID="{162BCA40-0E05-47D6-9ACB-D10C39818DE7}" presName="Child3Accent3" presStyleLbl="alignNode1" presStyleIdx="29" presStyleCnt="34"/>
      <dgm:spPr/>
    </dgm:pt>
    <dgm:pt modelId="{58E9202D-4CC7-4974-AEAE-0016975580A3}" type="pres">
      <dgm:prSet presAssocID="{162BCA40-0E05-47D6-9ACB-D10C39818DE7}" presName="Child3Accent4" presStyleLbl="alignNode1" presStyleIdx="30" presStyleCnt="34"/>
      <dgm:spPr/>
    </dgm:pt>
    <dgm:pt modelId="{F9B8AFC8-4009-4FED-8C80-3EF1F2DA75C7}" type="pres">
      <dgm:prSet presAssocID="{162BCA40-0E05-47D6-9ACB-D10C39818DE7}" presName="Child3Accent5" presStyleLbl="alignNode1" presStyleIdx="31" presStyleCnt="34"/>
      <dgm:spPr/>
    </dgm:pt>
    <dgm:pt modelId="{D872FBAF-7B28-4463-95FA-58567848A7A1}" type="pres">
      <dgm:prSet presAssocID="{162BCA40-0E05-47D6-9ACB-D10C39818DE7}" presName="Child3Accent6" presStyleLbl="alignNode1" presStyleIdx="32" presStyleCnt="34"/>
      <dgm:spPr/>
    </dgm:pt>
    <dgm:pt modelId="{74B9CDD6-8205-4C4D-B27B-BBD46968F88A}" type="pres">
      <dgm:prSet presAssocID="{162BCA40-0E05-47D6-9ACB-D10C39818DE7}" presName="Child3Accent7" presStyleLbl="alignNode1" presStyleIdx="33" presStyleCnt="34"/>
      <dgm:spPr/>
    </dgm:pt>
    <dgm:pt modelId="{9311D1C9-0A45-411A-B264-1C8B2BB2102A}" type="pres">
      <dgm:prSet presAssocID="{162BCA40-0E05-47D6-9ACB-D10C39818DE7}" presName="Child3" presStyleLbl="revTx" presStyleIdx="2" presStyleCnt="3">
        <dgm:presLayoutVars>
          <dgm:chMax/>
          <dgm:chPref val="0"/>
          <dgm:bulletEnabled val="1"/>
        </dgm:presLayoutVars>
      </dgm:prSet>
      <dgm:spPr/>
    </dgm:pt>
  </dgm:ptLst>
  <dgm:cxnLst>
    <dgm:cxn modelId="{1A8A860A-4A48-4672-BE85-EC81B8B12FC2}" type="presOf" srcId="{95DFFDB3-1F32-4A8D-B1C6-50748A6C8449}" destId="{29169EC7-E6F8-4A8E-8BE2-2C3113B33405}" srcOrd="0" destOrd="0" presId="urn:microsoft.com/office/officeart/2011/layout/ConvergingText#2"/>
    <dgm:cxn modelId="{58D43422-378D-4AD2-A858-73FB87B97E79}" type="presOf" srcId="{8418D575-8842-4EF4-9C85-5E0A71D310E2}" destId="{18572F99-7BC0-49A3-8F9A-EB3EE93906FD}" srcOrd="0" destOrd="0" presId="urn:microsoft.com/office/officeart/2011/layout/ConvergingText#2"/>
    <dgm:cxn modelId="{46A42D30-57F5-4805-BCAD-36EC0AE1CA8C}" type="presOf" srcId="{162BCA40-0E05-47D6-9ACB-D10C39818DE7}" destId="{9311D1C9-0A45-411A-B264-1C8B2BB2102A}" srcOrd="0" destOrd="0" presId="urn:microsoft.com/office/officeart/2011/layout/ConvergingText#2"/>
    <dgm:cxn modelId="{A66E3A78-682D-4DE5-A7C7-03DF9B4E2A52}" srcId="{8418D575-8842-4EF4-9C85-5E0A71D310E2}" destId="{A12A682B-487C-4AA8-8175-DC711C794CF5}" srcOrd="0" destOrd="0" parTransId="{846ACC84-D639-4C8A-9B3B-76CBB4CECD84}" sibTransId="{02B909A8-9D07-42D3-93D3-7CD2D99ED4ED}"/>
    <dgm:cxn modelId="{F119877A-C4A0-4749-8E1F-E8B77628BEEF}" type="presOf" srcId="{E2D12D36-62A6-4168-8D84-225BAB844343}" destId="{B0C4D0A2-79F1-46A2-BDE6-8247D3BF7E0E}" srcOrd="0" destOrd="0" presId="urn:microsoft.com/office/officeart/2011/layout/ConvergingText#2"/>
    <dgm:cxn modelId="{1A30C28E-C531-441E-8AA5-A27B854E6B9F}" type="presOf" srcId="{A12A682B-487C-4AA8-8175-DC711C794CF5}" destId="{2DD3EFF0-A5E5-49E0-8521-ACAEEAF2D088}" srcOrd="0" destOrd="0" presId="urn:microsoft.com/office/officeart/2011/layout/ConvergingText#2"/>
    <dgm:cxn modelId="{B5E9D29F-E6CC-41AE-A56E-D7C002EEC373}" srcId="{8418D575-8842-4EF4-9C85-5E0A71D310E2}" destId="{162BCA40-0E05-47D6-9ACB-D10C39818DE7}" srcOrd="2" destOrd="0" parTransId="{549A701E-1357-4558-9887-F08BA9EC5F5B}" sibTransId="{92CD03FD-8918-4A44-A1E1-BD6FE1246C62}"/>
    <dgm:cxn modelId="{DFF38BA7-EAED-4092-BA65-8010BC4FB752}" srcId="{E2D12D36-62A6-4168-8D84-225BAB844343}" destId="{8418D575-8842-4EF4-9C85-5E0A71D310E2}" srcOrd="0" destOrd="0" parTransId="{E6C7BA3A-D82B-4D92-AFFC-D12155D29FE0}" sibTransId="{37CE75FF-9121-49EE-AEA9-EB17A4B62EEF}"/>
    <dgm:cxn modelId="{8FDB2EB5-D76B-4199-B6B3-94DDD0C63CCD}" srcId="{8418D575-8842-4EF4-9C85-5E0A71D310E2}" destId="{95DFFDB3-1F32-4A8D-B1C6-50748A6C8449}" srcOrd="1" destOrd="0" parTransId="{7514030E-73EF-4AE8-94C5-9FD653315DD2}" sibTransId="{9FA63249-78F5-4D79-9A20-0B652CDCF3B3}"/>
    <dgm:cxn modelId="{9A2CE332-BA4A-4E5C-A867-334C63EA6F65}" type="presParOf" srcId="{B0C4D0A2-79F1-46A2-BDE6-8247D3BF7E0E}" destId="{5AD9EF64-418E-4F6F-8ED4-E1CAFC9F768E}" srcOrd="0" destOrd="0" presId="urn:microsoft.com/office/officeart/2011/layout/ConvergingText#2"/>
    <dgm:cxn modelId="{FA15F906-22C4-456B-8CFC-802E6D4D0069}" type="presParOf" srcId="{5AD9EF64-418E-4F6F-8ED4-E1CAFC9F768E}" destId="{CAAC6E1A-FE2B-4160-8493-5F4FB3015801}" srcOrd="0" destOrd="0" presId="urn:microsoft.com/office/officeart/2011/layout/ConvergingText#2"/>
    <dgm:cxn modelId="{4A6958BE-513D-4498-8889-A7279D88A075}" type="presParOf" srcId="{5AD9EF64-418E-4F6F-8ED4-E1CAFC9F768E}" destId="{9BBCC935-5AAD-47FB-A1D8-35D2968CA65C}" srcOrd="1" destOrd="0" presId="urn:microsoft.com/office/officeart/2011/layout/ConvergingText#2"/>
    <dgm:cxn modelId="{9BC53B14-FBD4-481D-9960-ACF005E1F487}" type="presParOf" srcId="{5AD9EF64-418E-4F6F-8ED4-E1CAFC9F768E}" destId="{C72D2AFE-96F7-4E5C-88C9-C251CDDE42A7}" srcOrd="2" destOrd="0" presId="urn:microsoft.com/office/officeart/2011/layout/ConvergingText#2"/>
    <dgm:cxn modelId="{9AA176B2-11D5-4971-9224-20B64B773B6E}" type="presParOf" srcId="{5AD9EF64-418E-4F6F-8ED4-E1CAFC9F768E}" destId="{D951BB34-218D-44E6-84DF-D82FF82BE80D}" srcOrd="3" destOrd="0" presId="urn:microsoft.com/office/officeart/2011/layout/ConvergingText#2"/>
    <dgm:cxn modelId="{F608CFDA-3812-40DC-827C-A851F35CD2AB}" type="presParOf" srcId="{5AD9EF64-418E-4F6F-8ED4-E1CAFC9F768E}" destId="{07FE089C-9C9E-44B8-8028-C77DEE86735C}" srcOrd="4" destOrd="0" presId="urn:microsoft.com/office/officeart/2011/layout/ConvergingText#2"/>
    <dgm:cxn modelId="{A816C904-DB12-4237-936E-0CCAA05B804B}" type="presParOf" srcId="{5AD9EF64-418E-4F6F-8ED4-E1CAFC9F768E}" destId="{C25D8716-D3C9-43DE-A6AA-22493993A430}" srcOrd="5" destOrd="0" presId="urn:microsoft.com/office/officeart/2011/layout/ConvergingText#2"/>
    <dgm:cxn modelId="{80E1B5C0-EB79-460D-B794-5EFB95B37643}" type="presParOf" srcId="{5AD9EF64-418E-4F6F-8ED4-E1CAFC9F768E}" destId="{60C68AD5-2144-42E4-8B40-C08B7374DC3F}" srcOrd="6" destOrd="0" presId="urn:microsoft.com/office/officeart/2011/layout/ConvergingText#2"/>
    <dgm:cxn modelId="{52A48BE4-1CE8-4FB7-AAFE-17E296A2D828}" type="presParOf" srcId="{5AD9EF64-418E-4F6F-8ED4-E1CAFC9F768E}" destId="{24A8CEFD-CF51-4796-890E-EBA80E298067}" srcOrd="7" destOrd="0" presId="urn:microsoft.com/office/officeart/2011/layout/ConvergingText#2"/>
    <dgm:cxn modelId="{704B4028-4435-497F-9C19-FA9B7845D001}" type="presParOf" srcId="{5AD9EF64-418E-4F6F-8ED4-E1CAFC9F768E}" destId="{A9DD69F0-F6A1-4B5E-82AD-064EE2E037F0}" srcOrd="8" destOrd="0" presId="urn:microsoft.com/office/officeart/2011/layout/ConvergingText#2"/>
    <dgm:cxn modelId="{8E9EB9C9-3729-4680-8194-A3B03EBFBB92}" type="presParOf" srcId="{5AD9EF64-418E-4F6F-8ED4-E1CAFC9F768E}" destId="{B29031BA-8B6C-46F9-897E-B022317C806D}" srcOrd="9" destOrd="0" presId="urn:microsoft.com/office/officeart/2011/layout/ConvergingText#2"/>
    <dgm:cxn modelId="{80E714C6-984D-4FE0-A339-38BE9C2B03F7}" type="presParOf" srcId="{5AD9EF64-418E-4F6F-8ED4-E1CAFC9F768E}" destId="{18572F99-7BC0-49A3-8F9A-EB3EE93906FD}" srcOrd="10" destOrd="0" presId="urn:microsoft.com/office/officeart/2011/layout/ConvergingText#2"/>
    <dgm:cxn modelId="{B5E82A87-EE1D-4E06-B4B4-2F2AD54D88FB}" type="presParOf" srcId="{5AD9EF64-418E-4F6F-8ED4-E1CAFC9F768E}" destId="{49CA358F-7BDE-4C6C-B75E-359550290E52}" srcOrd="11" destOrd="0" presId="urn:microsoft.com/office/officeart/2011/layout/ConvergingText#2"/>
    <dgm:cxn modelId="{A95C7D63-C8F5-4D68-9F0A-9CFC6415F139}" type="presParOf" srcId="{5AD9EF64-418E-4F6F-8ED4-E1CAFC9F768E}" destId="{AB0ADE7C-F9AE-4F23-9940-7514C965A3D1}" srcOrd="12" destOrd="0" presId="urn:microsoft.com/office/officeart/2011/layout/ConvergingText#2"/>
    <dgm:cxn modelId="{FBFC1DA3-63C7-4F36-A7F1-2B9844758998}" type="presParOf" srcId="{5AD9EF64-418E-4F6F-8ED4-E1CAFC9F768E}" destId="{E4C082B4-0D7D-49BD-ADED-B8F478411138}" srcOrd="13" destOrd="0" presId="urn:microsoft.com/office/officeart/2011/layout/ConvergingText#2"/>
    <dgm:cxn modelId="{F12DDBC3-14CC-425C-90D7-347A88B27D78}" type="presParOf" srcId="{5AD9EF64-418E-4F6F-8ED4-E1CAFC9F768E}" destId="{565BF855-1F74-4891-BD8A-35E84B346E43}" srcOrd="14" destOrd="0" presId="urn:microsoft.com/office/officeart/2011/layout/ConvergingText#2"/>
    <dgm:cxn modelId="{BF508CCB-1CFA-42B3-93E9-98FFE97E5F33}" type="presParOf" srcId="{5AD9EF64-418E-4F6F-8ED4-E1CAFC9F768E}" destId="{B34897EF-FB5D-4196-8136-BA64CD841501}" srcOrd="15" destOrd="0" presId="urn:microsoft.com/office/officeart/2011/layout/ConvergingText#2"/>
    <dgm:cxn modelId="{ECA63BBE-3966-4B64-93B8-EA2CCDCE8DD4}" type="presParOf" srcId="{5AD9EF64-418E-4F6F-8ED4-E1CAFC9F768E}" destId="{D3027C88-13CA-4100-806F-77F571469DB4}" srcOrd="16" destOrd="0" presId="urn:microsoft.com/office/officeart/2011/layout/ConvergingText#2"/>
    <dgm:cxn modelId="{8A040D45-794E-462E-8CDC-BD50D429E7C1}" type="presParOf" srcId="{5AD9EF64-418E-4F6F-8ED4-E1CAFC9F768E}" destId="{3D5A6D1B-3B4A-4FB1-A76F-E9569E2A0BD9}" srcOrd="17" destOrd="0" presId="urn:microsoft.com/office/officeart/2011/layout/ConvergingText#2"/>
    <dgm:cxn modelId="{2618BEC2-7EAC-42C4-B9F8-CEC7856FBCF8}" type="presParOf" srcId="{5AD9EF64-418E-4F6F-8ED4-E1CAFC9F768E}" destId="{A3A021F3-C4BB-4267-B9CE-242634986762}" srcOrd="18" destOrd="0" presId="urn:microsoft.com/office/officeart/2011/layout/ConvergingText#2"/>
    <dgm:cxn modelId="{804A9EAE-48AC-4D89-B9E0-42D58F9DF5C4}" type="presParOf" srcId="{5AD9EF64-418E-4F6F-8ED4-E1CAFC9F768E}" destId="{8742B86A-F0E8-4D58-9FA4-1F5951145CB9}" srcOrd="19" destOrd="0" presId="urn:microsoft.com/office/officeart/2011/layout/ConvergingText#2"/>
    <dgm:cxn modelId="{86F2F51F-DA7B-47A9-ACA3-0692D0A47D9C}" type="presParOf" srcId="{5AD9EF64-418E-4F6F-8ED4-E1CAFC9F768E}" destId="{2DD3EFF0-A5E5-49E0-8521-ACAEEAF2D088}" srcOrd="20" destOrd="0" presId="urn:microsoft.com/office/officeart/2011/layout/ConvergingText#2"/>
    <dgm:cxn modelId="{19A6D7D3-FBAE-4FFB-8D0B-2FEB0E5F6626}" type="presParOf" srcId="{5AD9EF64-418E-4F6F-8ED4-E1CAFC9F768E}" destId="{700D0304-10F7-4AB3-A55B-DBA9BA328346}" srcOrd="21" destOrd="0" presId="urn:microsoft.com/office/officeart/2011/layout/ConvergingText#2"/>
    <dgm:cxn modelId="{732621B1-FB6B-4481-901C-7D91EAF2A1A4}" type="presParOf" srcId="{5AD9EF64-418E-4F6F-8ED4-E1CAFC9F768E}" destId="{F946170A-C491-409C-A51C-26BFDE6E9922}" srcOrd="22" destOrd="0" presId="urn:microsoft.com/office/officeart/2011/layout/ConvergingText#2"/>
    <dgm:cxn modelId="{C0FAFAA6-0D00-4472-A6B7-3427F5121ABC}" type="presParOf" srcId="{5AD9EF64-418E-4F6F-8ED4-E1CAFC9F768E}" destId="{36D1759E-03E2-4620-96F3-FCC5562BBE61}" srcOrd="23" destOrd="0" presId="urn:microsoft.com/office/officeart/2011/layout/ConvergingText#2"/>
    <dgm:cxn modelId="{1C347746-F73F-4B14-AEE3-B7E8F98BF0F1}" type="presParOf" srcId="{5AD9EF64-418E-4F6F-8ED4-E1CAFC9F768E}" destId="{FE20EFCE-4573-410F-A2EA-5F716AAB1221}" srcOrd="24" destOrd="0" presId="urn:microsoft.com/office/officeart/2011/layout/ConvergingText#2"/>
    <dgm:cxn modelId="{A1B5881C-0AF0-4BA2-BA7D-1546D5E0D046}" type="presParOf" srcId="{5AD9EF64-418E-4F6F-8ED4-E1CAFC9F768E}" destId="{6432D11E-519A-407F-9986-4125FF2BAA21}" srcOrd="25" destOrd="0" presId="urn:microsoft.com/office/officeart/2011/layout/ConvergingText#2"/>
    <dgm:cxn modelId="{25BD68F1-1D39-4A23-A0A5-154C6370A6FF}" type="presParOf" srcId="{5AD9EF64-418E-4F6F-8ED4-E1CAFC9F768E}" destId="{76E7A217-0DBE-4EC7-903B-422951610DB3}" srcOrd="26" destOrd="0" presId="urn:microsoft.com/office/officeart/2011/layout/ConvergingText#2"/>
    <dgm:cxn modelId="{A3AD9518-E9D0-4D0F-9B78-E605F1EFF40E}" type="presParOf" srcId="{5AD9EF64-418E-4F6F-8ED4-E1CAFC9F768E}" destId="{979C4170-707E-489F-B3D4-99E7D48D7A56}" srcOrd="27" destOrd="0" presId="urn:microsoft.com/office/officeart/2011/layout/ConvergingText#2"/>
    <dgm:cxn modelId="{350A1783-6AA4-4D4A-94A7-618FCDAF9DE3}" type="presParOf" srcId="{5AD9EF64-418E-4F6F-8ED4-E1CAFC9F768E}" destId="{29169EC7-E6F8-4A8E-8BE2-2C3113B33405}" srcOrd="28" destOrd="0" presId="urn:microsoft.com/office/officeart/2011/layout/ConvergingText#2"/>
    <dgm:cxn modelId="{F391276C-F4D1-4DAA-BB96-3A974320E637}" type="presParOf" srcId="{5AD9EF64-418E-4F6F-8ED4-E1CAFC9F768E}" destId="{8156F475-8805-4217-B738-CCA74B5E7501}" srcOrd="29" destOrd="0" presId="urn:microsoft.com/office/officeart/2011/layout/ConvergingText#2"/>
    <dgm:cxn modelId="{2DDC3025-EFE6-4A9E-A59A-49972ECCE456}" type="presParOf" srcId="{5AD9EF64-418E-4F6F-8ED4-E1CAFC9F768E}" destId="{64C6EBA4-20F6-4668-B731-E99F456E2CD7}" srcOrd="30" destOrd="0" presId="urn:microsoft.com/office/officeart/2011/layout/ConvergingText#2"/>
    <dgm:cxn modelId="{3EE16F4E-7249-4EFE-92B1-E8C485ECE7B6}" type="presParOf" srcId="{5AD9EF64-418E-4F6F-8ED4-E1CAFC9F768E}" destId="{F689FEC1-B473-4101-AC17-2BAFFCD08DF6}" srcOrd="31" destOrd="0" presId="urn:microsoft.com/office/officeart/2011/layout/ConvergingText#2"/>
    <dgm:cxn modelId="{E1534D1F-81FC-4DF1-BB78-8510869816FB}" type="presParOf" srcId="{5AD9EF64-418E-4F6F-8ED4-E1CAFC9F768E}" destId="{58E9202D-4CC7-4974-AEAE-0016975580A3}" srcOrd="32" destOrd="0" presId="urn:microsoft.com/office/officeart/2011/layout/ConvergingText#2"/>
    <dgm:cxn modelId="{4D567B3B-D8BD-4752-BE76-595A5413F4B7}" type="presParOf" srcId="{5AD9EF64-418E-4F6F-8ED4-E1CAFC9F768E}" destId="{F9B8AFC8-4009-4FED-8C80-3EF1F2DA75C7}" srcOrd="33" destOrd="0" presId="urn:microsoft.com/office/officeart/2011/layout/ConvergingText#2"/>
    <dgm:cxn modelId="{252BA7EA-8141-447D-A610-1FAD400230FD}" type="presParOf" srcId="{5AD9EF64-418E-4F6F-8ED4-E1CAFC9F768E}" destId="{D872FBAF-7B28-4463-95FA-58567848A7A1}" srcOrd="34" destOrd="0" presId="urn:microsoft.com/office/officeart/2011/layout/ConvergingText#2"/>
    <dgm:cxn modelId="{61897C40-562F-47C8-B782-50EB3DDAC21B}" type="presParOf" srcId="{5AD9EF64-418E-4F6F-8ED4-E1CAFC9F768E}" destId="{74B9CDD6-8205-4C4D-B27B-BBD46968F88A}" srcOrd="35" destOrd="0" presId="urn:microsoft.com/office/officeart/2011/layout/ConvergingText#2"/>
    <dgm:cxn modelId="{88DC48DF-371D-46CB-8F9F-517510E2BC9D}" type="presParOf" srcId="{5AD9EF64-418E-4F6F-8ED4-E1CAFC9F768E}" destId="{9311D1C9-0A45-411A-B264-1C8B2BB2102A}" srcOrd="36" destOrd="0" presId="urn:microsoft.com/office/officeart/2011/layout/ConvergingTex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B9B17FD-00D7-4BD4-A578-E6EC2865BD1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35DC13F6-6825-47EB-8F45-AFE11A6B4B15}">
      <dgm:prSet phldrT="[Text]"/>
      <dgm:spPr/>
      <dgm:t>
        <a:bodyPr/>
        <a:lstStyle/>
        <a:p>
          <a:r>
            <a:rPr lang="en-US" dirty="0"/>
            <a:t>Dimension</a:t>
          </a:r>
        </a:p>
      </dgm:t>
    </dgm:pt>
    <dgm:pt modelId="{62343B86-4D1D-4045-A056-6818263D37AF}" type="parTrans" cxnId="{2CB0FB64-1F90-4D41-AC36-2ECB8AD58573}">
      <dgm:prSet/>
      <dgm:spPr/>
      <dgm:t>
        <a:bodyPr/>
        <a:lstStyle/>
        <a:p>
          <a:endParaRPr lang="en-US"/>
        </a:p>
      </dgm:t>
    </dgm:pt>
    <dgm:pt modelId="{9EF6E88F-382B-4B57-8B92-4F1B3F36A93F}" type="sibTrans" cxnId="{2CB0FB64-1F90-4D41-AC36-2ECB8AD58573}">
      <dgm:prSet/>
      <dgm:spPr/>
      <dgm:t>
        <a:bodyPr/>
        <a:lstStyle/>
        <a:p>
          <a:endParaRPr lang="en-US"/>
        </a:p>
      </dgm:t>
    </dgm:pt>
    <dgm:pt modelId="{32A236DB-2963-46BB-9C9A-7937F94876B7}">
      <dgm:prSet phldrT="[Text]"/>
      <dgm:spPr/>
      <dgm:t>
        <a:bodyPr/>
        <a:lstStyle/>
        <a:p>
          <a:r>
            <a:rPr lang="en-US" dirty="0"/>
            <a:t>Frequency</a:t>
          </a:r>
        </a:p>
      </dgm:t>
    </dgm:pt>
    <dgm:pt modelId="{FA496E5A-B677-4A5E-B83C-C1698BC8D41F}" type="parTrans" cxnId="{6A988BC6-E7CF-40B8-B1AC-65BE1088E20B}">
      <dgm:prSet/>
      <dgm:spPr/>
      <dgm:t>
        <a:bodyPr/>
        <a:lstStyle/>
        <a:p>
          <a:endParaRPr lang="en-US"/>
        </a:p>
      </dgm:t>
    </dgm:pt>
    <dgm:pt modelId="{D790A649-7354-4557-A379-A4CE42D38C26}" type="sibTrans" cxnId="{6A988BC6-E7CF-40B8-B1AC-65BE1088E20B}">
      <dgm:prSet/>
      <dgm:spPr/>
      <dgm:t>
        <a:bodyPr/>
        <a:lstStyle/>
        <a:p>
          <a:endParaRPr lang="en-US"/>
        </a:p>
      </dgm:t>
    </dgm:pt>
    <dgm:pt modelId="{3593656A-B4FE-4B98-BE8F-88C337543B69}">
      <dgm:prSet phldrT="[Text]"/>
      <dgm:spPr/>
      <dgm:t>
        <a:bodyPr/>
        <a:lstStyle/>
        <a:p>
          <a:r>
            <a:rPr lang="en-US" dirty="0"/>
            <a:t>Variety</a:t>
          </a:r>
        </a:p>
      </dgm:t>
    </dgm:pt>
    <dgm:pt modelId="{E7285021-A736-46B4-ADFC-FDD0CEAEAE4A}" type="parTrans" cxnId="{C4A4C13A-C498-4B13-9FC9-0024F7D13786}">
      <dgm:prSet/>
      <dgm:spPr/>
      <dgm:t>
        <a:bodyPr/>
        <a:lstStyle/>
        <a:p>
          <a:endParaRPr lang="en-US"/>
        </a:p>
      </dgm:t>
    </dgm:pt>
    <dgm:pt modelId="{D127CDCA-490D-4B0E-82B5-16EFBB108D78}" type="sibTrans" cxnId="{C4A4C13A-C498-4B13-9FC9-0024F7D13786}">
      <dgm:prSet/>
      <dgm:spPr/>
      <dgm:t>
        <a:bodyPr/>
        <a:lstStyle/>
        <a:p>
          <a:endParaRPr lang="en-US"/>
        </a:p>
      </dgm:t>
    </dgm:pt>
    <dgm:pt modelId="{954319F2-6C53-4663-867C-9411AD7E2AB4}">
      <dgm:prSet phldrT="[Text]"/>
      <dgm:spPr/>
      <dgm:t>
        <a:bodyPr/>
        <a:lstStyle/>
        <a:p>
          <a:r>
            <a:rPr lang="en-US" dirty="0"/>
            <a:t>Traditional</a:t>
          </a:r>
        </a:p>
      </dgm:t>
    </dgm:pt>
    <dgm:pt modelId="{CCD0787C-3CA1-4B78-A103-25AABC374211}" type="parTrans" cxnId="{640143D9-5D68-476C-A6EE-B3DFC84E8180}">
      <dgm:prSet/>
      <dgm:spPr/>
      <dgm:t>
        <a:bodyPr/>
        <a:lstStyle/>
        <a:p>
          <a:endParaRPr lang="en-US"/>
        </a:p>
      </dgm:t>
    </dgm:pt>
    <dgm:pt modelId="{1E860654-BF58-4404-8626-819E6942C754}" type="sibTrans" cxnId="{640143D9-5D68-476C-A6EE-B3DFC84E8180}">
      <dgm:prSet/>
      <dgm:spPr/>
      <dgm:t>
        <a:bodyPr/>
        <a:lstStyle/>
        <a:p>
          <a:endParaRPr lang="en-US"/>
        </a:p>
      </dgm:t>
    </dgm:pt>
    <dgm:pt modelId="{581B8D6B-8E2D-4A1B-A3AC-B0E60B37FDD6}">
      <dgm:prSet phldrT="[Text]"/>
      <dgm:spPr/>
      <dgm:t>
        <a:bodyPr/>
        <a:lstStyle/>
        <a:p>
          <a:r>
            <a:rPr lang="en-US" dirty="0"/>
            <a:t>Largely Batch</a:t>
          </a:r>
        </a:p>
      </dgm:t>
    </dgm:pt>
    <dgm:pt modelId="{B721E142-DE84-4587-BED9-1B05591D351D}" type="parTrans" cxnId="{5CA8F498-1412-4835-96F0-12779CA6F619}">
      <dgm:prSet/>
      <dgm:spPr/>
      <dgm:t>
        <a:bodyPr/>
        <a:lstStyle/>
        <a:p>
          <a:endParaRPr lang="en-US"/>
        </a:p>
      </dgm:t>
    </dgm:pt>
    <dgm:pt modelId="{2E9B7E49-F239-41B0-BD0D-279463B34B96}" type="sibTrans" cxnId="{5CA8F498-1412-4835-96F0-12779CA6F619}">
      <dgm:prSet/>
      <dgm:spPr/>
      <dgm:t>
        <a:bodyPr/>
        <a:lstStyle/>
        <a:p>
          <a:endParaRPr lang="en-US"/>
        </a:p>
      </dgm:t>
    </dgm:pt>
    <dgm:pt modelId="{A0E5A0D1-1A2A-401F-B0FD-00A1D34919B8}">
      <dgm:prSet phldrT="[Text]"/>
      <dgm:spPr/>
      <dgm:t>
        <a:bodyPr/>
        <a:lstStyle/>
        <a:p>
          <a:r>
            <a:rPr lang="en-US" dirty="0"/>
            <a:t>Structured</a:t>
          </a:r>
        </a:p>
      </dgm:t>
    </dgm:pt>
    <dgm:pt modelId="{02454F55-F202-4311-8A89-8EBDA118A360}" type="parTrans" cxnId="{5AC555F6-374C-4EDB-8A8E-3808AF3BF9CA}">
      <dgm:prSet/>
      <dgm:spPr/>
      <dgm:t>
        <a:bodyPr/>
        <a:lstStyle/>
        <a:p>
          <a:endParaRPr lang="en-US"/>
        </a:p>
      </dgm:t>
    </dgm:pt>
    <dgm:pt modelId="{F7A4E204-1A59-4043-966A-80AAE4ABEC42}" type="sibTrans" cxnId="{5AC555F6-374C-4EDB-8A8E-3808AF3BF9CA}">
      <dgm:prSet/>
      <dgm:spPr/>
      <dgm:t>
        <a:bodyPr/>
        <a:lstStyle/>
        <a:p>
          <a:endParaRPr lang="en-US"/>
        </a:p>
      </dgm:t>
    </dgm:pt>
    <dgm:pt modelId="{3989F535-06D4-4209-BD01-69569DBA048D}">
      <dgm:prSet phldrT="[Text]"/>
      <dgm:spPr/>
      <dgm:t>
        <a:bodyPr/>
        <a:lstStyle/>
        <a:p>
          <a:r>
            <a:rPr lang="en-US" dirty="0"/>
            <a:t>Big Data</a:t>
          </a:r>
        </a:p>
      </dgm:t>
    </dgm:pt>
    <dgm:pt modelId="{F380CAE2-BC98-4702-B0C9-944CAFF6F517}" type="parTrans" cxnId="{DABB7688-262D-41C0-9999-3A753C534044}">
      <dgm:prSet/>
      <dgm:spPr/>
      <dgm:t>
        <a:bodyPr/>
        <a:lstStyle/>
        <a:p>
          <a:endParaRPr lang="en-US"/>
        </a:p>
      </dgm:t>
    </dgm:pt>
    <dgm:pt modelId="{EEA20DC5-9C97-4CEE-A10C-0C6AB98002AE}" type="sibTrans" cxnId="{DABB7688-262D-41C0-9999-3A753C534044}">
      <dgm:prSet/>
      <dgm:spPr/>
      <dgm:t>
        <a:bodyPr/>
        <a:lstStyle/>
        <a:p>
          <a:endParaRPr lang="en-US"/>
        </a:p>
      </dgm:t>
    </dgm:pt>
    <dgm:pt modelId="{57DCDF55-486E-45D8-A602-96B9A522513B}">
      <dgm:prSet phldrT="[Text]"/>
      <dgm:spPr/>
      <dgm:t>
        <a:bodyPr/>
        <a:lstStyle/>
        <a:p>
          <a:r>
            <a:rPr lang="en-US" dirty="0"/>
            <a:t>Batch &amp; RT - Streams</a:t>
          </a:r>
        </a:p>
      </dgm:t>
    </dgm:pt>
    <dgm:pt modelId="{37781833-E019-400B-B761-B2BDB157086A}" type="parTrans" cxnId="{4FBDB22A-6F68-4980-B536-FCBA1B0FA25E}">
      <dgm:prSet/>
      <dgm:spPr/>
      <dgm:t>
        <a:bodyPr/>
        <a:lstStyle/>
        <a:p>
          <a:endParaRPr lang="en-US"/>
        </a:p>
      </dgm:t>
    </dgm:pt>
    <dgm:pt modelId="{CA1D733C-7D4F-4509-8EE7-ABBE12FC138C}" type="sibTrans" cxnId="{4FBDB22A-6F68-4980-B536-FCBA1B0FA25E}">
      <dgm:prSet/>
      <dgm:spPr/>
      <dgm:t>
        <a:bodyPr/>
        <a:lstStyle/>
        <a:p>
          <a:endParaRPr lang="en-US"/>
        </a:p>
      </dgm:t>
    </dgm:pt>
    <dgm:pt modelId="{6E45AA70-C522-4DA0-BACA-7DB6BF5D2721}">
      <dgm:prSet phldrT="[Text]"/>
      <dgm:spPr/>
      <dgm:t>
        <a:bodyPr/>
        <a:lstStyle/>
        <a:p>
          <a:r>
            <a:rPr lang="en-US" dirty="0"/>
            <a:t>[ _ ,</a:t>
          </a:r>
          <a:r>
            <a:rPr lang="en-US" dirty="0" err="1"/>
            <a:t>Semi,Un</a:t>
          </a:r>
          <a:r>
            <a:rPr lang="en-US" dirty="0"/>
            <a:t>]Structured</a:t>
          </a:r>
        </a:p>
      </dgm:t>
    </dgm:pt>
    <dgm:pt modelId="{4662E6E1-49A8-4EC5-AC2C-5FB58CB17E6E}" type="parTrans" cxnId="{66BC147C-EDD9-4F14-8621-C0FB1BE37D97}">
      <dgm:prSet/>
      <dgm:spPr/>
      <dgm:t>
        <a:bodyPr/>
        <a:lstStyle/>
        <a:p>
          <a:endParaRPr lang="en-US"/>
        </a:p>
      </dgm:t>
    </dgm:pt>
    <dgm:pt modelId="{91F731D4-9BE8-4519-A2CF-5E076E5F7D95}" type="sibTrans" cxnId="{66BC147C-EDD9-4F14-8621-C0FB1BE37D97}">
      <dgm:prSet/>
      <dgm:spPr/>
      <dgm:t>
        <a:bodyPr/>
        <a:lstStyle/>
        <a:p>
          <a:endParaRPr lang="en-US"/>
        </a:p>
      </dgm:t>
    </dgm:pt>
    <dgm:pt modelId="{C6DFA68E-E687-46F8-9377-32D8107E45AA}">
      <dgm:prSet phldrT="[Text]"/>
      <dgm:spPr/>
      <dgm:t>
        <a:bodyPr/>
        <a:lstStyle/>
        <a:p>
          <a:r>
            <a:rPr lang="en-US" dirty="0"/>
            <a:t>Confidence Levels</a:t>
          </a:r>
        </a:p>
      </dgm:t>
    </dgm:pt>
    <dgm:pt modelId="{5E89A921-BA3A-410A-912F-775A5655F08B}" type="parTrans" cxnId="{0330344F-40B9-4A0C-ACBB-1B27FAD19092}">
      <dgm:prSet/>
      <dgm:spPr/>
      <dgm:t>
        <a:bodyPr/>
        <a:lstStyle/>
        <a:p>
          <a:endParaRPr lang="en-US"/>
        </a:p>
      </dgm:t>
    </dgm:pt>
    <dgm:pt modelId="{BF042D92-30CA-4596-8E52-D8F4A55E0B3A}" type="sibTrans" cxnId="{0330344F-40B9-4A0C-ACBB-1B27FAD19092}">
      <dgm:prSet/>
      <dgm:spPr/>
      <dgm:t>
        <a:bodyPr/>
        <a:lstStyle/>
        <a:p>
          <a:endParaRPr lang="en-US"/>
        </a:p>
      </dgm:t>
    </dgm:pt>
    <dgm:pt modelId="{E40A5AA8-66D4-428B-960C-362102BB09A6}">
      <dgm:prSet phldrT="[Text]"/>
      <dgm:spPr/>
      <dgm:t>
        <a:bodyPr/>
        <a:lstStyle/>
        <a:p>
          <a:r>
            <a:rPr lang="en-US" dirty="0"/>
            <a:t>Timing</a:t>
          </a:r>
        </a:p>
      </dgm:t>
    </dgm:pt>
    <dgm:pt modelId="{509AEA81-0819-4B71-AEE6-37D1891B1449}" type="parTrans" cxnId="{E8BCA927-6E53-4218-996F-A9D2043DEB02}">
      <dgm:prSet/>
      <dgm:spPr/>
      <dgm:t>
        <a:bodyPr/>
        <a:lstStyle/>
        <a:p>
          <a:endParaRPr lang="en-US"/>
        </a:p>
      </dgm:t>
    </dgm:pt>
    <dgm:pt modelId="{642F5B77-31E7-4BA2-9678-20D3347EEA09}" type="sibTrans" cxnId="{E8BCA927-6E53-4218-996F-A9D2043DEB02}">
      <dgm:prSet/>
      <dgm:spPr/>
      <dgm:t>
        <a:bodyPr/>
        <a:lstStyle/>
        <a:p>
          <a:endParaRPr lang="en-US"/>
        </a:p>
      </dgm:t>
    </dgm:pt>
    <dgm:pt modelId="{A0CB3287-85F1-488E-AF16-9B7D23B70954}">
      <dgm:prSet phldrT="[Text]"/>
      <dgm:spPr/>
      <dgm:t>
        <a:bodyPr/>
        <a:lstStyle/>
        <a:p>
          <a:r>
            <a:rPr lang="en-US" dirty="0"/>
            <a:t>Location of Analysis</a:t>
          </a:r>
        </a:p>
      </dgm:t>
    </dgm:pt>
    <dgm:pt modelId="{ECEAF0E6-3060-4A55-BCB9-E4E75D3FB07E}" type="parTrans" cxnId="{8949F3A9-0457-4D83-A1C2-5577BD057202}">
      <dgm:prSet/>
      <dgm:spPr/>
      <dgm:t>
        <a:bodyPr/>
        <a:lstStyle/>
        <a:p>
          <a:endParaRPr lang="en-US"/>
        </a:p>
      </dgm:t>
    </dgm:pt>
    <dgm:pt modelId="{BCBCCD53-256B-45B9-BD7E-56E0566BBD4B}" type="sibTrans" cxnId="{8949F3A9-0457-4D83-A1C2-5577BD057202}">
      <dgm:prSet/>
      <dgm:spPr/>
      <dgm:t>
        <a:bodyPr/>
        <a:lstStyle/>
        <a:p>
          <a:endParaRPr lang="en-US"/>
        </a:p>
      </dgm:t>
    </dgm:pt>
    <dgm:pt modelId="{E1687BE6-750C-4437-A48B-313815887A2F}">
      <dgm:prSet phldrT="[Text]"/>
      <dgm:spPr/>
      <dgm:t>
        <a:bodyPr/>
        <a:lstStyle/>
        <a:p>
          <a:r>
            <a:rPr lang="en-US" dirty="0"/>
            <a:t>ACID, Correct &amp; Consistent</a:t>
          </a:r>
        </a:p>
      </dgm:t>
    </dgm:pt>
    <dgm:pt modelId="{B4860B45-D601-460C-9AD7-1BE628B003DF}" type="parTrans" cxnId="{1F2FC17D-1C81-47FE-A4FF-740F09C6DA87}">
      <dgm:prSet/>
      <dgm:spPr/>
      <dgm:t>
        <a:bodyPr/>
        <a:lstStyle/>
        <a:p>
          <a:endParaRPr lang="en-US"/>
        </a:p>
      </dgm:t>
    </dgm:pt>
    <dgm:pt modelId="{C22AA81C-AFC7-4C38-9564-6F3464BF2F4D}" type="sibTrans" cxnId="{1F2FC17D-1C81-47FE-A4FF-740F09C6DA87}">
      <dgm:prSet/>
      <dgm:spPr/>
      <dgm:t>
        <a:bodyPr/>
        <a:lstStyle/>
        <a:p>
          <a:endParaRPr lang="en-US"/>
        </a:p>
      </dgm:t>
    </dgm:pt>
    <dgm:pt modelId="{880CCAF7-7A57-4422-806D-523335F901C8}">
      <dgm:prSet phldrT="[Text]"/>
      <dgm:spPr/>
      <dgm:t>
        <a:bodyPr/>
        <a:lstStyle/>
        <a:p>
          <a:r>
            <a:rPr lang="en-US" dirty="0"/>
            <a:t>Prior to DW Load</a:t>
          </a:r>
        </a:p>
      </dgm:t>
    </dgm:pt>
    <dgm:pt modelId="{0A15E95F-3C13-4969-AAF4-64C7DC8475B8}" type="parTrans" cxnId="{0E00EB1C-EE62-456B-8774-43500AAAA55B}">
      <dgm:prSet/>
      <dgm:spPr/>
      <dgm:t>
        <a:bodyPr/>
        <a:lstStyle/>
        <a:p>
          <a:endParaRPr lang="en-US"/>
        </a:p>
      </dgm:t>
    </dgm:pt>
    <dgm:pt modelId="{F6F52BF1-3D77-4A4F-954F-3F0732638EC3}" type="sibTrans" cxnId="{0E00EB1C-EE62-456B-8774-43500AAAA55B}">
      <dgm:prSet/>
      <dgm:spPr/>
      <dgm:t>
        <a:bodyPr/>
        <a:lstStyle/>
        <a:p>
          <a:endParaRPr lang="en-US"/>
        </a:p>
      </dgm:t>
    </dgm:pt>
    <dgm:pt modelId="{53C04465-FBA7-4499-9237-ED78CD2F377C}">
      <dgm:prSet phldrT="[Text]"/>
      <dgm:spPr/>
      <dgm:t>
        <a:bodyPr/>
        <a:lstStyle/>
        <a:p>
          <a:r>
            <a:rPr lang="en-US" dirty="0"/>
            <a:t>Data Moves to Analysis</a:t>
          </a:r>
        </a:p>
      </dgm:t>
    </dgm:pt>
    <dgm:pt modelId="{FFA4CBC4-CDC2-4333-A0B0-F48D6A728204}" type="parTrans" cxnId="{DDDA7BC9-293C-4BFC-A09F-2B4D36AD3DB5}">
      <dgm:prSet/>
      <dgm:spPr/>
      <dgm:t>
        <a:bodyPr/>
        <a:lstStyle/>
        <a:p>
          <a:endParaRPr lang="en-US"/>
        </a:p>
      </dgm:t>
    </dgm:pt>
    <dgm:pt modelId="{FA754AE1-BB9E-46D7-BDF1-FF4E21456A24}" type="sibTrans" cxnId="{DDDA7BC9-293C-4BFC-A09F-2B4D36AD3DB5}">
      <dgm:prSet/>
      <dgm:spPr/>
      <dgm:t>
        <a:bodyPr/>
        <a:lstStyle/>
        <a:p>
          <a:endParaRPr lang="en-US"/>
        </a:p>
      </dgm:t>
    </dgm:pt>
    <dgm:pt modelId="{150EB851-C803-468F-90CB-46F5F1CA273D}">
      <dgm:prSet phldrT="[Text]"/>
      <dgm:spPr/>
      <dgm:t>
        <a:bodyPr/>
        <a:lstStyle/>
        <a:p>
          <a:r>
            <a:rPr lang="en-US" dirty="0"/>
            <a:t>Good enough for analysis</a:t>
          </a:r>
        </a:p>
      </dgm:t>
    </dgm:pt>
    <dgm:pt modelId="{C75925B3-274F-4141-8BFE-D550A96CB152}" type="parTrans" cxnId="{FD40AB98-C7D6-41FE-9B4E-CDC2AE8CE288}">
      <dgm:prSet/>
      <dgm:spPr/>
      <dgm:t>
        <a:bodyPr/>
        <a:lstStyle/>
        <a:p>
          <a:endParaRPr lang="en-US"/>
        </a:p>
      </dgm:t>
    </dgm:pt>
    <dgm:pt modelId="{F0F10916-54D4-4F96-97BD-041CC1E38301}" type="sibTrans" cxnId="{FD40AB98-C7D6-41FE-9B4E-CDC2AE8CE288}">
      <dgm:prSet/>
      <dgm:spPr/>
      <dgm:t>
        <a:bodyPr/>
        <a:lstStyle/>
        <a:p>
          <a:endParaRPr lang="en-US"/>
        </a:p>
      </dgm:t>
    </dgm:pt>
    <dgm:pt modelId="{0413F9E2-3058-49AB-A3CA-F057CE56DEF0}">
      <dgm:prSet phldrT="[Text]"/>
      <dgm:spPr/>
      <dgm:t>
        <a:bodyPr/>
        <a:lstStyle/>
        <a:p>
          <a:r>
            <a:rPr lang="en-US" dirty="0"/>
            <a:t>Engines may move to data</a:t>
          </a:r>
        </a:p>
      </dgm:t>
    </dgm:pt>
    <dgm:pt modelId="{F0279357-9592-4DDE-9B8C-1D1187908BC6}" type="parTrans" cxnId="{973D4799-7390-4044-8E17-0928FE099B2B}">
      <dgm:prSet/>
      <dgm:spPr/>
      <dgm:t>
        <a:bodyPr/>
        <a:lstStyle/>
        <a:p>
          <a:endParaRPr lang="en-US"/>
        </a:p>
      </dgm:t>
    </dgm:pt>
    <dgm:pt modelId="{47A9244D-0134-4E81-9098-7ABA4F8BC51E}" type="sibTrans" cxnId="{973D4799-7390-4044-8E17-0928FE099B2B}">
      <dgm:prSet/>
      <dgm:spPr/>
      <dgm:t>
        <a:bodyPr/>
        <a:lstStyle/>
        <a:p>
          <a:endParaRPr lang="en-US"/>
        </a:p>
      </dgm:t>
    </dgm:pt>
    <dgm:pt modelId="{DDD4F7FE-A7E4-4C37-8EB4-61A138DCBB06}" type="pres">
      <dgm:prSet presAssocID="{DB9B17FD-00D7-4BD4-A578-E6EC2865BD19}" presName="theList" presStyleCnt="0">
        <dgm:presLayoutVars>
          <dgm:dir/>
          <dgm:animLvl val="lvl"/>
          <dgm:resizeHandles val="exact"/>
        </dgm:presLayoutVars>
      </dgm:prSet>
      <dgm:spPr/>
    </dgm:pt>
    <dgm:pt modelId="{9EFBA7AD-EEBA-4B3E-B933-3A49306FF4AF}" type="pres">
      <dgm:prSet presAssocID="{35DC13F6-6825-47EB-8F45-AFE11A6B4B15}" presName="compNode" presStyleCnt="0"/>
      <dgm:spPr/>
    </dgm:pt>
    <dgm:pt modelId="{7D36141C-9FA9-4DC9-A9E2-E323053DC909}" type="pres">
      <dgm:prSet presAssocID="{35DC13F6-6825-47EB-8F45-AFE11A6B4B15}" presName="aNode" presStyleLbl="bgShp" presStyleIdx="0" presStyleCnt="3"/>
      <dgm:spPr/>
    </dgm:pt>
    <dgm:pt modelId="{A542643D-7D2D-41A0-8CC4-1B03B5A12A5B}" type="pres">
      <dgm:prSet presAssocID="{35DC13F6-6825-47EB-8F45-AFE11A6B4B15}" presName="textNode" presStyleLbl="bgShp" presStyleIdx="0" presStyleCnt="3"/>
      <dgm:spPr/>
    </dgm:pt>
    <dgm:pt modelId="{F87E9241-13B0-43B0-BA19-97B6D7F03062}" type="pres">
      <dgm:prSet presAssocID="{35DC13F6-6825-47EB-8F45-AFE11A6B4B15}" presName="compChildNode" presStyleCnt="0"/>
      <dgm:spPr/>
    </dgm:pt>
    <dgm:pt modelId="{C446B7B6-426E-4BAA-A805-08B47B4189E1}" type="pres">
      <dgm:prSet presAssocID="{35DC13F6-6825-47EB-8F45-AFE11A6B4B15}" presName="theInnerList" presStyleCnt="0"/>
      <dgm:spPr/>
    </dgm:pt>
    <dgm:pt modelId="{40AF7399-A4FF-4411-9761-B08722D82074}" type="pres">
      <dgm:prSet presAssocID="{32A236DB-2963-46BB-9C9A-7937F94876B7}" presName="childNode" presStyleLbl="node1" presStyleIdx="0" presStyleCnt="14">
        <dgm:presLayoutVars>
          <dgm:bulletEnabled val="1"/>
        </dgm:presLayoutVars>
      </dgm:prSet>
      <dgm:spPr/>
    </dgm:pt>
    <dgm:pt modelId="{6EC91CFF-6745-437E-87B6-61873E2CB028}" type="pres">
      <dgm:prSet presAssocID="{32A236DB-2963-46BB-9C9A-7937F94876B7}" presName="aSpace2" presStyleCnt="0"/>
      <dgm:spPr/>
    </dgm:pt>
    <dgm:pt modelId="{FAFB0FBF-550A-4139-89F7-D60BC456DF40}" type="pres">
      <dgm:prSet presAssocID="{3593656A-B4FE-4B98-BE8F-88C337543B69}" presName="childNode" presStyleLbl="node1" presStyleIdx="1" presStyleCnt="14">
        <dgm:presLayoutVars>
          <dgm:bulletEnabled val="1"/>
        </dgm:presLayoutVars>
      </dgm:prSet>
      <dgm:spPr/>
    </dgm:pt>
    <dgm:pt modelId="{ACFB6D7A-7AE0-4152-AD97-BF62E3A96983}" type="pres">
      <dgm:prSet presAssocID="{3593656A-B4FE-4B98-BE8F-88C337543B69}" presName="aSpace2" presStyleCnt="0"/>
      <dgm:spPr/>
    </dgm:pt>
    <dgm:pt modelId="{32EC24A3-2368-4572-AB52-1635292EA264}" type="pres">
      <dgm:prSet presAssocID="{C6DFA68E-E687-46F8-9377-32D8107E45AA}" presName="childNode" presStyleLbl="node1" presStyleIdx="2" presStyleCnt="14">
        <dgm:presLayoutVars>
          <dgm:bulletEnabled val="1"/>
        </dgm:presLayoutVars>
      </dgm:prSet>
      <dgm:spPr/>
    </dgm:pt>
    <dgm:pt modelId="{6AAD6557-A8C4-40A5-A285-C831A7E146FE}" type="pres">
      <dgm:prSet presAssocID="{C6DFA68E-E687-46F8-9377-32D8107E45AA}" presName="aSpace2" presStyleCnt="0"/>
      <dgm:spPr/>
    </dgm:pt>
    <dgm:pt modelId="{4DF9A497-C87F-4E77-9EA8-7F625B997C6F}" type="pres">
      <dgm:prSet presAssocID="{E40A5AA8-66D4-428B-960C-362102BB09A6}" presName="childNode" presStyleLbl="node1" presStyleIdx="3" presStyleCnt="14">
        <dgm:presLayoutVars>
          <dgm:bulletEnabled val="1"/>
        </dgm:presLayoutVars>
      </dgm:prSet>
      <dgm:spPr/>
    </dgm:pt>
    <dgm:pt modelId="{9655A3AA-2472-4440-A76F-E240367EEE22}" type="pres">
      <dgm:prSet presAssocID="{E40A5AA8-66D4-428B-960C-362102BB09A6}" presName="aSpace2" presStyleCnt="0"/>
      <dgm:spPr/>
    </dgm:pt>
    <dgm:pt modelId="{6110FD27-F09C-4DC5-94D6-F4635A52F9D5}" type="pres">
      <dgm:prSet presAssocID="{A0CB3287-85F1-488E-AF16-9B7D23B70954}" presName="childNode" presStyleLbl="node1" presStyleIdx="4" presStyleCnt="14">
        <dgm:presLayoutVars>
          <dgm:bulletEnabled val="1"/>
        </dgm:presLayoutVars>
      </dgm:prSet>
      <dgm:spPr/>
    </dgm:pt>
    <dgm:pt modelId="{8BAD0D83-4E90-44FA-A80C-2923F0C0A01A}" type="pres">
      <dgm:prSet presAssocID="{35DC13F6-6825-47EB-8F45-AFE11A6B4B15}" presName="aSpace" presStyleCnt="0"/>
      <dgm:spPr/>
    </dgm:pt>
    <dgm:pt modelId="{648384B9-3857-4A60-813B-BCF61E75F13D}" type="pres">
      <dgm:prSet presAssocID="{954319F2-6C53-4663-867C-9411AD7E2AB4}" presName="compNode" presStyleCnt="0"/>
      <dgm:spPr/>
    </dgm:pt>
    <dgm:pt modelId="{3DBA9393-6551-47B8-B3F8-0BC4E8174F6E}" type="pres">
      <dgm:prSet presAssocID="{954319F2-6C53-4663-867C-9411AD7E2AB4}" presName="aNode" presStyleLbl="bgShp" presStyleIdx="1" presStyleCnt="3"/>
      <dgm:spPr/>
    </dgm:pt>
    <dgm:pt modelId="{0D28E251-3BB6-41B1-B72B-5142BF7F264E}" type="pres">
      <dgm:prSet presAssocID="{954319F2-6C53-4663-867C-9411AD7E2AB4}" presName="textNode" presStyleLbl="bgShp" presStyleIdx="1" presStyleCnt="3"/>
      <dgm:spPr/>
    </dgm:pt>
    <dgm:pt modelId="{286587A2-032E-49F6-A0C9-5ACE5761291A}" type="pres">
      <dgm:prSet presAssocID="{954319F2-6C53-4663-867C-9411AD7E2AB4}" presName="compChildNode" presStyleCnt="0"/>
      <dgm:spPr/>
    </dgm:pt>
    <dgm:pt modelId="{E3E9FAF7-B9EA-4CF7-963B-DCBCBCBBD43E}" type="pres">
      <dgm:prSet presAssocID="{954319F2-6C53-4663-867C-9411AD7E2AB4}" presName="theInnerList" presStyleCnt="0"/>
      <dgm:spPr/>
    </dgm:pt>
    <dgm:pt modelId="{20EAC99D-F566-4955-919D-04A36DAC9FA7}" type="pres">
      <dgm:prSet presAssocID="{581B8D6B-8E2D-4A1B-A3AC-B0E60B37FDD6}" presName="childNode" presStyleLbl="node1" presStyleIdx="5" presStyleCnt="14">
        <dgm:presLayoutVars>
          <dgm:bulletEnabled val="1"/>
        </dgm:presLayoutVars>
      </dgm:prSet>
      <dgm:spPr/>
    </dgm:pt>
    <dgm:pt modelId="{205632BA-0301-4480-9746-547833283792}" type="pres">
      <dgm:prSet presAssocID="{581B8D6B-8E2D-4A1B-A3AC-B0E60B37FDD6}" presName="aSpace2" presStyleCnt="0"/>
      <dgm:spPr/>
    </dgm:pt>
    <dgm:pt modelId="{1A4E6387-AF32-49CC-AF67-B6C08D74FAC6}" type="pres">
      <dgm:prSet presAssocID="{A0E5A0D1-1A2A-401F-B0FD-00A1D34919B8}" presName="childNode" presStyleLbl="node1" presStyleIdx="6" presStyleCnt="14">
        <dgm:presLayoutVars>
          <dgm:bulletEnabled val="1"/>
        </dgm:presLayoutVars>
      </dgm:prSet>
      <dgm:spPr/>
    </dgm:pt>
    <dgm:pt modelId="{3D06CE44-05F7-4379-AE84-8944FA7E828B}" type="pres">
      <dgm:prSet presAssocID="{A0E5A0D1-1A2A-401F-B0FD-00A1D34919B8}" presName="aSpace2" presStyleCnt="0"/>
      <dgm:spPr/>
    </dgm:pt>
    <dgm:pt modelId="{39693024-68CC-41FA-8F57-13C74C4BAB56}" type="pres">
      <dgm:prSet presAssocID="{E1687BE6-750C-4437-A48B-313815887A2F}" presName="childNode" presStyleLbl="node1" presStyleIdx="7" presStyleCnt="14">
        <dgm:presLayoutVars>
          <dgm:bulletEnabled val="1"/>
        </dgm:presLayoutVars>
      </dgm:prSet>
      <dgm:spPr/>
    </dgm:pt>
    <dgm:pt modelId="{C8064888-0AA0-4874-A212-CCBC8E95FE2C}" type="pres">
      <dgm:prSet presAssocID="{E1687BE6-750C-4437-A48B-313815887A2F}" presName="aSpace2" presStyleCnt="0"/>
      <dgm:spPr/>
    </dgm:pt>
    <dgm:pt modelId="{BD4C5DD0-D445-47CA-AD45-1893F5D6AAFD}" type="pres">
      <dgm:prSet presAssocID="{880CCAF7-7A57-4422-806D-523335F901C8}" presName="childNode" presStyleLbl="node1" presStyleIdx="8" presStyleCnt="14">
        <dgm:presLayoutVars>
          <dgm:bulletEnabled val="1"/>
        </dgm:presLayoutVars>
      </dgm:prSet>
      <dgm:spPr/>
    </dgm:pt>
    <dgm:pt modelId="{A81A650D-8750-4948-8839-A58CF0478857}" type="pres">
      <dgm:prSet presAssocID="{880CCAF7-7A57-4422-806D-523335F901C8}" presName="aSpace2" presStyleCnt="0"/>
      <dgm:spPr/>
    </dgm:pt>
    <dgm:pt modelId="{36EA035F-664B-4A98-BEEE-C133D3DFB708}" type="pres">
      <dgm:prSet presAssocID="{53C04465-FBA7-4499-9237-ED78CD2F377C}" presName="childNode" presStyleLbl="node1" presStyleIdx="9" presStyleCnt="14">
        <dgm:presLayoutVars>
          <dgm:bulletEnabled val="1"/>
        </dgm:presLayoutVars>
      </dgm:prSet>
      <dgm:spPr/>
    </dgm:pt>
    <dgm:pt modelId="{00A78204-AEA4-4EE7-8077-B5DE15CCA14C}" type="pres">
      <dgm:prSet presAssocID="{954319F2-6C53-4663-867C-9411AD7E2AB4}" presName="aSpace" presStyleCnt="0"/>
      <dgm:spPr/>
    </dgm:pt>
    <dgm:pt modelId="{E545539E-5A5E-409A-B408-BCB5E4C8585A}" type="pres">
      <dgm:prSet presAssocID="{3989F535-06D4-4209-BD01-69569DBA048D}" presName="compNode" presStyleCnt="0"/>
      <dgm:spPr/>
    </dgm:pt>
    <dgm:pt modelId="{D215C748-E45F-4ACE-8858-9C8F29CF7156}" type="pres">
      <dgm:prSet presAssocID="{3989F535-06D4-4209-BD01-69569DBA048D}" presName="aNode" presStyleLbl="bgShp" presStyleIdx="2" presStyleCnt="3"/>
      <dgm:spPr/>
    </dgm:pt>
    <dgm:pt modelId="{4BD06B06-43B4-41B5-857D-FE7C2D286E0E}" type="pres">
      <dgm:prSet presAssocID="{3989F535-06D4-4209-BD01-69569DBA048D}" presName="textNode" presStyleLbl="bgShp" presStyleIdx="2" presStyleCnt="3"/>
      <dgm:spPr/>
    </dgm:pt>
    <dgm:pt modelId="{4480D05B-0292-47E6-A0E9-72E5721E6856}" type="pres">
      <dgm:prSet presAssocID="{3989F535-06D4-4209-BD01-69569DBA048D}" presName="compChildNode" presStyleCnt="0"/>
      <dgm:spPr/>
    </dgm:pt>
    <dgm:pt modelId="{A4F1E78A-E773-4897-BEE2-015C1A38DCDE}" type="pres">
      <dgm:prSet presAssocID="{3989F535-06D4-4209-BD01-69569DBA048D}" presName="theInnerList" presStyleCnt="0"/>
      <dgm:spPr/>
    </dgm:pt>
    <dgm:pt modelId="{C68DF720-E917-4DA5-9530-30CB90F963E8}" type="pres">
      <dgm:prSet presAssocID="{57DCDF55-486E-45D8-A602-96B9A522513B}" presName="childNode" presStyleLbl="node1" presStyleIdx="10" presStyleCnt="14">
        <dgm:presLayoutVars>
          <dgm:bulletEnabled val="1"/>
        </dgm:presLayoutVars>
      </dgm:prSet>
      <dgm:spPr/>
    </dgm:pt>
    <dgm:pt modelId="{CA15AB89-31C9-4F91-8697-4A91E5F4FCEF}" type="pres">
      <dgm:prSet presAssocID="{57DCDF55-486E-45D8-A602-96B9A522513B}" presName="aSpace2" presStyleCnt="0"/>
      <dgm:spPr/>
    </dgm:pt>
    <dgm:pt modelId="{49C24A6F-02F6-489F-BD55-A8BF694AAA1A}" type="pres">
      <dgm:prSet presAssocID="{6E45AA70-C522-4DA0-BACA-7DB6BF5D2721}" presName="childNode" presStyleLbl="node1" presStyleIdx="11" presStyleCnt="14" custScaleX="125289">
        <dgm:presLayoutVars>
          <dgm:bulletEnabled val="1"/>
        </dgm:presLayoutVars>
      </dgm:prSet>
      <dgm:spPr/>
    </dgm:pt>
    <dgm:pt modelId="{A7FFDF90-2758-401A-9DF1-E300BC5DF5C3}" type="pres">
      <dgm:prSet presAssocID="{6E45AA70-C522-4DA0-BACA-7DB6BF5D2721}" presName="aSpace2" presStyleCnt="0"/>
      <dgm:spPr/>
    </dgm:pt>
    <dgm:pt modelId="{4ECA72EB-369D-4060-AD0A-1B733EB7BD08}" type="pres">
      <dgm:prSet presAssocID="{150EB851-C803-468F-90CB-46F5F1CA273D}" presName="childNode" presStyleLbl="node1" presStyleIdx="12" presStyleCnt="14">
        <dgm:presLayoutVars>
          <dgm:bulletEnabled val="1"/>
        </dgm:presLayoutVars>
      </dgm:prSet>
      <dgm:spPr/>
    </dgm:pt>
    <dgm:pt modelId="{0342CE55-0698-4447-A432-DD9EE06A56EB}" type="pres">
      <dgm:prSet presAssocID="{150EB851-C803-468F-90CB-46F5F1CA273D}" presName="aSpace2" presStyleCnt="0"/>
      <dgm:spPr/>
    </dgm:pt>
    <dgm:pt modelId="{88A2C63B-83A0-49F6-A9D0-0D2C863E06BD}" type="pres">
      <dgm:prSet presAssocID="{0413F9E2-3058-49AB-A3CA-F057CE56DEF0}" presName="childNode" presStyleLbl="node1" presStyleIdx="13" presStyleCnt="14">
        <dgm:presLayoutVars>
          <dgm:bulletEnabled val="1"/>
        </dgm:presLayoutVars>
      </dgm:prSet>
      <dgm:spPr/>
    </dgm:pt>
  </dgm:ptLst>
  <dgm:cxnLst>
    <dgm:cxn modelId="{C463F603-1718-470F-84F2-7FAFA8F149A3}" type="presOf" srcId="{3989F535-06D4-4209-BD01-69569DBA048D}" destId="{4BD06B06-43B4-41B5-857D-FE7C2D286E0E}" srcOrd="1" destOrd="0" presId="urn:microsoft.com/office/officeart/2005/8/layout/lProcess2"/>
    <dgm:cxn modelId="{5E92AA05-0124-449E-A177-294BD2B78131}" type="presOf" srcId="{32A236DB-2963-46BB-9C9A-7937F94876B7}" destId="{40AF7399-A4FF-4411-9761-B08722D82074}" srcOrd="0" destOrd="0" presId="urn:microsoft.com/office/officeart/2005/8/layout/lProcess2"/>
    <dgm:cxn modelId="{D1B9761A-95EC-4463-8202-98CCAAF4D421}" type="presOf" srcId="{A0CB3287-85F1-488E-AF16-9B7D23B70954}" destId="{6110FD27-F09C-4DC5-94D6-F4635A52F9D5}" srcOrd="0" destOrd="0" presId="urn:microsoft.com/office/officeart/2005/8/layout/lProcess2"/>
    <dgm:cxn modelId="{0E00EB1C-EE62-456B-8774-43500AAAA55B}" srcId="{954319F2-6C53-4663-867C-9411AD7E2AB4}" destId="{880CCAF7-7A57-4422-806D-523335F901C8}" srcOrd="3" destOrd="0" parTransId="{0A15E95F-3C13-4969-AAF4-64C7DC8475B8}" sibTransId="{F6F52BF1-3D77-4A4F-954F-3F0732638EC3}"/>
    <dgm:cxn modelId="{E48DF31D-FBDB-4EBD-9F97-EC3E46FF3F22}" type="presOf" srcId="{C6DFA68E-E687-46F8-9377-32D8107E45AA}" destId="{32EC24A3-2368-4572-AB52-1635292EA264}" srcOrd="0" destOrd="0" presId="urn:microsoft.com/office/officeart/2005/8/layout/lProcess2"/>
    <dgm:cxn modelId="{E8BCA927-6E53-4218-996F-A9D2043DEB02}" srcId="{35DC13F6-6825-47EB-8F45-AFE11A6B4B15}" destId="{E40A5AA8-66D4-428B-960C-362102BB09A6}" srcOrd="3" destOrd="0" parTransId="{509AEA81-0819-4B71-AEE6-37D1891B1449}" sibTransId="{642F5B77-31E7-4BA2-9678-20D3347EEA09}"/>
    <dgm:cxn modelId="{4FBDB22A-6F68-4980-B536-FCBA1B0FA25E}" srcId="{3989F535-06D4-4209-BD01-69569DBA048D}" destId="{57DCDF55-486E-45D8-A602-96B9A522513B}" srcOrd="0" destOrd="0" parTransId="{37781833-E019-400B-B761-B2BDB157086A}" sibTransId="{CA1D733C-7D4F-4509-8EE7-ABBE12FC138C}"/>
    <dgm:cxn modelId="{3F0E552E-0C16-4F71-A38F-E1054129A507}" type="presOf" srcId="{880CCAF7-7A57-4422-806D-523335F901C8}" destId="{BD4C5DD0-D445-47CA-AD45-1893F5D6AAFD}" srcOrd="0" destOrd="0" presId="urn:microsoft.com/office/officeart/2005/8/layout/lProcess2"/>
    <dgm:cxn modelId="{0598D733-F6C8-4E76-9AED-F2FC3FCE6820}" type="presOf" srcId="{0413F9E2-3058-49AB-A3CA-F057CE56DEF0}" destId="{88A2C63B-83A0-49F6-A9D0-0D2C863E06BD}" srcOrd="0" destOrd="0" presId="urn:microsoft.com/office/officeart/2005/8/layout/lProcess2"/>
    <dgm:cxn modelId="{60C3ED34-161E-42B1-8AE5-4D1E4DF47163}" type="presOf" srcId="{150EB851-C803-468F-90CB-46F5F1CA273D}" destId="{4ECA72EB-369D-4060-AD0A-1B733EB7BD08}" srcOrd="0" destOrd="0" presId="urn:microsoft.com/office/officeart/2005/8/layout/lProcess2"/>
    <dgm:cxn modelId="{C4A4C13A-C498-4B13-9FC9-0024F7D13786}" srcId="{35DC13F6-6825-47EB-8F45-AFE11A6B4B15}" destId="{3593656A-B4FE-4B98-BE8F-88C337543B69}" srcOrd="1" destOrd="0" parTransId="{E7285021-A736-46B4-ADFC-FDD0CEAEAE4A}" sibTransId="{D127CDCA-490D-4B0E-82B5-16EFBB108D78}"/>
    <dgm:cxn modelId="{856FBD5F-00AF-4D7A-83D1-40C355D74C6B}" type="presOf" srcId="{954319F2-6C53-4663-867C-9411AD7E2AB4}" destId="{3DBA9393-6551-47B8-B3F8-0BC4E8174F6E}" srcOrd="0" destOrd="0" presId="urn:microsoft.com/office/officeart/2005/8/layout/lProcess2"/>
    <dgm:cxn modelId="{2CB0FB64-1F90-4D41-AC36-2ECB8AD58573}" srcId="{DB9B17FD-00D7-4BD4-A578-E6EC2865BD19}" destId="{35DC13F6-6825-47EB-8F45-AFE11A6B4B15}" srcOrd="0" destOrd="0" parTransId="{62343B86-4D1D-4045-A056-6818263D37AF}" sibTransId="{9EF6E88F-382B-4B57-8B92-4F1B3F36A93F}"/>
    <dgm:cxn modelId="{CD66DD4D-7A13-4F40-8E35-FD0634A0FBB9}" type="presOf" srcId="{A0E5A0D1-1A2A-401F-B0FD-00A1D34919B8}" destId="{1A4E6387-AF32-49CC-AF67-B6C08D74FAC6}" srcOrd="0" destOrd="0" presId="urn:microsoft.com/office/officeart/2005/8/layout/lProcess2"/>
    <dgm:cxn modelId="{0330344F-40B9-4A0C-ACBB-1B27FAD19092}" srcId="{35DC13F6-6825-47EB-8F45-AFE11A6B4B15}" destId="{C6DFA68E-E687-46F8-9377-32D8107E45AA}" srcOrd="2" destOrd="0" parTransId="{5E89A921-BA3A-410A-912F-775A5655F08B}" sibTransId="{BF042D92-30CA-4596-8E52-D8F4A55E0B3A}"/>
    <dgm:cxn modelId="{27932B50-3F3E-4BC4-943E-352233172BD0}" type="presOf" srcId="{E40A5AA8-66D4-428B-960C-362102BB09A6}" destId="{4DF9A497-C87F-4E77-9EA8-7F625B997C6F}" srcOrd="0" destOrd="0" presId="urn:microsoft.com/office/officeart/2005/8/layout/lProcess2"/>
    <dgm:cxn modelId="{DA07FC70-86EC-43C5-85BF-D28CD97CBBA2}" type="presOf" srcId="{581B8D6B-8E2D-4A1B-A3AC-B0E60B37FDD6}" destId="{20EAC99D-F566-4955-919D-04A36DAC9FA7}" srcOrd="0" destOrd="0" presId="urn:microsoft.com/office/officeart/2005/8/layout/lProcess2"/>
    <dgm:cxn modelId="{F16D2E52-F981-4F66-87FC-6702099E0CBB}" type="presOf" srcId="{E1687BE6-750C-4437-A48B-313815887A2F}" destId="{39693024-68CC-41FA-8F57-13C74C4BAB56}" srcOrd="0" destOrd="0" presId="urn:microsoft.com/office/officeart/2005/8/layout/lProcess2"/>
    <dgm:cxn modelId="{66BC147C-EDD9-4F14-8621-C0FB1BE37D97}" srcId="{3989F535-06D4-4209-BD01-69569DBA048D}" destId="{6E45AA70-C522-4DA0-BACA-7DB6BF5D2721}" srcOrd="1" destOrd="0" parTransId="{4662E6E1-49A8-4EC5-AC2C-5FB58CB17E6E}" sibTransId="{91F731D4-9BE8-4519-A2CF-5E076E5F7D95}"/>
    <dgm:cxn modelId="{1F2FC17D-1C81-47FE-A4FF-740F09C6DA87}" srcId="{954319F2-6C53-4663-867C-9411AD7E2AB4}" destId="{E1687BE6-750C-4437-A48B-313815887A2F}" srcOrd="2" destOrd="0" parTransId="{B4860B45-D601-460C-9AD7-1BE628B003DF}" sibTransId="{C22AA81C-AFC7-4C38-9564-6F3464BF2F4D}"/>
    <dgm:cxn modelId="{4424BB80-7EC5-4CE1-BD25-84482ABEC3C7}" type="presOf" srcId="{53C04465-FBA7-4499-9237-ED78CD2F377C}" destId="{36EA035F-664B-4A98-BEEE-C133D3DFB708}" srcOrd="0" destOrd="0" presId="urn:microsoft.com/office/officeart/2005/8/layout/lProcess2"/>
    <dgm:cxn modelId="{DABB7688-262D-41C0-9999-3A753C534044}" srcId="{DB9B17FD-00D7-4BD4-A578-E6EC2865BD19}" destId="{3989F535-06D4-4209-BD01-69569DBA048D}" srcOrd="2" destOrd="0" parTransId="{F380CAE2-BC98-4702-B0C9-944CAFF6F517}" sibTransId="{EEA20DC5-9C97-4CEE-A10C-0C6AB98002AE}"/>
    <dgm:cxn modelId="{80D5AC97-8238-4D22-A63B-7E453BEA7BA4}" type="presOf" srcId="{954319F2-6C53-4663-867C-9411AD7E2AB4}" destId="{0D28E251-3BB6-41B1-B72B-5142BF7F264E}" srcOrd="1" destOrd="0" presId="urn:microsoft.com/office/officeart/2005/8/layout/lProcess2"/>
    <dgm:cxn modelId="{FD40AB98-C7D6-41FE-9B4E-CDC2AE8CE288}" srcId="{3989F535-06D4-4209-BD01-69569DBA048D}" destId="{150EB851-C803-468F-90CB-46F5F1CA273D}" srcOrd="2" destOrd="0" parTransId="{C75925B3-274F-4141-8BFE-D550A96CB152}" sibTransId="{F0F10916-54D4-4F96-97BD-041CC1E38301}"/>
    <dgm:cxn modelId="{5CA8F498-1412-4835-96F0-12779CA6F619}" srcId="{954319F2-6C53-4663-867C-9411AD7E2AB4}" destId="{581B8D6B-8E2D-4A1B-A3AC-B0E60B37FDD6}" srcOrd="0" destOrd="0" parTransId="{B721E142-DE84-4587-BED9-1B05591D351D}" sibTransId="{2E9B7E49-F239-41B0-BD0D-279463B34B96}"/>
    <dgm:cxn modelId="{973D4799-7390-4044-8E17-0928FE099B2B}" srcId="{3989F535-06D4-4209-BD01-69569DBA048D}" destId="{0413F9E2-3058-49AB-A3CA-F057CE56DEF0}" srcOrd="3" destOrd="0" parTransId="{F0279357-9592-4DDE-9B8C-1D1187908BC6}" sibTransId="{47A9244D-0134-4E81-9098-7ABA4F8BC51E}"/>
    <dgm:cxn modelId="{8C3D1A9A-1BFF-4018-9507-5536A5B8FBCA}" type="presOf" srcId="{35DC13F6-6825-47EB-8F45-AFE11A6B4B15}" destId="{7D36141C-9FA9-4DC9-A9E2-E323053DC909}" srcOrd="0" destOrd="0" presId="urn:microsoft.com/office/officeart/2005/8/layout/lProcess2"/>
    <dgm:cxn modelId="{6A259E9D-0093-401A-90F6-E8A4551341F9}" type="presOf" srcId="{57DCDF55-486E-45D8-A602-96B9A522513B}" destId="{C68DF720-E917-4DA5-9530-30CB90F963E8}" srcOrd="0" destOrd="0" presId="urn:microsoft.com/office/officeart/2005/8/layout/lProcess2"/>
    <dgm:cxn modelId="{8949F3A9-0457-4D83-A1C2-5577BD057202}" srcId="{35DC13F6-6825-47EB-8F45-AFE11A6B4B15}" destId="{A0CB3287-85F1-488E-AF16-9B7D23B70954}" srcOrd="4" destOrd="0" parTransId="{ECEAF0E6-3060-4A55-BCB9-E4E75D3FB07E}" sibTransId="{BCBCCD53-256B-45B9-BD7E-56E0566BBD4B}"/>
    <dgm:cxn modelId="{9EAAEAB1-C9D0-4E5E-BC38-DD883E7174C9}" type="presOf" srcId="{3989F535-06D4-4209-BD01-69569DBA048D}" destId="{D215C748-E45F-4ACE-8858-9C8F29CF7156}" srcOrd="0" destOrd="0" presId="urn:microsoft.com/office/officeart/2005/8/layout/lProcess2"/>
    <dgm:cxn modelId="{73FE47B6-9E0B-4BD0-BA49-B23393492098}" type="presOf" srcId="{3593656A-B4FE-4B98-BE8F-88C337543B69}" destId="{FAFB0FBF-550A-4139-89F7-D60BC456DF40}" srcOrd="0" destOrd="0" presId="urn:microsoft.com/office/officeart/2005/8/layout/lProcess2"/>
    <dgm:cxn modelId="{DB9264C5-46A3-4798-B497-9D43E8D60323}" type="presOf" srcId="{6E45AA70-C522-4DA0-BACA-7DB6BF5D2721}" destId="{49C24A6F-02F6-489F-BD55-A8BF694AAA1A}" srcOrd="0" destOrd="0" presId="urn:microsoft.com/office/officeart/2005/8/layout/lProcess2"/>
    <dgm:cxn modelId="{6A988BC6-E7CF-40B8-B1AC-65BE1088E20B}" srcId="{35DC13F6-6825-47EB-8F45-AFE11A6B4B15}" destId="{32A236DB-2963-46BB-9C9A-7937F94876B7}" srcOrd="0" destOrd="0" parTransId="{FA496E5A-B677-4A5E-B83C-C1698BC8D41F}" sibTransId="{D790A649-7354-4557-A379-A4CE42D38C26}"/>
    <dgm:cxn modelId="{DDDA7BC9-293C-4BFC-A09F-2B4D36AD3DB5}" srcId="{954319F2-6C53-4663-867C-9411AD7E2AB4}" destId="{53C04465-FBA7-4499-9237-ED78CD2F377C}" srcOrd="4" destOrd="0" parTransId="{FFA4CBC4-CDC2-4333-A0B0-F48D6A728204}" sibTransId="{FA754AE1-BB9E-46D7-BDF1-FF4E21456A24}"/>
    <dgm:cxn modelId="{640143D9-5D68-476C-A6EE-B3DFC84E8180}" srcId="{DB9B17FD-00D7-4BD4-A578-E6EC2865BD19}" destId="{954319F2-6C53-4663-867C-9411AD7E2AB4}" srcOrd="1" destOrd="0" parTransId="{CCD0787C-3CA1-4B78-A103-25AABC374211}" sibTransId="{1E860654-BF58-4404-8626-819E6942C754}"/>
    <dgm:cxn modelId="{CBCF38E6-818F-4AFC-8067-32C33484A481}" type="presOf" srcId="{35DC13F6-6825-47EB-8F45-AFE11A6B4B15}" destId="{A542643D-7D2D-41A0-8CC4-1B03B5A12A5B}" srcOrd="1" destOrd="0" presId="urn:microsoft.com/office/officeart/2005/8/layout/lProcess2"/>
    <dgm:cxn modelId="{5AC555F6-374C-4EDB-8A8E-3808AF3BF9CA}" srcId="{954319F2-6C53-4663-867C-9411AD7E2AB4}" destId="{A0E5A0D1-1A2A-401F-B0FD-00A1D34919B8}" srcOrd="1" destOrd="0" parTransId="{02454F55-F202-4311-8A89-8EBDA118A360}" sibTransId="{F7A4E204-1A59-4043-966A-80AAE4ABEC42}"/>
    <dgm:cxn modelId="{3BAC48FE-FF4D-4256-A426-82613F25B354}" type="presOf" srcId="{DB9B17FD-00D7-4BD4-A578-E6EC2865BD19}" destId="{DDD4F7FE-A7E4-4C37-8EB4-61A138DCBB06}" srcOrd="0" destOrd="0" presId="urn:microsoft.com/office/officeart/2005/8/layout/lProcess2"/>
    <dgm:cxn modelId="{AA8E0207-A678-4EAF-B0F7-41374DD4321D}" type="presParOf" srcId="{DDD4F7FE-A7E4-4C37-8EB4-61A138DCBB06}" destId="{9EFBA7AD-EEBA-4B3E-B933-3A49306FF4AF}" srcOrd="0" destOrd="0" presId="urn:microsoft.com/office/officeart/2005/8/layout/lProcess2"/>
    <dgm:cxn modelId="{6F72A619-AC53-41BA-9F8C-932E57799DDB}" type="presParOf" srcId="{9EFBA7AD-EEBA-4B3E-B933-3A49306FF4AF}" destId="{7D36141C-9FA9-4DC9-A9E2-E323053DC909}" srcOrd="0" destOrd="0" presId="urn:microsoft.com/office/officeart/2005/8/layout/lProcess2"/>
    <dgm:cxn modelId="{08337225-B7ED-4130-8A1D-353B3C805AB1}" type="presParOf" srcId="{9EFBA7AD-EEBA-4B3E-B933-3A49306FF4AF}" destId="{A542643D-7D2D-41A0-8CC4-1B03B5A12A5B}" srcOrd="1" destOrd="0" presId="urn:microsoft.com/office/officeart/2005/8/layout/lProcess2"/>
    <dgm:cxn modelId="{428E3DC7-DB6E-4C09-88C6-0717513579E7}" type="presParOf" srcId="{9EFBA7AD-EEBA-4B3E-B933-3A49306FF4AF}" destId="{F87E9241-13B0-43B0-BA19-97B6D7F03062}" srcOrd="2" destOrd="0" presId="urn:microsoft.com/office/officeart/2005/8/layout/lProcess2"/>
    <dgm:cxn modelId="{64BDFAD4-3B8D-4967-8F7E-F8262CCDCCCB}" type="presParOf" srcId="{F87E9241-13B0-43B0-BA19-97B6D7F03062}" destId="{C446B7B6-426E-4BAA-A805-08B47B4189E1}" srcOrd="0" destOrd="0" presId="urn:microsoft.com/office/officeart/2005/8/layout/lProcess2"/>
    <dgm:cxn modelId="{F0B482C4-5CE4-4DD3-9F77-44149EDEDE49}" type="presParOf" srcId="{C446B7B6-426E-4BAA-A805-08B47B4189E1}" destId="{40AF7399-A4FF-4411-9761-B08722D82074}" srcOrd="0" destOrd="0" presId="urn:microsoft.com/office/officeart/2005/8/layout/lProcess2"/>
    <dgm:cxn modelId="{FD573C8B-866A-47D0-8224-432F82E0CC63}" type="presParOf" srcId="{C446B7B6-426E-4BAA-A805-08B47B4189E1}" destId="{6EC91CFF-6745-437E-87B6-61873E2CB028}" srcOrd="1" destOrd="0" presId="urn:microsoft.com/office/officeart/2005/8/layout/lProcess2"/>
    <dgm:cxn modelId="{4D70827F-7A78-4F8F-8CCF-B1D9089D18B6}" type="presParOf" srcId="{C446B7B6-426E-4BAA-A805-08B47B4189E1}" destId="{FAFB0FBF-550A-4139-89F7-D60BC456DF40}" srcOrd="2" destOrd="0" presId="urn:microsoft.com/office/officeart/2005/8/layout/lProcess2"/>
    <dgm:cxn modelId="{7FBA5797-51BD-4E3F-BFDD-8684E54BFBEB}" type="presParOf" srcId="{C446B7B6-426E-4BAA-A805-08B47B4189E1}" destId="{ACFB6D7A-7AE0-4152-AD97-BF62E3A96983}" srcOrd="3" destOrd="0" presId="urn:microsoft.com/office/officeart/2005/8/layout/lProcess2"/>
    <dgm:cxn modelId="{39DB068E-8674-4176-B7A0-1684C09E957A}" type="presParOf" srcId="{C446B7B6-426E-4BAA-A805-08B47B4189E1}" destId="{32EC24A3-2368-4572-AB52-1635292EA264}" srcOrd="4" destOrd="0" presId="urn:microsoft.com/office/officeart/2005/8/layout/lProcess2"/>
    <dgm:cxn modelId="{DEF04B10-C4C4-4D45-BEEA-56E4F8F84196}" type="presParOf" srcId="{C446B7B6-426E-4BAA-A805-08B47B4189E1}" destId="{6AAD6557-A8C4-40A5-A285-C831A7E146FE}" srcOrd="5" destOrd="0" presId="urn:microsoft.com/office/officeart/2005/8/layout/lProcess2"/>
    <dgm:cxn modelId="{BDC3BD9C-1136-4EE7-8C71-1D8C00028922}" type="presParOf" srcId="{C446B7B6-426E-4BAA-A805-08B47B4189E1}" destId="{4DF9A497-C87F-4E77-9EA8-7F625B997C6F}" srcOrd="6" destOrd="0" presId="urn:microsoft.com/office/officeart/2005/8/layout/lProcess2"/>
    <dgm:cxn modelId="{9D76DAA0-32B1-46F6-B5AA-563AE4656106}" type="presParOf" srcId="{C446B7B6-426E-4BAA-A805-08B47B4189E1}" destId="{9655A3AA-2472-4440-A76F-E240367EEE22}" srcOrd="7" destOrd="0" presId="urn:microsoft.com/office/officeart/2005/8/layout/lProcess2"/>
    <dgm:cxn modelId="{89510238-2D3B-47EB-9CF5-8C5B40F1C565}" type="presParOf" srcId="{C446B7B6-426E-4BAA-A805-08B47B4189E1}" destId="{6110FD27-F09C-4DC5-94D6-F4635A52F9D5}" srcOrd="8" destOrd="0" presId="urn:microsoft.com/office/officeart/2005/8/layout/lProcess2"/>
    <dgm:cxn modelId="{606664BF-C785-4B8D-B7A7-FAD87C04FBEC}" type="presParOf" srcId="{DDD4F7FE-A7E4-4C37-8EB4-61A138DCBB06}" destId="{8BAD0D83-4E90-44FA-A80C-2923F0C0A01A}" srcOrd="1" destOrd="0" presId="urn:microsoft.com/office/officeart/2005/8/layout/lProcess2"/>
    <dgm:cxn modelId="{3B0A3D12-FD79-41BF-AB70-6B0F884E7EBB}" type="presParOf" srcId="{DDD4F7FE-A7E4-4C37-8EB4-61A138DCBB06}" destId="{648384B9-3857-4A60-813B-BCF61E75F13D}" srcOrd="2" destOrd="0" presId="urn:microsoft.com/office/officeart/2005/8/layout/lProcess2"/>
    <dgm:cxn modelId="{E1E7B26F-5388-46B2-9A88-9CF0A781E790}" type="presParOf" srcId="{648384B9-3857-4A60-813B-BCF61E75F13D}" destId="{3DBA9393-6551-47B8-B3F8-0BC4E8174F6E}" srcOrd="0" destOrd="0" presId="urn:microsoft.com/office/officeart/2005/8/layout/lProcess2"/>
    <dgm:cxn modelId="{822C11D5-0B8B-4A5E-BC3D-C0D4B7F9ED28}" type="presParOf" srcId="{648384B9-3857-4A60-813B-BCF61E75F13D}" destId="{0D28E251-3BB6-41B1-B72B-5142BF7F264E}" srcOrd="1" destOrd="0" presId="urn:microsoft.com/office/officeart/2005/8/layout/lProcess2"/>
    <dgm:cxn modelId="{E573C923-975D-4CAD-80E9-ABBD11305D86}" type="presParOf" srcId="{648384B9-3857-4A60-813B-BCF61E75F13D}" destId="{286587A2-032E-49F6-A0C9-5ACE5761291A}" srcOrd="2" destOrd="0" presId="urn:microsoft.com/office/officeart/2005/8/layout/lProcess2"/>
    <dgm:cxn modelId="{8C17A4A6-C66F-4DB4-83F5-6DF6782F2D93}" type="presParOf" srcId="{286587A2-032E-49F6-A0C9-5ACE5761291A}" destId="{E3E9FAF7-B9EA-4CF7-963B-DCBCBCBBD43E}" srcOrd="0" destOrd="0" presId="urn:microsoft.com/office/officeart/2005/8/layout/lProcess2"/>
    <dgm:cxn modelId="{A48D453B-4996-41DC-BBDC-C7B9519C7564}" type="presParOf" srcId="{E3E9FAF7-B9EA-4CF7-963B-DCBCBCBBD43E}" destId="{20EAC99D-F566-4955-919D-04A36DAC9FA7}" srcOrd="0" destOrd="0" presId="urn:microsoft.com/office/officeart/2005/8/layout/lProcess2"/>
    <dgm:cxn modelId="{E82E5749-8F70-40C6-A2FE-45F0336C2493}" type="presParOf" srcId="{E3E9FAF7-B9EA-4CF7-963B-DCBCBCBBD43E}" destId="{205632BA-0301-4480-9746-547833283792}" srcOrd="1" destOrd="0" presId="urn:microsoft.com/office/officeart/2005/8/layout/lProcess2"/>
    <dgm:cxn modelId="{722907B3-E40A-43FB-95E1-F86B29CC88FB}" type="presParOf" srcId="{E3E9FAF7-B9EA-4CF7-963B-DCBCBCBBD43E}" destId="{1A4E6387-AF32-49CC-AF67-B6C08D74FAC6}" srcOrd="2" destOrd="0" presId="urn:microsoft.com/office/officeart/2005/8/layout/lProcess2"/>
    <dgm:cxn modelId="{C0ABD821-922A-4BA3-B203-B1DA17B7C0A7}" type="presParOf" srcId="{E3E9FAF7-B9EA-4CF7-963B-DCBCBCBBD43E}" destId="{3D06CE44-05F7-4379-AE84-8944FA7E828B}" srcOrd="3" destOrd="0" presId="urn:microsoft.com/office/officeart/2005/8/layout/lProcess2"/>
    <dgm:cxn modelId="{CE247738-618B-426E-8AE2-0735F6B3D613}" type="presParOf" srcId="{E3E9FAF7-B9EA-4CF7-963B-DCBCBCBBD43E}" destId="{39693024-68CC-41FA-8F57-13C74C4BAB56}" srcOrd="4" destOrd="0" presId="urn:microsoft.com/office/officeart/2005/8/layout/lProcess2"/>
    <dgm:cxn modelId="{D4903A27-5939-45A2-B79A-26192D36960D}" type="presParOf" srcId="{E3E9FAF7-B9EA-4CF7-963B-DCBCBCBBD43E}" destId="{C8064888-0AA0-4874-A212-CCBC8E95FE2C}" srcOrd="5" destOrd="0" presId="urn:microsoft.com/office/officeart/2005/8/layout/lProcess2"/>
    <dgm:cxn modelId="{93BBCC59-6675-4AC8-BF97-98A05266D966}" type="presParOf" srcId="{E3E9FAF7-B9EA-4CF7-963B-DCBCBCBBD43E}" destId="{BD4C5DD0-D445-47CA-AD45-1893F5D6AAFD}" srcOrd="6" destOrd="0" presId="urn:microsoft.com/office/officeart/2005/8/layout/lProcess2"/>
    <dgm:cxn modelId="{8326505F-8CD3-4000-83BF-D8B85BCE9DF0}" type="presParOf" srcId="{E3E9FAF7-B9EA-4CF7-963B-DCBCBCBBD43E}" destId="{A81A650D-8750-4948-8839-A58CF0478857}" srcOrd="7" destOrd="0" presId="urn:microsoft.com/office/officeart/2005/8/layout/lProcess2"/>
    <dgm:cxn modelId="{F538A1E3-3B51-4E7B-9A59-0560A9CCDA12}" type="presParOf" srcId="{E3E9FAF7-B9EA-4CF7-963B-DCBCBCBBD43E}" destId="{36EA035F-664B-4A98-BEEE-C133D3DFB708}" srcOrd="8" destOrd="0" presId="urn:microsoft.com/office/officeart/2005/8/layout/lProcess2"/>
    <dgm:cxn modelId="{A8563167-BCB4-487F-AA79-F5CDE97C314C}" type="presParOf" srcId="{DDD4F7FE-A7E4-4C37-8EB4-61A138DCBB06}" destId="{00A78204-AEA4-4EE7-8077-B5DE15CCA14C}" srcOrd="3" destOrd="0" presId="urn:microsoft.com/office/officeart/2005/8/layout/lProcess2"/>
    <dgm:cxn modelId="{622DBA31-4598-45BE-AC41-89AFDE0CCAA2}" type="presParOf" srcId="{DDD4F7FE-A7E4-4C37-8EB4-61A138DCBB06}" destId="{E545539E-5A5E-409A-B408-BCB5E4C8585A}" srcOrd="4" destOrd="0" presId="urn:microsoft.com/office/officeart/2005/8/layout/lProcess2"/>
    <dgm:cxn modelId="{BE4D7375-6C02-432C-ACD1-08E5697D8E40}" type="presParOf" srcId="{E545539E-5A5E-409A-B408-BCB5E4C8585A}" destId="{D215C748-E45F-4ACE-8858-9C8F29CF7156}" srcOrd="0" destOrd="0" presId="urn:microsoft.com/office/officeart/2005/8/layout/lProcess2"/>
    <dgm:cxn modelId="{8C02BAAE-B8EA-485E-ADB7-A27D4E11C512}" type="presParOf" srcId="{E545539E-5A5E-409A-B408-BCB5E4C8585A}" destId="{4BD06B06-43B4-41B5-857D-FE7C2D286E0E}" srcOrd="1" destOrd="0" presId="urn:microsoft.com/office/officeart/2005/8/layout/lProcess2"/>
    <dgm:cxn modelId="{88597230-706C-41D4-A7A6-C2A81324C2EF}" type="presParOf" srcId="{E545539E-5A5E-409A-B408-BCB5E4C8585A}" destId="{4480D05B-0292-47E6-A0E9-72E5721E6856}" srcOrd="2" destOrd="0" presId="urn:microsoft.com/office/officeart/2005/8/layout/lProcess2"/>
    <dgm:cxn modelId="{635F6B39-A932-4502-B4E5-696801C42276}" type="presParOf" srcId="{4480D05B-0292-47E6-A0E9-72E5721E6856}" destId="{A4F1E78A-E773-4897-BEE2-015C1A38DCDE}" srcOrd="0" destOrd="0" presId="urn:microsoft.com/office/officeart/2005/8/layout/lProcess2"/>
    <dgm:cxn modelId="{2BDA71A4-08AB-4D95-9AEF-CCEF47DD4E84}" type="presParOf" srcId="{A4F1E78A-E773-4897-BEE2-015C1A38DCDE}" destId="{C68DF720-E917-4DA5-9530-30CB90F963E8}" srcOrd="0" destOrd="0" presId="urn:microsoft.com/office/officeart/2005/8/layout/lProcess2"/>
    <dgm:cxn modelId="{F5552FCA-11D0-43DC-AF56-D4AE7317D7A4}" type="presParOf" srcId="{A4F1E78A-E773-4897-BEE2-015C1A38DCDE}" destId="{CA15AB89-31C9-4F91-8697-4A91E5F4FCEF}" srcOrd="1" destOrd="0" presId="urn:microsoft.com/office/officeart/2005/8/layout/lProcess2"/>
    <dgm:cxn modelId="{189D07DF-ECAD-4D59-8061-FC90B9256A09}" type="presParOf" srcId="{A4F1E78A-E773-4897-BEE2-015C1A38DCDE}" destId="{49C24A6F-02F6-489F-BD55-A8BF694AAA1A}" srcOrd="2" destOrd="0" presId="urn:microsoft.com/office/officeart/2005/8/layout/lProcess2"/>
    <dgm:cxn modelId="{9DD67538-E1A3-454D-8FE8-763D919D44E6}" type="presParOf" srcId="{A4F1E78A-E773-4897-BEE2-015C1A38DCDE}" destId="{A7FFDF90-2758-401A-9DF1-E300BC5DF5C3}" srcOrd="3" destOrd="0" presId="urn:microsoft.com/office/officeart/2005/8/layout/lProcess2"/>
    <dgm:cxn modelId="{857B0A86-D5C8-41C7-8170-39DC1F6C525E}" type="presParOf" srcId="{A4F1E78A-E773-4897-BEE2-015C1A38DCDE}" destId="{4ECA72EB-369D-4060-AD0A-1B733EB7BD08}" srcOrd="4" destOrd="0" presId="urn:microsoft.com/office/officeart/2005/8/layout/lProcess2"/>
    <dgm:cxn modelId="{D5FD45D8-DEEF-43D5-9290-8231854F30A2}" type="presParOf" srcId="{A4F1E78A-E773-4897-BEE2-015C1A38DCDE}" destId="{0342CE55-0698-4447-A432-DD9EE06A56EB}" srcOrd="5" destOrd="0" presId="urn:microsoft.com/office/officeart/2005/8/layout/lProcess2"/>
    <dgm:cxn modelId="{FAE39DD4-C9EC-4C20-A499-A32CD6C0CB71}" type="presParOf" srcId="{A4F1E78A-E773-4897-BEE2-015C1A38DCDE}" destId="{88A2C63B-83A0-49F6-A9D0-0D2C863E06BD}"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C215F-1314-42E5-804E-3BA95BABAAD6}">
      <dsp:nvSpPr>
        <dsp:cNvPr id="0" name=""/>
        <dsp:cNvSpPr/>
      </dsp:nvSpPr>
      <dsp:spPr>
        <a:xfrm>
          <a:off x="55362" y="496"/>
          <a:ext cx="1934765" cy="1547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61FCB497-CDF1-4CEC-9FEE-517CE95AE9E2}">
      <dsp:nvSpPr>
        <dsp:cNvPr id="0" name=""/>
        <dsp:cNvSpPr/>
      </dsp:nvSpPr>
      <dsp:spPr>
        <a:xfrm>
          <a:off x="229491" y="1393527"/>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Williams F1 Oxford UK</a:t>
          </a:r>
        </a:p>
      </dsp:txBody>
      <dsp:txXfrm>
        <a:off x="229491" y="1393527"/>
        <a:ext cx="1721941" cy="541734"/>
      </dsp:txXfrm>
    </dsp:sp>
    <dsp:sp modelId="{4E9EBDB9-4857-459E-A05D-D74B3BD6ED8A}">
      <dsp:nvSpPr>
        <dsp:cNvPr id="0" name=""/>
        <dsp:cNvSpPr/>
      </dsp:nvSpPr>
      <dsp:spPr>
        <a:xfrm>
          <a:off x="2183604" y="496"/>
          <a:ext cx="1934765" cy="1547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AB2E7F14-0F4F-43CD-90FD-F0B8A69128CE}">
      <dsp:nvSpPr>
        <dsp:cNvPr id="0" name=""/>
        <dsp:cNvSpPr/>
      </dsp:nvSpPr>
      <dsp:spPr>
        <a:xfrm>
          <a:off x="2357733" y="1393527"/>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Chief Scientist</a:t>
          </a:r>
        </a:p>
      </dsp:txBody>
      <dsp:txXfrm>
        <a:off x="2357733" y="1393527"/>
        <a:ext cx="1721941" cy="541734"/>
      </dsp:txXfrm>
    </dsp:sp>
    <dsp:sp modelId="{97AA25CB-F932-46A0-8D95-26C3471894F4}">
      <dsp:nvSpPr>
        <dsp:cNvPr id="0" name=""/>
        <dsp:cNvSpPr/>
      </dsp:nvSpPr>
      <dsp:spPr>
        <a:xfrm>
          <a:off x="4311846" y="496"/>
          <a:ext cx="1600205" cy="1547812"/>
        </a:xfrm>
        <a:prstGeom prst="rect">
          <a:avLst/>
        </a:prstGeom>
        <a:blipFill rotWithShape="1">
          <a:blip xmlns:r="http://schemas.openxmlformats.org/officeDocument/2006/relationships" r:embed="rId3"/>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290ECEEE-6767-4CB9-B600-88294C9D72AD}">
      <dsp:nvSpPr>
        <dsp:cNvPr id="0" name=""/>
        <dsp:cNvSpPr/>
      </dsp:nvSpPr>
      <dsp:spPr>
        <a:xfrm>
          <a:off x="4318696" y="1393527"/>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Emmy Las Vegas</a:t>
          </a:r>
        </a:p>
      </dsp:txBody>
      <dsp:txXfrm>
        <a:off x="4318696" y="1393527"/>
        <a:ext cx="1721941" cy="541734"/>
      </dsp:txXfrm>
    </dsp:sp>
    <dsp:sp modelId="{9DCB81FC-B4CE-40D8-A022-D9F924A98139}">
      <dsp:nvSpPr>
        <dsp:cNvPr id="0" name=""/>
        <dsp:cNvSpPr/>
      </dsp:nvSpPr>
      <dsp:spPr>
        <a:xfrm rot="16200000">
          <a:off x="1016496" y="2128738"/>
          <a:ext cx="1934765" cy="1547812"/>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000" r="-3000"/>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54E08D27-092C-4A96-AEAD-64E27E8EC1AB}">
      <dsp:nvSpPr>
        <dsp:cNvPr id="0" name=""/>
        <dsp:cNvSpPr/>
      </dsp:nvSpPr>
      <dsp:spPr>
        <a:xfrm>
          <a:off x="1190625" y="3521769"/>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Daughter’s Wedding Reception</a:t>
          </a:r>
        </a:p>
      </dsp:txBody>
      <dsp:txXfrm>
        <a:off x="1190625" y="3521769"/>
        <a:ext cx="1721941" cy="541734"/>
      </dsp:txXfrm>
    </dsp:sp>
    <dsp:sp modelId="{CB82648D-8E2E-44A8-B56C-1FC6C606869C}">
      <dsp:nvSpPr>
        <dsp:cNvPr id="0" name=""/>
        <dsp:cNvSpPr/>
      </dsp:nvSpPr>
      <dsp:spPr>
        <a:xfrm>
          <a:off x="3144738" y="2128738"/>
          <a:ext cx="1934765" cy="1547812"/>
        </a:xfrm>
        <a:prstGeom prst="rect">
          <a:avLst/>
        </a:prstGeom>
        <a:blipFill rotWithShape="1">
          <a:blip xmlns:r="http://schemas.openxmlformats.org/officeDocument/2006/relationships" r:embed="rId5"/>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0D8D6E33-93C7-4F39-A31F-631FD974EB94}">
      <dsp:nvSpPr>
        <dsp:cNvPr id="0" name=""/>
        <dsp:cNvSpPr/>
      </dsp:nvSpPr>
      <dsp:spPr>
        <a:xfrm>
          <a:off x="3318867" y="3521769"/>
          <a:ext cx="1721941" cy="541734"/>
        </a:xfrm>
        <a:prstGeom prst="wedgeRectCallout">
          <a:avLst>
            <a:gd name="adj1" fmla="val 20250"/>
            <a:gd name="adj2" fmla="val -607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ysClr val="window" lastClr="FFFFFF"/>
              </a:solidFill>
              <a:latin typeface="Calibri"/>
              <a:ea typeface="+mn-ea"/>
              <a:cs typeface="+mn-cs"/>
            </a:rPr>
            <a:t>DGB WWW2008 Keynote, Beijing</a:t>
          </a:r>
        </a:p>
      </dsp:txBody>
      <dsp:txXfrm>
        <a:off x="3318867" y="3521769"/>
        <a:ext cx="1721941" cy="5417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2082800" y="0"/>
          <a:ext cx="1549400" cy="1549400"/>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Strategy</a:t>
          </a:r>
        </a:p>
      </dsp:txBody>
      <dsp:txXfrm>
        <a:off x="2470150" y="774700"/>
        <a:ext cx="774700" cy="774700"/>
      </dsp:txXfrm>
    </dsp:sp>
    <dsp:sp modelId="{6FBF1325-5A26-4E42-BAB6-5597FD5A4B00}">
      <dsp:nvSpPr>
        <dsp:cNvPr id="0" name=""/>
        <dsp:cNvSpPr/>
      </dsp:nvSpPr>
      <dsp:spPr>
        <a:xfrm>
          <a:off x="1308100" y="1549400"/>
          <a:ext cx="1549400" cy="1549400"/>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Technology</a:t>
          </a:r>
        </a:p>
      </dsp:txBody>
      <dsp:txXfrm>
        <a:off x="1695450" y="2324100"/>
        <a:ext cx="774700" cy="774700"/>
      </dsp:txXfrm>
    </dsp:sp>
    <dsp:sp modelId="{41763F67-C908-4FA0-ADEF-9ACBCF41BCAD}">
      <dsp:nvSpPr>
        <dsp:cNvPr id="0" name=""/>
        <dsp:cNvSpPr/>
      </dsp:nvSpPr>
      <dsp:spPr>
        <a:xfrm rot="10800000">
          <a:off x="2082800" y="1549400"/>
          <a:ext cx="1549400" cy="15494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Big Data Lessons</a:t>
          </a:r>
        </a:p>
      </dsp:txBody>
      <dsp:txXfrm rot="10800000">
        <a:off x="2470150" y="1549400"/>
        <a:ext cx="774700" cy="774700"/>
      </dsp:txXfrm>
    </dsp:sp>
    <dsp:sp modelId="{B0C1045D-3F5C-4EF2-8655-4ABF62BF1A66}">
      <dsp:nvSpPr>
        <dsp:cNvPr id="0" name=""/>
        <dsp:cNvSpPr/>
      </dsp:nvSpPr>
      <dsp:spPr>
        <a:xfrm>
          <a:off x="2857500" y="1549400"/>
          <a:ext cx="1549400" cy="1549400"/>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err="1"/>
            <a:t>EcoSystem</a:t>
          </a:r>
          <a:endParaRPr lang="en-US" sz="900" b="1" kern="1200" dirty="0"/>
        </a:p>
      </dsp:txBody>
      <dsp:txXfrm>
        <a:off x="3244850" y="2324100"/>
        <a:ext cx="774700" cy="774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0DFB-68ED-4245-A33A-CEAF8A924EFA}">
      <dsp:nvSpPr>
        <dsp:cNvPr id="0" name=""/>
        <dsp:cNvSpPr/>
      </dsp:nvSpPr>
      <dsp:spPr>
        <a:xfrm>
          <a:off x="2856577" y="0"/>
          <a:ext cx="1444649" cy="1444649"/>
        </a:xfrm>
        <a:prstGeom prst="triangl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Why</a:t>
          </a:r>
        </a:p>
      </dsp:txBody>
      <dsp:txXfrm>
        <a:off x="3217739" y="722325"/>
        <a:ext cx="722325" cy="722324"/>
      </dsp:txXfrm>
    </dsp:sp>
    <dsp:sp modelId="{6FBF1325-5A26-4E42-BAB6-5597FD5A4B00}">
      <dsp:nvSpPr>
        <dsp:cNvPr id="0" name=""/>
        <dsp:cNvSpPr/>
      </dsp:nvSpPr>
      <dsp:spPr>
        <a:xfrm>
          <a:off x="2134253" y="1444649"/>
          <a:ext cx="1444649" cy="1444649"/>
        </a:xfrm>
        <a:prstGeom prst="triangl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What</a:t>
          </a:r>
        </a:p>
      </dsp:txBody>
      <dsp:txXfrm>
        <a:off x="2495415" y="2166974"/>
        <a:ext cx="722325" cy="722324"/>
      </dsp:txXfrm>
    </dsp:sp>
    <dsp:sp modelId="{41763F67-C908-4FA0-ADEF-9ACBCF41BCAD}">
      <dsp:nvSpPr>
        <dsp:cNvPr id="0" name=""/>
        <dsp:cNvSpPr/>
      </dsp:nvSpPr>
      <dsp:spPr>
        <a:xfrm rot="10800000">
          <a:off x="2856577" y="1444649"/>
          <a:ext cx="1444649" cy="1444649"/>
        </a:xfrm>
        <a:prstGeom prst="triangl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a:glow rad="101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Big Data</a:t>
          </a:r>
        </a:p>
      </dsp:txBody>
      <dsp:txXfrm rot="10800000">
        <a:off x="3217739" y="1444649"/>
        <a:ext cx="722325" cy="722324"/>
      </dsp:txXfrm>
    </dsp:sp>
    <dsp:sp modelId="{B0C1045D-3F5C-4EF2-8655-4ABF62BF1A66}">
      <dsp:nvSpPr>
        <dsp:cNvPr id="0" name=""/>
        <dsp:cNvSpPr/>
      </dsp:nvSpPr>
      <dsp:spPr>
        <a:xfrm>
          <a:off x="3578902" y="1444649"/>
          <a:ext cx="1444649" cy="1444649"/>
        </a:xfrm>
        <a:prstGeom prst="triangl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How</a:t>
          </a:r>
        </a:p>
      </dsp:txBody>
      <dsp:txXfrm>
        <a:off x="3940064" y="2166974"/>
        <a:ext cx="722325" cy="722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F27EB-5BC9-4E9A-B6A8-17F16821AA46}">
      <dsp:nvSpPr>
        <dsp:cNvPr id="0" name=""/>
        <dsp:cNvSpPr/>
      </dsp:nvSpPr>
      <dsp:spPr>
        <a:xfrm>
          <a:off x="1878242" y="0"/>
          <a:ext cx="2817364" cy="473240"/>
        </a:xfrm>
        <a:prstGeom prst="rightArrow">
          <a:avLst>
            <a:gd name="adj1" fmla="val 75000"/>
            <a:gd name="adj2" fmla="val 50000"/>
          </a:avLst>
        </a:prstGeom>
        <a:solidFill>
          <a:srgbClr val="D3D9E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b="1" kern="1200" dirty="0">
              <a:latin typeface="Arial" pitchFamily="34" charset="0"/>
              <a:cs typeface="Arial" pitchFamily="34" charset="0"/>
            </a:rPr>
            <a:t>Communications</a:t>
          </a:r>
        </a:p>
        <a:p>
          <a:pPr marL="57150" lvl="1" indent="-57150" algn="l" defTabSz="488950">
            <a:lnSpc>
              <a:spcPct val="90000"/>
            </a:lnSpc>
            <a:spcBef>
              <a:spcPct val="0"/>
            </a:spcBef>
            <a:spcAft>
              <a:spcPct val="15000"/>
            </a:spcAft>
            <a:buChar char="•"/>
          </a:pPr>
          <a:r>
            <a:rPr lang="en-US" sz="1100" b="1" kern="1200" dirty="0">
              <a:latin typeface="Arial" pitchFamily="34" charset="0"/>
              <a:cs typeface="Arial" pitchFamily="34" charset="0"/>
            </a:rPr>
            <a:t>Entertainment</a:t>
          </a:r>
        </a:p>
      </dsp:txBody>
      <dsp:txXfrm>
        <a:off x="1878242" y="59155"/>
        <a:ext cx="2639899" cy="354930"/>
      </dsp:txXfrm>
    </dsp:sp>
    <dsp:sp modelId="{4888D006-D0AF-41D2-9352-F200A98B658E}">
      <dsp:nvSpPr>
        <dsp:cNvPr id="0" name=""/>
        <dsp:cNvSpPr/>
      </dsp:nvSpPr>
      <dsp:spPr>
        <a:xfrm>
          <a:off x="0" y="0"/>
          <a:ext cx="1878242" cy="473240"/>
        </a:xfrm>
        <a:prstGeom prst="roundRect">
          <a:avLst/>
        </a:prstGeom>
        <a:solidFill>
          <a:srgbClr val="D3D9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kern="1200">
              <a:solidFill>
                <a:schemeClr val="tx1"/>
              </a:solidFill>
              <a:latin typeface="Arial" pitchFamily="34" charset="0"/>
              <a:cs typeface="Arial" pitchFamily="34" charset="0"/>
            </a:rPr>
            <a:t>Integration</a:t>
          </a:r>
          <a:endParaRPr lang="en-US" sz="2500" b="1" kern="1200" dirty="0">
            <a:solidFill>
              <a:schemeClr val="tx1"/>
            </a:solidFill>
            <a:latin typeface="Arial" pitchFamily="34" charset="0"/>
            <a:cs typeface="Arial" pitchFamily="34" charset="0"/>
          </a:endParaRPr>
        </a:p>
      </dsp:txBody>
      <dsp:txXfrm>
        <a:off x="23102" y="23102"/>
        <a:ext cx="1832038" cy="4270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BDF08-5DDC-4C6C-9F4E-D6A089186747}">
      <dsp:nvSpPr>
        <dsp:cNvPr id="0" name=""/>
        <dsp:cNvSpPr/>
      </dsp:nvSpPr>
      <dsp:spPr>
        <a:xfrm>
          <a:off x="1345" y="583533"/>
          <a:ext cx="1639055" cy="65562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kern="1200" dirty="0"/>
            <a:t>P1</a:t>
          </a:r>
        </a:p>
      </dsp:txBody>
      <dsp:txXfrm>
        <a:off x="329156" y="583533"/>
        <a:ext cx="983433" cy="655622"/>
      </dsp:txXfrm>
    </dsp:sp>
    <dsp:sp modelId="{2767F7B1-E88E-468E-B5D4-B7230363E2C9}">
      <dsp:nvSpPr>
        <dsp:cNvPr id="0" name=""/>
        <dsp:cNvSpPr/>
      </dsp:nvSpPr>
      <dsp:spPr>
        <a:xfrm>
          <a:off x="1476495" y="583533"/>
          <a:ext cx="1639055" cy="65562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kern="1200" dirty="0"/>
            <a:t>P2</a:t>
          </a:r>
        </a:p>
      </dsp:txBody>
      <dsp:txXfrm>
        <a:off x="1804306" y="583533"/>
        <a:ext cx="983433" cy="655622"/>
      </dsp:txXfrm>
    </dsp:sp>
    <dsp:sp modelId="{BEEB4F89-D5A1-4DC4-879D-FD76DF9042C2}">
      <dsp:nvSpPr>
        <dsp:cNvPr id="0" name=""/>
        <dsp:cNvSpPr/>
      </dsp:nvSpPr>
      <dsp:spPr>
        <a:xfrm>
          <a:off x="2951645" y="583533"/>
          <a:ext cx="1639055" cy="65562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kern="1200" dirty="0"/>
            <a:t>P3</a:t>
          </a:r>
        </a:p>
      </dsp:txBody>
      <dsp:txXfrm>
        <a:off x="3279456" y="583533"/>
        <a:ext cx="983433" cy="655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9E8FF-F32F-448C-A994-3573A89A8CE0}">
      <dsp:nvSpPr>
        <dsp:cNvPr id="0" name=""/>
        <dsp:cNvSpPr/>
      </dsp:nvSpPr>
      <dsp:spPr>
        <a:xfrm>
          <a:off x="1016000" y="0"/>
          <a:ext cx="4064000" cy="406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FF00"/>
              </a:solidFill>
            </a:rPr>
            <a:t>Programmable World   (2010 -)</a:t>
          </a:r>
        </a:p>
      </dsp:txBody>
      <dsp:txXfrm>
        <a:off x="2286000" y="203200"/>
        <a:ext cx="1524000" cy="406400"/>
      </dsp:txXfrm>
    </dsp:sp>
    <dsp:sp modelId="{2FB84E19-EA01-45A9-AE4B-BCBFDAE6016F}">
      <dsp:nvSpPr>
        <dsp:cNvPr id="0" name=""/>
        <dsp:cNvSpPr/>
      </dsp:nvSpPr>
      <dsp:spPr>
        <a:xfrm>
          <a:off x="1320800" y="609599"/>
          <a:ext cx="3454400" cy="3454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FF00"/>
              </a:solidFill>
            </a:rPr>
            <a:t>Internet of Things / Sensors, Ad Hoc Networks  (2010 -)</a:t>
          </a:r>
        </a:p>
      </dsp:txBody>
      <dsp:txXfrm>
        <a:off x="2303145" y="808227"/>
        <a:ext cx="1489710" cy="397256"/>
      </dsp:txXfrm>
    </dsp:sp>
    <dsp:sp modelId="{F49AB5E9-B3DF-4C7E-A755-1BE1FAB46A6D}">
      <dsp:nvSpPr>
        <dsp:cNvPr id="0" name=""/>
        <dsp:cNvSpPr/>
      </dsp:nvSpPr>
      <dsp:spPr>
        <a:xfrm>
          <a:off x="1625600" y="1219199"/>
          <a:ext cx="2844800" cy="28448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FF00"/>
              </a:solidFill>
            </a:rPr>
            <a:t>Mobility (Anywhere, Anytime),Video - Internet of People (2000 -)</a:t>
          </a:r>
        </a:p>
      </dsp:txBody>
      <dsp:txXfrm>
        <a:off x="2311908" y="1415491"/>
        <a:ext cx="1472184" cy="392582"/>
      </dsp:txXfrm>
    </dsp:sp>
    <dsp:sp modelId="{BA896463-0DB8-4FCC-B990-44952886C800}">
      <dsp:nvSpPr>
        <dsp:cNvPr id="0" name=""/>
        <dsp:cNvSpPr/>
      </dsp:nvSpPr>
      <dsp:spPr>
        <a:xfrm>
          <a:off x="1930400" y="1828799"/>
          <a:ext cx="2235200" cy="22352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FF00"/>
              </a:solidFill>
            </a:rPr>
            <a:t>Internet  + Web + BB Access (1990s)</a:t>
          </a:r>
        </a:p>
      </dsp:txBody>
      <dsp:txXfrm>
        <a:off x="2444496" y="2029967"/>
        <a:ext cx="1207008" cy="402336"/>
      </dsp:txXfrm>
    </dsp:sp>
    <dsp:sp modelId="{90881526-33C7-4520-B249-1F33D2684649}">
      <dsp:nvSpPr>
        <dsp:cNvPr id="0" name=""/>
        <dsp:cNvSpPr/>
      </dsp:nvSpPr>
      <dsp:spPr>
        <a:xfrm>
          <a:off x="2235200" y="2438399"/>
          <a:ext cx="1625600" cy="16256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FF00"/>
              </a:solidFill>
            </a:rPr>
            <a:t>Transaction Systems       (1980-)</a:t>
          </a:r>
        </a:p>
      </dsp:txBody>
      <dsp:txXfrm>
        <a:off x="2473263" y="2844799"/>
        <a:ext cx="1149472" cy="812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F27EB-5BC9-4E9A-B6A8-17F16821AA46}">
      <dsp:nvSpPr>
        <dsp:cNvPr id="0" name=""/>
        <dsp:cNvSpPr/>
      </dsp:nvSpPr>
      <dsp:spPr>
        <a:xfrm>
          <a:off x="2560945" y="668"/>
          <a:ext cx="3836729" cy="1370262"/>
        </a:xfrm>
        <a:prstGeom prst="rightArrow">
          <a:avLst>
            <a:gd name="adj1" fmla="val 75000"/>
            <a:gd name="adj2" fmla="val 50000"/>
          </a:avLst>
        </a:prstGeom>
        <a:solidFill>
          <a:srgbClr val="D3D9E2">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latin typeface="Arial" pitchFamily="34" charset="0"/>
              <a:cs typeface="Arial" pitchFamily="34" charset="0"/>
            </a:rPr>
            <a:t>Information</a:t>
          </a:r>
        </a:p>
        <a:p>
          <a:pPr marL="171450" lvl="1" indent="-171450" algn="l" defTabSz="711200">
            <a:lnSpc>
              <a:spcPct val="90000"/>
            </a:lnSpc>
            <a:spcBef>
              <a:spcPct val="0"/>
            </a:spcBef>
            <a:spcAft>
              <a:spcPct val="15000"/>
            </a:spcAft>
            <a:buChar char="•"/>
          </a:pPr>
          <a:r>
            <a:rPr lang="en-US" sz="1600" b="1" kern="1200" dirty="0">
              <a:latin typeface="Arial" pitchFamily="34" charset="0"/>
              <a:cs typeface="Arial" pitchFamily="34" charset="0"/>
            </a:rPr>
            <a:t>Communications</a:t>
          </a:r>
        </a:p>
        <a:p>
          <a:pPr marL="171450" lvl="1" indent="-171450" algn="l" defTabSz="711200">
            <a:lnSpc>
              <a:spcPct val="90000"/>
            </a:lnSpc>
            <a:spcBef>
              <a:spcPct val="0"/>
            </a:spcBef>
            <a:spcAft>
              <a:spcPct val="15000"/>
            </a:spcAft>
            <a:buChar char="•"/>
          </a:pPr>
          <a:r>
            <a:rPr lang="en-US" sz="1600" b="1" kern="1200" dirty="0">
              <a:latin typeface="Arial" pitchFamily="34" charset="0"/>
              <a:cs typeface="Arial" pitchFamily="34" charset="0"/>
            </a:rPr>
            <a:t>Entertainment</a:t>
          </a:r>
        </a:p>
      </dsp:txBody>
      <dsp:txXfrm>
        <a:off x="2560945" y="171951"/>
        <a:ext cx="3322881" cy="1027696"/>
      </dsp:txXfrm>
    </dsp:sp>
    <dsp:sp modelId="{4888D006-D0AF-41D2-9352-F200A98B658E}">
      <dsp:nvSpPr>
        <dsp:cNvPr id="0" name=""/>
        <dsp:cNvSpPr/>
      </dsp:nvSpPr>
      <dsp:spPr>
        <a:xfrm>
          <a:off x="0" y="4018"/>
          <a:ext cx="2557819" cy="1367581"/>
        </a:xfrm>
        <a:prstGeom prst="roundRect">
          <a:avLst/>
        </a:prstGeom>
        <a:solidFill>
          <a:srgbClr val="D3D9E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latin typeface="Arial" pitchFamily="34" charset="0"/>
              <a:cs typeface="Arial" pitchFamily="34" charset="0"/>
            </a:rPr>
            <a:t>Integration</a:t>
          </a:r>
        </a:p>
      </dsp:txBody>
      <dsp:txXfrm>
        <a:off x="66760" y="70778"/>
        <a:ext cx="2424299" cy="12340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2FE4C-6BC8-4C2D-89E9-F729A9A25831}">
      <dsp:nvSpPr>
        <dsp:cNvPr id="0" name=""/>
        <dsp:cNvSpPr/>
      </dsp:nvSpPr>
      <dsp:spPr>
        <a:xfrm>
          <a:off x="0" y="0"/>
          <a:ext cx="5221357" cy="4064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Application Type</a:t>
          </a:r>
        </a:p>
      </dsp:txBody>
      <dsp:txXfrm>
        <a:off x="0" y="0"/>
        <a:ext cx="5221357" cy="1219200"/>
      </dsp:txXfrm>
    </dsp:sp>
    <dsp:sp modelId="{463E66C0-9964-48AB-855D-D4847A2CE862}">
      <dsp:nvSpPr>
        <dsp:cNvPr id="0" name=""/>
        <dsp:cNvSpPr/>
      </dsp:nvSpPr>
      <dsp:spPr>
        <a:xfrm>
          <a:off x="522135" y="1220293"/>
          <a:ext cx="4177085" cy="67488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Service Oriented Retrieval, Individual Precision, Sparse Data</a:t>
          </a:r>
        </a:p>
      </dsp:txBody>
      <dsp:txXfrm>
        <a:off x="541902" y="1240060"/>
        <a:ext cx="4137551" cy="635348"/>
      </dsp:txXfrm>
    </dsp:sp>
    <dsp:sp modelId="{64026950-811D-4231-B895-4D6414A06868}">
      <dsp:nvSpPr>
        <dsp:cNvPr id="0" name=""/>
        <dsp:cNvSpPr/>
      </dsp:nvSpPr>
      <dsp:spPr>
        <a:xfrm>
          <a:off x="522135" y="1960660"/>
          <a:ext cx="4177085" cy="425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Paths, Graphs, Relationships</a:t>
          </a:r>
        </a:p>
      </dsp:txBody>
      <dsp:txXfrm>
        <a:off x="534602" y="1973127"/>
        <a:ext cx="4152151" cy="400714"/>
      </dsp:txXfrm>
    </dsp:sp>
    <dsp:sp modelId="{D2ED8087-004E-4E1C-9A28-39E620960C07}">
      <dsp:nvSpPr>
        <dsp:cNvPr id="0" name=""/>
        <dsp:cNvSpPr/>
      </dsp:nvSpPr>
      <dsp:spPr>
        <a:xfrm>
          <a:off x="522135" y="2451792"/>
          <a:ext cx="4177085" cy="425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Diversity of Sources</a:t>
          </a:r>
        </a:p>
      </dsp:txBody>
      <dsp:txXfrm>
        <a:off x="534602" y="2464259"/>
        <a:ext cx="4152151" cy="400714"/>
      </dsp:txXfrm>
    </dsp:sp>
    <dsp:sp modelId="{27FABBBD-A606-4581-B814-7D79AE2539E1}">
      <dsp:nvSpPr>
        <dsp:cNvPr id="0" name=""/>
        <dsp:cNvSpPr/>
      </dsp:nvSpPr>
      <dsp:spPr>
        <a:xfrm>
          <a:off x="522135" y="2942925"/>
          <a:ext cx="4177085" cy="425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Real Time, Predictive, Data in Flight</a:t>
          </a:r>
        </a:p>
      </dsp:txBody>
      <dsp:txXfrm>
        <a:off x="534602" y="2955392"/>
        <a:ext cx="4152151" cy="400714"/>
      </dsp:txXfrm>
    </dsp:sp>
    <dsp:sp modelId="{758E8A58-BEBB-4B9E-9FA1-BBBA032995B2}">
      <dsp:nvSpPr>
        <dsp:cNvPr id="0" name=""/>
        <dsp:cNvSpPr/>
      </dsp:nvSpPr>
      <dsp:spPr>
        <a:xfrm>
          <a:off x="522135" y="3434058"/>
          <a:ext cx="4177085" cy="4256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Driving Technology</a:t>
          </a:r>
        </a:p>
      </dsp:txBody>
      <dsp:txXfrm>
        <a:off x="534602" y="3446525"/>
        <a:ext cx="4152151" cy="4007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C6E1A-FE2B-4160-8493-5F4FB3015801}">
      <dsp:nvSpPr>
        <dsp:cNvPr id="0" name=""/>
        <dsp:cNvSpPr/>
      </dsp:nvSpPr>
      <dsp:spPr>
        <a:xfrm>
          <a:off x="1102626"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BCC935-5AAD-47FB-A1D8-35D2968CA65C}">
      <dsp:nvSpPr>
        <dsp:cNvPr id="0" name=""/>
        <dsp:cNvSpPr/>
      </dsp:nvSpPr>
      <dsp:spPr>
        <a:xfrm>
          <a:off x="1042914"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2D2AFE-96F7-4E5C-88C9-C251CDDE42A7}">
      <dsp:nvSpPr>
        <dsp:cNvPr id="0" name=""/>
        <dsp:cNvSpPr/>
      </dsp:nvSpPr>
      <dsp:spPr>
        <a:xfrm>
          <a:off x="983202"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51BB34-218D-44E6-84DF-D82FF82BE80D}">
      <dsp:nvSpPr>
        <dsp:cNvPr id="0" name=""/>
        <dsp:cNvSpPr/>
      </dsp:nvSpPr>
      <dsp:spPr>
        <a:xfrm>
          <a:off x="923604"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E089C-9C9E-44B8-8028-C77DEE86735C}">
      <dsp:nvSpPr>
        <dsp:cNvPr id="0" name=""/>
        <dsp:cNvSpPr/>
      </dsp:nvSpPr>
      <dsp:spPr>
        <a:xfrm>
          <a:off x="863892"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5D8716-D3C9-43DE-A6AA-22493993A430}">
      <dsp:nvSpPr>
        <dsp:cNvPr id="0" name=""/>
        <dsp:cNvSpPr/>
      </dsp:nvSpPr>
      <dsp:spPr>
        <a:xfrm>
          <a:off x="771600" y="704109"/>
          <a:ext cx="65160" cy="6521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68AD5-2144-42E4-8B40-C08B7374DC3F}">
      <dsp:nvSpPr>
        <dsp:cNvPr id="0" name=""/>
        <dsp:cNvSpPr/>
      </dsp:nvSpPr>
      <dsp:spPr>
        <a:xfrm>
          <a:off x="1049498" y="653096"/>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A8CEFD-CF51-4796-890E-EBA80E298067}">
      <dsp:nvSpPr>
        <dsp:cNvPr id="0" name=""/>
        <dsp:cNvSpPr/>
      </dsp:nvSpPr>
      <dsp:spPr>
        <a:xfrm>
          <a:off x="1049498" y="78818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D69F0-F6A1-4B5E-82AD-064EE2E037F0}">
      <dsp:nvSpPr>
        <dsp:cNvPr id="0" name=""/>
        <dsp:cNvSpPr/>
      </dsp:nvSpPr>
      <dsp:spPr>
        <a:xfrm>
          <a:off x="1078560" y="68235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031BA-8B6C-46F9-897E-B022317C806D}">
      <dsp:nvSpPr>
        <dsp:cNvPr id="0" name=""/>
        <dsp:cNvSpPr/>
      </dsp:nvSpPr>
      <dsp:spPr>
        <a:xfrm>
          <a:off x="1080490" y="759088"/>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572F99-7BC0-49A3-8F9A-EB3EE93906FD}">
      <dsp:nvSpPr>
        <dsp:cNvPr id="0" name=""/>
        <dsp:cNvSpPr/>
      </dsp:nvSpPr>
      <dsp:spPr>
        <a:xfrm>
          <a:off x="414691" y="571753"/>
          <a:ext cx="329891" cy="329925"/>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dirty="0"/>
            <a:t>DSMS</a:t>
          </a:r>
        </a:p>
      </dsp:txBody>
      <dsp:txXfrm>
        <a:off x="463002" y="620069"/>
        <a:ext cx="233269" cy="233293"/>
      </dsp:txXfrm>
    </dsp:sp>
    <dsp:sp modelId="{49CA358F-7BDE-4C6C-B75E-359550290E52}">
      <dsp:nvSpPr>
        <dsp:cNvPr id="0" name=""/>
        <dsp:cNvSpPr/>
      </dsp:nvSpPr>
      <dsp:spPr>
        <a:xfrm>
          <a:off x="390057" y="543567"/>
          <a:ext cx="65160" cy="6521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ADE7C-F9AE-4F23-9940-7514C965A3D1}">
      <dsp:nvSpPr>
        <dsp:cNvPr id="0" name=""/>
        <dsp:cNvSpPr/>
      </dsp:nvSpPr>
      <dsp:spPr>
        <a:xfrm>
          <a:off x="348281" y="50916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C082B4-0D7D-49BD-ADED-B8F478411138}">
      <dsp:nvSpPr>
        <dsp:cNvPr id="0" name=""/>
        <dsp:cNvSpPr/>
      </dsp:nvSpPr>
      <dsp:spPr>
        <a:xfrm>
          <a:off x="278693" y="50916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5BF855-1F74-4891-BD8A-35E84B346E43}">
      <dsp:nvSpPr>
        <dsp:cNvPr id="0" name=""/>
        <dsp:cNvSpPr/>
      </dsp:nvSpPr>
      <dsp:spPr>
        <a:xfrm>
          <a:off x="209105" y="50916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4897EF-FB5D-4196-8136-BA64CD841501}">
      <dsp:nvSpPr>
        <dsp:cNvPr id="0" name=""/>
        <dsp:cNvSpPr/>
      </dsp:nvSpPr>
      <dsp:spPr>
        <a:xfrm>
          <a:off x="139516" y="50916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027C88-13CA-4100-806F-77F571469DB4}">
      <dsp:nvSpPr>
        <dsp:cNvPr id="0" name=""/>
        <dsp:cNvSpPr/>
      </dsp:nvSpPr>
      <dsp:spPr>
        <a:xfrm>
          <a:off x="69815" y="50916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A6D1B-3B4A-4FB1-A76F-E9569E2A0BD9}">
      <dsp:nvSpPr>
        <dsp:cNvPr id="0" name=""/>
        <dsp:cNvSpPr/>
      </dsp:nvSpPr>
      <dsp:spPr>
        <a:xfrm>
          <a:off x="227" y="509165"/>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3EFF0-A5E5-49E0-8521-ACAEEAF2D088}">
      <dsp:nvSpPr>
        <dsp:cNvPr id="0" name=""/>
        <dsp:cNvSpPr/>
      </dsp:nvSpPr>
      <dsp:spPr>
        <a:xfrm>
          <a:off x="0" y="425090"/>
          <a:ext cx="381883" cy="83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22250">
            <a:lnSpc>
              <a:spcPct val="90000"/>
            </a:lnSpc>
            <a:spcBef>
              <a:spcPct val="0"/>
            </a:spcBef>
            <a:spcAft>
              <a:spcPct val="35000"/>
            </a:spcAft>
            <a:buNone/>
          </a:pPr>
          <a:r>
            <a:rPr lang="en-US" sz="500" b="1" kern="1200" dirty="0"/>
            <a:t> DS1</a:t>
          </a:r>
        </a:p>
      </dsp:txBody>
      <dsp:txXfrm>
        <a:off x="0" y="425090"/>
        <a:ext cx="381883" cy="83807"/>
      </dsp:txXfrm>
    </dsp:sp>
    <dsp:sp modelId="{700D0304-10F7-4AB3-A55B-DBA9BA328346}">
      <dsp:nvSpPr>
        <dsp:cNvPr id="0" name=""/>
        <dsp:cNvSpPr/>
      </dsp:nvSpPr>
      <dsp:spPr>
        <a:xfrm>
          <a:off x="322398" y="704109"/>
          <a:ext cx="65160" cy="6521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46170A-C491-409C-A51C-26BFDE6E9922}">
      <dsp:nvSpPr>
        <dsp:cNvPr id="0" name=""/>
        <dsp:cNvSpPr/>
      </dsp:nvSpPr>
      <dsp:spPr>
        <a:xfrm>
          <a:off x="257919"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D1759E-03E2-4620-96F3-FCC5562BBE61}">
      <dsp:nvSpPr>
        <dsp:cNvPr id="0" name=""/>
        <dsp:cNvSpPr/>
      </dsp:nvSpPr>
      <dsp:spPr>
        <a:xfrm>
          <a:off x="193552"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20EFCE-4573-410F-A2EA-5F716AAB1221}">
      <dsp:nvSpPr>
        <dsp:cNvPr id="0" name=""/>
        <dsp:cNvSpPr/>
      </dsp:nvSpPr>
      <dsp:spPr>
        <a:xfrm>
          <a:off x="129073"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2D11E-519A-407F-9986-4125FF2BAA21}">
      <dsp:nvSpPr>
        <dsp:cNvPr id="0" name=""/>
        <dsp:cNvSpPr/>
      </dsp:nvSpPr>
      <dsp:spPr>
        <a:xfrm>
          <a:off x="64706"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E7A217-0DBE-4EC7-903B-422951610DB3}">
      <dsp:nvSpPr>
        <dsp:cNvPr id="0" name=""/>
        <dsp:cNvSpPr/>
      </dsp:nvSpPr>
      <dsp:spPr>
        <a:xfrm>
          <a:off x="227" y="720399"/>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69EC7-E6F8-4A8E-8BE2-2C3113B33405}">
      <dsp:nvSpPr>
        <dsp:cNvPr id="0" name=""/>
        <dsp:cNvSpPr/>
      </dsp:nvSpPr>
      <dsp:spPr>
        <a:xfrm>
          <a:off x="0" y="637020"/>
          <a:ext cx="288796" cy="83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22250">
            <a:lnSpc>
              <a:spcPct val="90000"/>
            </a:lnSpc>
            <a:spcBef>
              <a:spcPct val="0"/>
            </a:spcBef>
            <a:spcAft>
              <a:spcPct val="35000"/>
            </a:spcAft>
            <a:buNone/>
          </a:pPr>
          <a:r>
            <a:rPr lang="en-US" sz="500" b="1" kern="1200" dirty="0"/>
            <a:t> DS2</a:t>
          </a:r>
        </a:p>
      </dsp:txBody>
      <dsp:txXfrm>
        <a:off x="0" y="637020"/>
        <a:ext cx="288796" cy="83807"/>
      </dsp:txXfrm>
    </dsp:sp>
    <dsp:sp modelId="{8156F475-8805-4217-B738-CCA74B5E7501}">
      <dsp:nvSpPr>
        <dsp:cNvPr id="0" name=""/>
        <dsp:cNvSpPr/>
      </dsp:nvSpPr>
      <dsp:spPr>
        <a:xfrm>
          <a:off x="390057" y="861972"/>
          <a:ext cx="65160" cy="6521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6EBA4-20F6-4668-B731-E99F456E2CD7}">
      <dsp:nvSpPr>
        <dsp:cNvPr id="0" name=""/>
        <dsp:cNvSpPr/>
      </dsp:nvSpPr>
      <dsp:spPr>
        <a:xfrm>
          <a:off x="348281" y="92836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9FEC1-B473-4101-AC17-2BAFFCD08DF6}">
      <dsp:nvSpPr>
        <dsp:cNvPr id="0" name=""/>
        <dsp:cNvSpPr/>
      </dsp:nvSpPr>
      <dsp:spPr>
        <a:xfrm>
          <a:off x="278693" y="92836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E9202D-4CC7-4974-AEAE-0016975580A3}">
      <dsp:nvSpPr>
        <dsp:cNvPr id="0" name=""/>
        <dsp:cNvSpPr/>
      </dsp:nvSpPr>
      <dsp:spPr>
        <a:xfrm>
          <a:off x="209105" y="92836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8AFC8-4009-4FED-8C80-3EF1F2DA75C7}">
      <dsp:nvSpPr>
        <dsp:cNvPr id="0" name=""/>
        <dsp:cNvSpPr/>
      </dsp:nvSpPr>
      <dsp:spPr>
        <a:xfrm>
          <a:off x="139516" y="92836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72FBAF-7B28-4463-95FA-58567848A7A1}">
      <dsp:nvSpPr>
        <dsp:cNvPr id="0" name=""/>
        <dsp:cNvSpPr/>
      </dsp:nvSpPr>
      <dsp:spPr>
        <a:xfrm>
          <a:off x="69815" y="92836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B9CDD6-8205-4C4D-B27B-BBD46968F88A}">
      <dsp:nvSpPr>
        <dsp:cNvPr id="0" name=""/>
        <dsp:cNvSpPr/>
      </dsp:nvSpPr>
      <dsp:spPr>
        <a:xfrm>
          <a:off x="227" y="928364"/>
          <a:ext cx="32580" cy="32579"/>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11D1C9-0A45-411A-B264-1C8B2BB2102A}">
      <dsp:nvSpPr>
        <dsp:cNvPr id="0" name=""/>
        <dsp:cNvSpPr/>
      </dsp:nvSpPr>
      <dsp:spPr>
        <a:xfrm>
          <a:off x="0" y="844235"/>
          <a:ext cx="381883" cy="83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222250">
            <a:lnSpc>
              <a:spcPct val="90000"/>
            </a:lnSpc>
            <a:spcBef>
              <a:spcPct val="0"/>
            </a:spcBef>
            <a:spcAft>
              <a:spcPct val="35000"/>
            </a:spcAft>
            <a:buNone/>
          </a:pPr>
          <a:r>
            <a:rPr lang="en-US" sz="500" b="1" kern="1200" dirty="0"/>
            <a:t> DS3</a:t>
          </a:r>
        </a:p>
      </dsp:txBody>
      <dsp:txXfrm>
        <a:off x="0" y="844235"/>
        <a:ext cx="381883" cy="838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6141C-9FA9-4DC9-A9E2-E323053DC909}">
      <dsp:nvSpPr>
        <dsp:cNvPr id="0" name=""/>
        <dsp:cNvSpPr/>
      </dsp:nvSpPr>
      <dsp:spPr>
        <a:xfrm>
          <a:off x="3878" y="0"/>
          <a:ext cx="2342294" cy="46227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Dimension</a:t>
          </a:r>
        </a:p>
      </dsp:txBody>
      <dsp:txXfrm>
        <a:off x="3878" y="0"/>
        <a:ext cx="2342294" cy="1386840"/>
      </dsp:txXfrm>
    </dsp:sp>
    <dsp:sp modelId="{40AF7399-A4FF-4411-9761-B08722D82074}">
      <dsp:nvSpPr>
        <dsp:cNvPr id="0" name=""/>
        <dsp:cNvSpPr/>
      </dsp:nvSpPr>
      <dsp:spPr>
        <a:xfrm>
          <a:off x="238108" y="1387714"/>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Frequency</a:t>
          </a:r>
        </a:p>
      </dsp:txBody>
      <dsp:txXfrm>
        <a:off x="253772" y="1403378"/>
        <a:ext cx="1842507" cy="503465"/>
      </dsp:txXfrm>
    </dsp:sp>
    <dsp:sp modelId="{FAFB0FBF-550A-4139-89F7-D60BC456DF40}">
      <dsp:nvSpPr>
        <dsp:cNvPr id="0" name=""/>
        <dsp:cNvSpPr/>
      </dsp:nvSpPr>
      <dsp:spPr>
        <a:xfrm>
          <a:off x="238108" y="200478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Variety</a:t>
          </a:r>
        </a:p>
      </dsp:txBody>
      <dsp:txXfrm>
        <a:off x="253772" y="2020447"/>
        <a:ext cx="1842507" cy="503465"/>
      </dsp:txXfrm>
    </dsp:sp>
    <dsp:sp modelId="{32EC24A3-2368-4572-AB52-1635292EA264}">
      <dsp:nvSpPr>
        <dsp:cNvPr id="0" name=""/>
        <dsp:cNvSpPr/>
      </dsp:nvSpPr>
      <dsp:spPr>
        <a:xfrm>
          <a:off x="238108" y="262185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Confidence Levels</a:t>
          </a:r>
        </a:p>
      </dsp:txBody>
      <dsp:txXfrm>
        <a:off x="253772" y="2637517"/>
        <a:ext cx="1842507" cy="503465"/>
      </dsp:txXfrm>
    </dsp:sp>
    <dsp:sp modelId="{4DF9A497-C87F-4E77-9EA8-7F625B997C6F}">
      <dsp:nvSpPr>
        <dsp:cNvPr id="0" name=""/>
        <dsp:cNvSpPr/>
      </dsp:nvSpPr>
      <dsp:spPr>
        <a:xfrm>
          <a:off x="238108" y="3238922"/>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Timing</a:t>
          </a:r>
        </a:p>
      </dsp:txBody>
      <dsp:txXfrm>
        <a:off x="253772" y="3254586"/>
        <a:ext cx="1842507" cy="503465"/>
      </dsp:txXfrm>
    </dsp:sp>
    <dsp:sp modelId="{6110FD27-F09C-4DC5-94D6-F4635A52F9D5}">
      <dsp:nvSpPr>
        <dsp:cNvPr id="0" name=""/>
        <dsp:cNvSpPr/>
      </dsp:nvSpPr>
      <dsp:spPr>
        <a:xfrm>
          <a:off x="238108" y="3855991"/>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Location of Analysis</a:t>
          </a:r>
        </a:p>
      </dsp:txBody>
      <dsp:txXfrm>
        <a:off x="253772" y="3871655"/>
        <a:ext cx="1842507" cy="503465"/>
      </dsp:txXfrm>
    </dsp:sp>
    <dsp:sp modelId="{3DBA9393-6551-47B8-B3F8-0BC4E8174F6E}">
      <dsp:nvSpPr>
        <dsp:cNvPr id="0" name=""/>
        <dsp:cNvSpPr/>
      </dsp:nvSpPr>
      <dsp:spPr>
        <a:xfrm>
          <a:off x="2521845" y="0"/>
          <a:ext cx="2342294" cy="46227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Traditional</a:t>
          </a:r>
        </a:p>
      </dsp:txBody>
      <dsp:txXfrm>
        <a:off x="2521845" y="0"/>
        <a:ext cx="2342294" cy="1386840"/>
      </dsp:txXfrm>
    </dsp:sp>
    <dsp:sp modelId="{20EAC99D-F566-4955-919D-04A36DAC9FA7}">
      <dsp:nvSpPr>
        <dsp:cNvPr id="0" name=""/>
        <dsp:cNvSpPr/>
      </dsp:nvSpPr>
      <dsp:spPr>
        <a:xfrm>
          <a:off x="2756074" y="1387714"/>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Largely Batch</a:t>
          </a:r>
        </a:p>
      </dsp:txBody>
      <dsp:txXfrm>
        <a:off x="2771738" y="1403378"/>
        <a:ext cx="1842507" cy="503465"/>
      </dsp:txXfrm>
    </dsp:sp>
    <dsp:sp modelId="{1A4E6387-AF32-49CC-AF67-B6C08D74FAC6}">
      <dsp:nvSpPr>
        <dsp:cNvPr id="0" name=""/>
        <dsp:cNvSpPr/>
      </dsp:nvSpPr>
      <dsp:spPr>
        <a:xfrm>
          <a:off x="2756074" y="200478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Structured</a:t>
          </a:r>
        </a:p>
      </dsp:txBody>
      <dsp:txXfrm>
        <a:off x="2771738" y="2020447"/>
        <a:ext cx="1842507" cy="503465"/>
      </dsp:txXfrm>
    </dsp:sp>
    <dsp:sp modelId="{39693024-68CC-41FA-8F57-13C74C4BAB56}">
      <dsp:nvSpPr>
        <dsp:cNvPr id="0" name=""/>
        <dsp:cNvSpPr/>
      </dsp:nvSpPr>
      <dsp:spPr>
        <a:xfrm>
          <a:off x="2756074" y="2621853"/>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ACID, Correct &amp; Consistent</a:t>
          </a:r>
        </a:p>
      </dsp:txBody>
      <dsp:txXfrm>
        <a:off x="2771738" y="2637517"/>
        <a:ext cx="1842507" cy="503465"/>
      </dsp:txXfrm>
    </dsp:sp>
    <dsp:sp modelId="{BD4C5DD0-D445-47CA-AD45-1893F5D6AAFD}">
      <dsp:nvSpPr>
        <dsp:cNvPr id="0" name=""/>
        <dsp:cNvSpPr/>
      </dsp:nvSpPr>
      <dsp:spPr>
        <a:xfrm>
          <a:off x="2756074" y="3238922"/>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Prior to DW Load</a:t>
          </a:r>
        </a:p>
      </dsp:txBody>
      <dsp:txXfrm>
        <a:off x="2771738" y="3254586"/>
        <a:ext cx="1842507" cy="503465"/>
      </dsp:txXfrm>
    </dsp:sp>
    <dsp:sp modelId="{36EA035F-664B-4A98-BEEE-C133D3DFB708}">
      <dsp:nvSpPr>
        <dsp:cNvPr id="0" name=""/>
        <dsp:cNvSpPr/>
      </dsp:nvSpPr>
      <dsp:spPr>
        <a:xfrm>
          <a:off x="2756074" y="3855991"/>
          <a:ext cx="1873835" cy="534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Data Moves to Analysis</a:t>
          </a:r>
        </a:p>
      </dsp:txBody>
      <dsp:txXfrm>
        <a:off x="2771738" y="3871655"/>
        <a:ext cx="1842507" cy="503465"/>
      </dsp:txXfrm>
    </dsp:sp>
    <dsp:sp modelId="{D215C748-E45F-4ACE-8858-9C8F29CF7156}">
      <dsp:nvSpPr>
        <dsp:cNvPr id="0" name=""/>
        <dsp:cNvSpPr/>
      </dsp:nvSpPr>
      <dsp:spPr>
        <a:xfrm>
          <a:off x="5042519" y="0"/>
          <a:ext cx="2342294" cy="46227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Big Data</a:t>
          </a:r>
        </a:p>
      </dsp:txBody>
      <dsp:txXfrm>
        <a:off x="5042519" y="0"/>
        <a:ext cx="2342294" cy="1386840"/>
      </dsp:txXfrm>
    </dsp:sp>
    <dsp:sp modelId="{C68DF720-E917-4DA5-9530-30CB90F963E8}">
      <dsp:nvSpPr>
        <dsp:cNvPr id="0" name=""/>
        <dsp:cNvSpPr/>
      </dsp:nvSpPr>
      <dsp:spPr>
        <a:xfrm>
          <a:off x="5276748" y="1386952"/>
          <a:ext cx="1873835"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Batch &amp; RT - Streams</a:t>
          </a:r>
        </a:p>
      </dsp:txBody>
      <dsp:txXfrm>
        <a:off x="5296472" y="1406676"/>
        <a:ext cx="1834387" cy="633995"/>
      </dsp:txXfrm>
    </dsp:sp>
    <dsp:sp modelId="{49C24A6F-02F6-489F-BD55-A8BF694AAA1A}">
      <dsp:nvSpPr>
        <dsp:cNvPr id="0" name=""/>
        <dsp:cNvSpPr/>
      </dsp:nvSpPr>
      <dsp:spPr>
        <a:xfrm>
          <a:off x="5039811" y="2164003"/>
          <a:ext cx="2347709"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 _ ,</a:t>
          </a:r>
          <a:r>
            <a:rPr lang="en-US" sz="1600" kern="1200" dirty="0" err="1"/>
            <a:t>Semi,Un</a:t>
          </a:r>
          <a:r>
            <a:rPr lang="en-US" sz="1600" kern="1200" dirty="0"/>
            <a:t>]Structured</a:t>
          </a:r>
        </a:p>
      </dsp:txBody>
      <dsp:txXfrm>
        <a:off x="5059535" y="2183727"/>
        <a:ext cx="2308261" cy="633995"/>
      </dsp:txXfrm>
    </dsp:sp>
    <dsp:sp modelId="{4ECA72EB-369D-4060-AD0A-1B733EB7BD08}">
      <dsp:nvSpPr>
        <dsp:cNvPr id="0" name=""/>
        <dsp:cNvSpPr/>
      </dsp:nvSpPr>
      <dsp:spPr>
        <a:xfrm>
          <a:off x="5276748" y="2941053"/>
          <a:ext cx="1873835"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Good enough for analysis</a:t>
          </a:r>
        </a:p>
      </dsp:txBody>
      <dsp:txXfrm>
        <a:off x="5296472" y="2960777"/>
        <a:ext cx="1834387" cy="633995"/>
      </dsp:txXfrm>
    </dsp:sp>
    <dsp:sp modelId="{88A2C63B-83A0-49F6-A9D0-0D2C863E06BD}">
      <dsp:nvSpPr>
        <dsp:cNvPr id="0" name=""/>
        <dsp:cNvSpPr/>
      </dsp:nvSpPr>
      <dsp:spPr>
        <a:xfrm>
          <a:off x="5276748" y="3718103"/>
          <a:ext cx="1873835" cy="6734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Engines may move to data</a:t>
          </a:r>
        </a:p>
      </dsp:txBody>
      <dsp:txXfrm>
        <a:off x="5296472" y="3737827"/>
        <a:ext cx="1834387" cy="63399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1/layout/ConvergingText#2">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2"/>
            <a:ext cx="2773680" cy="434339"/>
          </a:xfrm>
          <a:prstGeom prst="rect">
            <a:avLst/>
          </a:prstGeom>
        </p:spPr>
        <p:txBody>
          <a:bodyPr vert="horz" lIns="85063" tIns="42531" rIns="85063" bIns="42531" rtlCol="0"/>
          <a:lstStyle>
            <a:lvl1pPr algn="l">
              <a:defRPr sz="1000"/>
            </a:lvl1pPr>
          </a:lstStyle>
          <a:p>
            <a:endParaRPr lang="en-US"/>
          </a:p>
        </p:txBody>
      </p:sp>
      <p:sp>
        <p:nvSpPr>
          <p:cNvPr id="3" name="Date Placeholder 2"/>
          <p:cNvSpPr>
            <a:spLocks noGrp="1"/>
          </p:cNvSpPr>
          <p:nvPr>
            <p:ph type="dt" sz="quarter" idx="1"/>
          </p:nvPr>
        </p:nvSpPr>
        <p:spPr>
          <a:xfrm>
            <a:off x="3625643" y="2"/>
            <a:ext cx="2773680" cy="434339"/>
          </a:xfrm>
          <a:prstGeom prst="rect">
            <a:avLst/>
          </a:prstGeom>
        </p:spPr>
        <p:txBody>
          <a:bodyPr vert="horz" lIns="85063" tIns="42531" rIns="85063" bIns="42531" rtlCol="0"/>
          <a:lstStyle>
            <a:lvl1pPr algn="r">
              <a:defRPr sz="1000"/>
            </a:lvl1pPr>
          </a:lstStyle>
          <a:p>
            <a:fld id="{349D5D3F-F024-473C-AFCD-E59B4952D7DB}" type="datetimeFigureOut">
              <a:rPr lang="en-US" smtClean="0"/>
              <a:t>1/28/2019</a:t>
            </a:fld>
            <a:endParaRPr lang="en-US"/>
          </a:p>
        </p:txBody>
      </p:sp>
      <p:sp>
        <p:nvSpPr>
          <p:cNvPr id="4" name="Footer Placeholder 3"/>
          <p:cNvSpPr>
            <a:spLocks noGrp="1"/>
          </p:cNvSpPr>
          <p:nvPr>
            <p:ph type="ftr" sz="quarter" idx="2"/>
          </p:nvPr>
        </p:nvSpPr>
        <p:spPr>
          <a:xfrm>
            <a:off x="5" y="8250954"/>
            <a:ext cx="2773680" cy="434339"/>
          </a:xfrm>
          <a:prstGeom prst="rect">
            <a:avLst/>
          </a:prstGeom>
        </p:spPr>
        <p:txBody>
          <a:bodyPr vert="horz" lIns="85063" tIns="42531" rIns="85063" bIns="42531" rtlCol="0" anchor="b"/>
          <a:lstStyle>
            <a:lvl1pPr algn="l">
              <a:defRPr sz="1000"/>
            </a:lvl1pPr>
          </a:lstStyle>
          <a:p>
            <a:endParaRPr lang="en-US"/>
          </a:p>
        </p:txBody>
      </p:sp>
      <p:sp>
        <p:nvSpPr>
          <p:cNvPr id="5" name="Slide Number Placeholder 4"/>
          <p:cNvSpPr>
            <a:spLocks noGrp="1"/>
          </p:cNvSpPr>
          <p:nvPr>
            <p:ph type="sldNum" sz="quarter" idx="3"/>
          </p:nvPr>
        </p:nvSpPr>
        <p:spPr>
          <a:xfrm>
            <a:off x="3625643" y="8250954"/>
            <a:ext cx="2773680" cy="434339"/>
          </a:xfrm>
          <a:prstGeom prst="rect">
            <a:avLst/>
          </a:prstGeom>
        </p:spPr>
        <p:txBody>
          <a:bodyPr vert="horz" lIns="85063" tIns="42531" rIns="85063" bIns="42531" rtlCol="0" anchor="b"/>
          <a:lstStyle>
            <a:lvl1pPr algn="r">
              <a:defRPr sz="1000"/>
            </a:lvl1pPr>
          </a:lstStyle>
          <a:p>
            <a:fld id="{B06C1655-EFB6-4C60-928F-89BACAB6B809}" type="slidenum">
              <a:rPr lang="en-US" smtClean="0"/>
              <a:t>‹#›</a:t>
            </a:fld>
            <a:endParaRPr lang="en-US"/>
          </a:p>
        </p:txBody>
      </p:sp>
    </p:spTree>
    <p:extLst>
      <p:ext uri="{BB962C8B-B14F-4D97-AF65-F5344CB8AC3E}">
        <p14:creationId xmlns:p14="http://schemas.microsoft.com/office/powerpoint/2010/main" val="1397984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2"/>
            <a:ext cx="2773680" cy="434339"/>
          </a:xfrm>
          <a:prstGeom prst="rect">
            <a:avLst/>
          </a:prstGeom>
        </p:spPr>
        <p:txBody>
          <a:bodyPr vert="horz" lIns="85063" tIns="42531" rIns="85063" bIns="42531" rtlCol="0"/>
          <a:lstStyle>
            <a:lvl1pPr algn="l">
              <a:defRPr sz="1000"/>
            </a:lvl1pPr>
          </a:lstStyle>
          <a:p>
            <a:endParaRPr lang="en-US"/>
          </a:p>
        </p:txBody>
      </p:sp>
      <p:sp>
        <p:nvSpPr>
          <p:cNvPr id="3" name="Date Placeholder 2"/>
          <p:cNvSpPr>
            <a:spLocks noGrp="1"/>
          </p:cNvSpPr>
          <p:nvPr>
            <p:ph type="dt" idx="1"/>
          </p:nvPr>
        </p:nvSpPr>
        <p:spPr>
          <a:xfrm>
            <a:off x="3625643" y="2"/>
            <a:ext cx="2773680" cy="434339"/>
          </a:xfrm>
          <a:prstGeom prst="rect">
            <a:avLst/>
          </a:prstGeom>
        </p:spPr>
        <p:txBody>
          <a:bodyPr vert="horz" lIns="85063" tIns="42531" rIns="85063" bIns="42531" rtlCol="0"/>
          <a:lstStyle>
            <a:lvl1pPr algn="r">
              <a:defRPr sz="1000"/>
            </a:lvl1pPr>
          </a:lstStyle>
          <a:p>
            <a:fld id="{C69BA735-5FEA-4787-9672-30F010B2237F}" type="datetimeFigureOut">
              <a:rPr lang="en-US" smtClean="0"/>
              <a:t>1/28/2019</a:t>
            </a:fld>
            <a:endParaRPr lang="en-US"/>
          </a:p>
        </p:txBody>
      </p:sp>
      <p:sp>
        <p:nvSpPr>
          <p:cNvPr id="4" name="Slide Image Placeholder 3"/>
          <p:cNvSpPr>
            <a:spLocks noGrp="1" noRot="1" noChangeAspect="1"/>
          </p:cNvSpPr>
          <p:nvPr>
            <p:ph type="sldImg" idx="2"/>
          </p:nvPr>
        </p:nvSpPr>
        <p:spPr>
          <a:xfrm>
            <a:off x="1030288" y="654050"/>
            <a:ext cx="4341812" cy="3257550"/>
          </a:xfrm>
          <a:prstGeom prst="rect">
            <a:avLst/>
          </a:prstGeom>
          <a:noFill/>
          <a:ln w="12700">
            <a:solidFill>
              <a:prstClr val="black"/>
            </a:solidFill>
          </a:ln>
        </p:spPr>
        <p:txBody>
          <a:bodyPr vert="horz" lIns="85063" tIns="42531" rIns="85063" bIns="42531" rtlCol="0" anchor="ctr"/>
          <a:lstStyle/>
          <a:p>
            <a:endParaRPr lang="en-US"/>
          </a:p>
        </p:txBody>
      </p:sp>
      <p:sp>
        <p:nvSpPr>
          <p:cNvPr id="5" name="Notes Placeholder 4"/>
          <p:cNvSpPr>
            <a:spLocks noGrp="1"/>
          </p:cNvSpPr>
          <p:nvPr>
            <p:ph type="body" sz="quarter" idx="3"/>
          </p:nvPr>
        </p:nvSpPr>
        <p:spPr>
          <a:xfrm>
            <a:off x="640080" y="4126235"/>
            <a:ext cx="5120640" cy="3909059"/>
          </a:xfrm>
          <a:prstGeom prst="rect">
            <a:avLst/>
          </a:prstGeom>
        </p:spPr>
        <p:txBody>
          <a:bodyPr vert="horz" lIns="85063" tIns="42531" rIns="85063" bIns="425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5" y="8250954"/>
            <a:ext cx="2773680" cy="434339"/>
          </a:xfrm>
          <a:prstGeom prst="rect">
            <a:avLst/>
          </a:prstGeom>
        </p:spPr>
        <p:txBody>
          <a:bodyPr vert="horz" lIns="85063" tIns="42531" rIns="85063" bIns="42531" rtlCol="0" anchor="b"/>
          <a:lstStyle>
            <a:lvl1pPr algn="l">
              <a:defRPr sz="1000"/>
            </a:lvl1pPr>
          </a:lstStyle>
          <a:p>
            <a:endParaRPr lang="en-US"/>
          </a:p>
        </p:txBody>
      </p:sp>
      <p:sp>
        <p:nvSpPr>
          <p:cNvPr id="7" name="Slide Number Placeholder 6"/>
          <p:cNvSpPr>
            <a:spLocks noGrp="1"/>
          </p:cNvSpPr>
          <p:nvPr>
            <p:ph type="sldNum" sz="quarter" idx="5"/>
          </p:nvPr>
        </p:nvSpPr>
        <p:spPr>
          <a:xfrm>
            <a:off x="3625643" y="8250954"/>
            <a:ext cx="2773680" cy="434339"/>
          </a:xfrm>
          <a:prstGeom prst="rect">
            <a:avLst/>
          </a:prstGeom>
        </p:spPr>
        <p:txBody>
          <a:bodyPr vert="horz" lIns="85063" tIns="42531" rIns="85063" bIns="42531" rtlCol="0" anchor="b"/>
          <a:lstStyle>
            <a:lvl1pPr algn="r">
              <a:defRPr sz="1000"/>
            </a:lvl1pPr>
          </a:lstStyle>
          <a:p>
            <a:fld id="{8A707794-E621-4150-8B32-62C6BEA2FABD}" type="slidenum">
              <a:rPr lang="en-US" smtClean="0"/>
              <a:t>‹#›</a:t>
            </a:fld>
            <a:endParaRPr lang="en-US"/>
          </a:p>
        </p:txBody>
      </p:sp>
    </p:spTree>
    <p:extLst>
      <p:ext uri="{BB962C8B-B14F-4D97-AF65-F5344CB8AC3E}">
        <p14:creationId xmlns:p14="http://schemas.microsoft.com/office/powerpoint/2010/main" val="537815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doop.apache.org/docs/r1.2.1/mapred_tutorial.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xfrm>
            <a:off x="1030288" y="654050"/>
            <a:ext cx="4341812" cy="3257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 name="Slide Number Placeholder 3"/>
          <p:cNvSpPr>
            <a:spLocks noGrp="1"/>
          </p:cNvSpPr>
          <p:nvPr>
            <p:ph type="sldNum" sz="quarter" idx="5"/>
          </p:nvPr>
        </p:nvSpPr>
        <p:spPr>
          <a:xfrm>
            <a:off x="3625645" y="8250954"/>
            <a:ext cx="2773680" cy="434339"/>
          </a:xfrm>
          <a:prstGeom prst="rect">
            <a:avLst/>
          </a:prstGeom>
        </p:spPr>
        <p:txBody>
          <a:bodyPr lIns="84783" tIns="42391" rIns="84783" bIns="42391"/>
          <a:lstStyle/>
          <a:p>
            <a:pPr>
              <a:defRPr/>
            </a:pPr>
            <a:fld id="{1F65394D-1D49-6C4A-9D2A-889B1288060C}" type="slidenum">
              <a:rPr lang="en-US" smtClean="0"/>
              <a:pPr>
                <a:defRPr/>
              </a:pPr>
              <a:t>1</a:t>
            </a:fld>
            <a:endParaRPr lang="en-US"/>
          </a:p>
        </p:txBody>
      </p:sp>
      <p:pic>
        <p:nvPicPr>
          <p:cNvPr id="696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983" y="2639222"/>
            <a:ext cx="3243368" cy="25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80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xfrm>
            <a:off x="1030288" y="654050"/>
            <a:ext cx="4341812" cy="3257550"/>
          </a:xfrm>
          <a:ln/>
        </p:spPr>
      </p:sp>
      <p:sp>
        <p:nvSpPr>
          <p:cNvPr id="150531" name="Notes Placeholder 2"/>
          <p:cNvSpPr>
            <a:spLocks noGrp="1"/>
          </p:cNvSpPr>
          <p:nvPr>
            <p:ph type="body" idx="1"/>
          </p:nvPr>
        </p:nvSpPr>
        <p:spPr>
          <a:noFill/>
          <a:ln/>
        </p:spPr>
        <p:txBody>
          <a:bodyPr/>
          <a:lstStyle/>
          <a:p>
            <a:pPr eaLnBrk="1" hangingPunct="1"/>
            <a:r>
              <a:rPr lang="fr-FR" dirty="0"/>
              <a:t>Programmable World:  Bill </a:t>
            </a:r>
            <a:r>
              <a:rPr lang="fr-FR" dirty="0" err="1"/>
              <a:t>Wasik</a:t>
            </a:r>
            <a:r>
              <a:rPr lang="fr-FR" dirty="0"/>
              <a:t>, </a:t>
            </a:r>
            <a:r>
              <a:rPr lang="fr-FR" dirty="0" err="1"/>
              <a:t>Wired</a:t>
            </a:r>
            <a:r>
              <a:rPr lang="fr-FR" dirty="0"/>
              <a:t> , </a:t>
            </a:r>
            <a:r>
              <a:rPr lang="fr-FR" dirty="0" err="1"/>
              <a:t>June</a:t>
            </a:r>
            <a:r>
              <a:rPr lang="fr-FR" dirty="0"/>
              <a:t> 2013</a:t>
            </a:r>
          </a:p>
        </p:txBody>
      </p:sp>
      <p:sp>
        <p:nvSpPr>
          <p:cNvPr id="150532" name="Slide Number Placeholder 3"/>
          <p:cNvSpPr>
            <a:spLocks noGrp="1"/>
          </p:cNvSpPr>
          <p:nvPr>
            <p:ph type="sldNum" sz="quarter" idx="5"/>
          </p:nvPr>
        </p:nvSpPr>
        <p:spPr>
          <a:xfrm>
            <a:off x="3625645" y="8250954"/>
            <a:ext cx="2773680" cy="434339"/>
          </a:xfrm>
          <a:prstGeom prst="rect">
            <a:avLst/>
          </a:prstGeom>
          <a:noFill/>
        </p:spPr>
        <p:txBody>
          <a:bodyPr lIns="85051" tIns="42526" rIns="85051" bIns="42526"/>
          <a:lstStyle/>
          <a:p>
            <a:fld id="{F941B850-6676-4C1E-AE6A-8EAE1D98FFCC}" type="slidenum">
              <a:rPr lang="en-US" smtClean="0"/>
              <a:pPr/>
              <a:t>54</a:t>
            </a:fld>
            <a:endParaRPr lang="en-US"/>
          </a:p>
        </p:txBody>
      </p:sp>
    </p:spTree>
    <p:extLst>
      <p:ext uri="{BB962C8B-B14F-4D97-AF65-F5344CB8AC3E}">
        <p14:creationId xmlns:p14="http://schemas.microsoft.com/office/powerpoint/2010/main" val="388422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59</a:t>
            </a:fld>
            <a:endParaRPr lang="en-US"/>
          </a:p>
        </p:txBody>
      </p:sp>
    </p:spTree>
    <p:extLst>
      <p:ext uri="{BB962C8B-B14F-4D97-AF65-F5344CB8AC3E}">
        <p14:creationId xmlns:p14="http://schemas.microsoft.com/office/powerpoint/2010/main" val="914383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r>
              <a:rPr lang="en-US" dirty="0"/>
              <a:t>http://www.clker.com/cliparts/G/8/c/L/T/g/plant-growth-md.png</a:t>
            </a:r>
          </a:p>
        </p:txBody>
      </p:sp>
      <p:sp>
        <p:nvSpPr>
          <p:cNvPr id="4" name="Slide Number Placeholder 3"/>
          <p:cNvSpPr>
            <a:spLocks noGrp="1"/>
          </p:cNvSpPr>
          <p:nvPr>
            <p:ph type="sldNum" sz="quarter" idx="10"/>
          </p:nvPr>
        </p:nvSpPr>
        <p:spPr/>
        <p:txBody>
          <a:bodyPr/>
          <a:lstStyle/>
          <a:p>
            <a:fld id="{8A707794-E621-4150-8B32-62C6BEA2FABD}" type="slidenum">
              <a:rPr lang="en-US" smtClean="0"/>
              <a:t>82</a:t>
            </a:fld>
            <a:endParaRPr lang="en-US"/>
          </a:p>
        </p:txBody>
      </p:sp>
    </p:spTree>
    <p:extLst>
      <p:ext uri="{BB962C8B-B14F-4D97-AF65-F5344CB8AC3E}">
        <p14:creationId xmlns:p14="http://schemas.microsoft.com/office/powerpoint/2010/main" val="143777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625645" y="8250954"/>
            <a:ext cx="2773680" cy="434339"/>
          </a:xfrm>
          <a:prstGeom prst="rect">
            <a:avLst/>
          </a:prstGeom>
          <a:noFill/>
        </p:spPr>
        <p:txBody>
          <a:bodyPr lIns="85051" tIns="42526" rIns="85051" bIns="42526"/>
          <a:lstStyle/>
          <a:p>
            <a:fld id="{1DE2B1B9-F819-41FE-94BE-C2C742F68F5A}" type="slidenum">
              <a:rPr lang="en-US"/>
              <a:pPr/>
              <a:t>83</a:t>
            </a:fld>
            <a:endParaRPr lang="en-US"/>
          </a:p>
        </p:txBody>
      </p:sp>
      <p:sp>
        <p:nvSpPr>
          <p:cNvPr id="94211" name="Rectangle 2"/>
          <p:cNvSpPr>
            <a:spLocks noGrp="1" noRot="1" noChangeAspect="1" noChangeArrowheads="1" noTextEdit="1"/>
          </p:cNvSpPr>
          <p:nvPr>
            <p:ph type="sldImg"/>
          </p:nvPr>
        </p:nvSpPr>
        <p:spPr>
          <a:xfrm>
            <a:off x="1030288" y="654050"/>
            <a:ext cx="4341812" cy="3257550"/>
          </a:xfrm>
          <a:ln/>
        </p:spPr>
      </p:sp>
      <p:sp>
        <p:nvSpPr>
          <p:cNvPr id="94212" name="Rectangle 3"/>
          <p:cNvSpPr>
            <a:spLocks noGrp="1" noChangeArrowheads="1"/>
          </p:cNvSpPr>
          <p:nvPr>
            <p:ph type="body" idx="1"/>
          </p:nvPr>
        </p:nvSpPr>
        <p:spPr>
          <a:xfrm>
            <a:off x="852858" y="4126535"/>
            <a:ext cx="4695094" cy="3908164"/>
          </a:xfrm>
          <a:noFill/>
          <a:ln/>
        </p:spPr>
        <p:txBody>
          <a:bodyPr/>
          <a:lstStyle/>
          <a:p>
            <a:pPr eaLnBrk="1" hangingPunct="1"/>
            <a:endParaRPr lang="en-US"/>
          </a:p>
        </p:txBody>
      </p:sp>
    </p:spTree>
    <p:extLst>
      <p:ext uri="{BB962C8B-B14F-4D97-AF65-F5344CB8AC3E}">
        <p14:creationId xmlns:p14="http://schemas.microsoft.com/office/powerpoint/2010/main" val="2061599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625645" y="8250954"/>
            <a:ext cx="2773680" cy="434339"/>
          </a:xfrm>
          <a:prstGeom prst="rect">
            <a:avLst/>
          </a:prstGeom>
          <a:ln/>
        </p:spPr>
        <p:txBody>
          <a:bodyPr lIns="85051" tIns="42526" rIns="85051" bIns="42526"/>
          <a:lstStyle/>
          <a:p>
            <a:fld id="{57A6D087-2A83-4C66-B242-7AE62D94A907}" type="slidenum">
              <a:rPr lang="en-US"/>
              <a:pPr/>
              <a:t>84</a:t>
            </a:fld>
            <a:endParaRPr lang="en-US"/>
          </a:p>
        </p:txBody>
      </p:sp>
      <p:sp>
        <p:nvSpPr>
          <p:cNvPr id="522242" name="Rectangle 2"/>
          <p:cNvSpPr>
            <a:spLocks noGrp="1" noRot="1" noChangeAspect="1" noChangeArrowheads="1" noTextEdit="1"/>
          </p:cNvSpPr>
          <p:nvPr>
            <p:ph type="sldImg"/>
          </p:nvPr>
        </p:nvSpPr>
        <p:spPr>
          <a:xfrm>
            <a:off x="1030288" y="654050"/>
            <a:ext cx="4341812" cy="3257550"/>
          </a:xfrm>
          <a:ln/>
        </p:spPr>
      </p:sp>
      <p:sp>
        <p:nvSpPr>
          <p:cNvPr id="522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62642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625645" y="8250954"/>
            <a:ext cx="2773680" cy="434339"/>
          </a:xfrm>
          <a:prstGeom prst="rect">
            <a:avLst/>
          </a:prstGeom>
          <a:ln/>
        </p:spPr>
        <p:txBody>
          <a:bodyPr lIns="85051" tIns="42526" rIns="85051" bIns="42526"/>
          <a:lstStyle/>
          <a:p>
            <a:fld id="{57A6D087-2A83-4C66-B242-7AE62D94A907}" type="slidenum">
              <a:rPr lang="en-US"/>
              <a:pPr/>
              <a:t>85</a:t>
            </a:fld>
            <a:endParaRPr lang="en-US"/>
          </a:p>
        </p:txBody>
      </p:sp>
      <p:sp>
        <p:nvSpPr>
          <p:cNvPr id="522242" name="Rectangle 2"/>
          <p:cNvSpPr>
            <a:spLocks noGrp="1" noRot="1" noChangeAspect="1" noChangeArrowheads="1" noTextEdit="1"/>
          </p:cNvSpPr>
          <p:nvPr>
            <p:ph type="sldImg"/>
          </p:nvPr>
        </p:nvSpPr>
        <p:spPr>
          <a:xfrm>
            <a:off x="1030288" y="654050"/>
            <a:ext cx="4341812" cy="3257550"/>
          </a:xfrm>
          <a:ln/>
        </p:spPr>
      </p:sp>
      <p:sp>
        <p:nvSpPr>
          <p:cNvPr id="522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4885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pPr defTabSz="825544">
              <a:defRPr/>
            </a:pPr>
            <a:r>
              <a:rPr lang="en-US" b="1" dirty="0"/>
              <a:t>Apache </a:t>
            </a:r>
            <a:r>
              <a:rPr lang="en-US" b="1" dirty="0" err="1"/>
              <a:t>MapReduce</a:t>
            </a:r>
            <a:r>
              <a:rPr lang="en-US" b="1" dirty="0"/>
              <a:t> Tutorial, </a:t>
            </a:r>
            <a:r>
              <a:rPr lang="en-US" b="1" dirty="0">
                <a:hlinkClick r:id="rId3"/>
              </a:rPr>
              <a:t>https://hadoop.apache.org/docs/r1.2.1/mapred_tutorial.html</a:t>
            </a:r>
            <a:endParaRPr lang="en-US" b="1" dirty="0"/>
          </a:p>
          <a:p>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3</a:t>
            </a:fld>
            <a:endParaRPr lang="en-US"/>
          </a:p>
        </p:txBody>
      </p:sp>
    </p:spTree>
    <p:extLst>
      <p:ext uri="{BB962C8B-B14F-4D97-AF65-F5344CB8AC3E}">
        <p14:creationId xmlns:p14="http://schemas.microsoft.com/office/powerpoint/2010/main" val="1367421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707794-E621-4150-8B32-62C6BEA2FABD}" type="slidenum">
              <a:rPr lang="en-US" smtClean="0"/>
              <a:t>4</a:t>
            </a:fld>
            <a:endParaRPr lang="en-US"/>
          </a:p>
        </p:txBody>
      </p:sp>
    </p:spTree>
    <p:extLst>
      <p:ext uri="{BB962C8B-B14F-4D97-AF65-F5344CB8AC3E}">
        <p14:creationId xmlns:p14="http://schemas.microsoft.com/office/powerpoint/2010/main" val="271373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030288" y="650875"/>
            <a:ext cx="4340225" cy="3255963"/>
          </a:xfrm>
          <a:ln/>
        </p:spPr>
      </p:sp>
      <p:sp>
        <p:nvSpPr>
          <p:cNvPr id="38915" name="Rectangle 3"/>
          <p:cNvSpPr>
            <a:spLocks noGrp="1" noChangeArrowheads="1"/>
          </p:cNvSpPr>
          <p:nvPr>
            <p:ph type="body" idx="1"/>
          </p:nvPr>
        </p:nvSpPr>
        <p:spPr>
          <a:xfrm>
            <a:off x="846836" y="3118810"/>
            <a:ext cx="6774683" cy="29546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Reference*</a:t>
            </a:r>
          </a:p>
          <a:p>
            <a:r>
              <a:rPr lang="en-US" altLang="en-US"/>
              <a:t>C. Aggarwal, 2013, Managing and Mining Sensor Data</a:t>
            </a:r>
          </a:p>
          <a:p>
            <a:endParaRPr lang="en-US" altLang="en-US"/>
          </a:p>
        </p:txBody>
      </p:sp>
    </p:spTree>
    <p:extLst>
      <p:ext uri="{BB962C8B-B14F-4D97-AF65-F5344CB8AC3E}">
        <p14:creationId xmlns:p14="http://schemas.microsoft.com/office/powerpoint/2010/main" val="212023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TextEdit="1"/>
          </p:cNvSpPr>
          <p:nvPr>
            <p:ph type="sldImg"/>
          </p:nvPr>
        </p:nvSpPr>
        <p:spPr>
          <a:xfrm>
            <a:off x="1030288" y="650875"/>
            <a:ext cx="4340225" cy="3255963"/>
          </a:xfrm>
          <a:ln/>
        </p:spPr>
      </p:sp>
      <p:sp>
        <p:nvSpPr>
          <p:cNvPr id="40963"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5992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626833" y="8251569"/>
            <a:ext cx="2772508" cy="433742"/>
          </a:xfrm>
          <a:prstGeom prst="rect">
            <a:avLst/>
          </a:prstGeom>
          <a:noFill/>
          <a:ln w="9525">
            <a:noFill/>
            <a:miter lim="800000"/>
            <a:headEnd/>
            <a:tailEnd/>
          </a:ln>
        </p:spPr>
        <p:txBody>
          <a:bodyPr lIns="84763" tIns="42384" rIns="84763" bIns="42384" anchor="b"/>
          <a:lstStyle/>
          <a:p>
            <a:pPr algn="r" defTabSz="847077"/>
            <a:fld id="{89D720E6-CE49-4955-B017-2CE76F32956F}" type="slidenum">
              <a:rPr lang="en-US" sz="1000">
                <a:latin typeface="Arial" pitchFamily="34" charset="0"/>
              </a:rPr>
              <a:pPr algn="r" defTabSz="847077"/>
              <a:t>28</a:t>
            </a:fld>
            <a:endParaRPr lang="en-US" sz="1000" dirty="0">
              <a:latin typeface="Arial" pitchFamily="34" charset="0"/>
            </a:endParaRPr>
          </a:p>
        </p:txBody>
      </p:sp>
      <p:sp>
        <p:nvSpPr>
          <p:cNvPr id="57347" name="Rectangle 2"/>
          <p:cNvSpPr>
            <a:spLocks noGrp="1" noRot="1" noChangeAspect="1" noChangeArrowheads="1" noTextEdit="1"/>
          </p:cNvSpPr>
          <p:nvPr>
            <p:ph type="sldImg"/>
          </p:nvPr>
        </p:nvSpPr>
        <p:spPr>
          <a:xfrm>
            <a:off x="984250" y="639763"/>
            <a:ext cx="4383088" cy="3287712"/>
          </a:xfrm>
          <a:ln/>
        </p:spPr>
      </p:sp>
      <p:sp>
        <p:nvSpPr>
          <p:cNvPr id="57348" name="Rectangle 3"/>
          <p:cNvSpPr>
            <a:spLocks noGrp="1" noChangeArrowheads="1"/>
          </p:cNvSpPr>
          <p:nvPr>
            <p:ph type="body" idx="1"/>
          </p:nvPr>
        </p:nvSpPr>
        <p:spPr>
          <a:xfrm>
            <a:off x="838206" y="4141495"/>
            <a:ext cx="4678975" cy="3926110"/>
          </a:xfrm>
          <a:noFill/>
          <a:ln/>
        </p:spPr>
        <p:txBody>
          <a:bodyPr lIns="84851" tIns="42424" rIns="84851" bIns="42424"/>
          <a:lstStyle/>
          <a:p>
            <a:pPr eaLnBrk="1" hangingPunct="1"/>
            <a:r>
              <a:rPr lang="en-US" sz="900" dirty="0">
                <a:latin typeface="Arial" pitchFamily="34" charset="0"/>
                <a:cs typeface="Arial" pitchFamily="34" charset="0"/>
              </a:rPr>
              <a:t>The Internet, or Cyber space, is multidimensional and provides access to and from numerous environments through interconnections between various networks around the world.</a:t>
            </a:r>
          </a:p>
          <a:p>
            <a:pPr eaLnBrk="1" hangingPunct="1"/>
            <a:endParaRPr lang="en-US" sz="900" dirty="0">
              <a:latin typeface="Arial" pitchFamily="34" charset="0"/>
              <a:cs typeface="Arial" pitchFamily="34" charset="0"/>
            </a:endParaRPr>
          </a:p>
          <a:p>
            <a:pPr eaLnBrk="1" hangingPunct="1"/>
            <a:r>
              <a:rPr lang="en-US" sz="900" dirty="0">
                <a:latin typeface="Arial" pitchFamily="34" charset="0"/>
                <a:cs typeface="Arial" pitchFamily="34" charset="0"/>
              </a:rPr>
              <a:t>The threats to AT&amp;T’s portion of cyber space comes in many flavors and sizes; from expert hackers trying to steal credit card information to high school hacker </a:t>
            </a:r>
            <a:r>
              <a:rPr lang="en-US" sz="900" dirty="0" err="1">
                <a:latin typeface="Arial" pitchFamily="34" charset="0"/>
                <a:cs typeface="Arial" pitchFamily="34" charset="0"/>
              </a:rPr>
              <a:t>wanna</a:t>
            </a:r>
            <a:r>
              <a:rPr lang="en-US" sz="900" dirty="0">
                <a:latin typeface="Arial" pitchFamily="34" charset="0"/>
                <a:cs typeface="Arial" pitchFamily="34" charset="0"/>
              </a:rPr>
              <a:t> bees who are trying to show that they can get into something perceived as impenetrable. Inappropriate access and theft of information can both have significant economic and political impact on a company or a government.  This threat is the threat without.  </a:t>
            </a:r>
          </a:p>
          <a:p>
            <a:pPr eaLnBrk="1" hangingPunct="1"/>
            <a:endParaRPr lang="en-US" sz="900" dirty="0">
              <a:latin typeface="Arial" pitchFamily="34" charset="0"/>
              <a:cs typeface="Arial" pitchFamily="34" charset="0"/>
            </a:endParaRPr>
          </a:p>
          <a:p>
            <a:pPr eaLnBrk="1" hangingPunct="1"/>
            <a:r>
              <a:rPr lang="en-US" sz="900" dirty="0">
                <a:latin typeface="Arial" pitchFamily="34" charset="0"/>
                <a:cs typeface="Arial" pitchFamily="34" charset="0"/>
              </a:rPr>
              <a:t>Another threat is the threat from within or the insider threat.  This threat comes from an authorized user of the network, or the cyber space, and represents its own set of difficulties. Insider threats can be an administrator, or user, who hits a wrong key by mistake to industrial spies and disgruntled employees trying to take critical information or destroy key systems before walking out of the door forever.</a:t>
            </a:r>
          </a:p>
          <a:p>
            <a:pPr eaLnBrk="1" hangingPunct="1"/>
            <a:endParaRPr lang="en-US" sz="900" dirty="0">
              <a:latin typeface="Arial" pitchFamily="34" charset="0"/>
              <a:cs typeface="Arial" pitchFamily="34" charset="0"/>
            </a:endParaRPr>
          </a:p>
          <a:p>
            <a:pPr eaLnBrk="1" hangingPunct="1"/>
            <a:r>
              <a:rPr lang="en-US" sz="900" dirty="0">
                <a:latin typeface="Arial" pitchFamily="34" charset="0"/>
                <a:cs typeface="Arial" pitchFamily="34" charset="0"/>
              </a:rPr>
              <a:t>The data is compelling and we know the data is seriously incomplete.  But its completeness is growing every year.  REASON:  The cost of the threat is starting to equal, or exceed, the cost of the defense. </a:t>
            </a:r>
          </a:p>
          <a:p>
            <a:pPr eaLnBrk="1" hangingPunct="1"/>
            <a:endParaRPr lang="en-US" dirty="0">
              <a:latin typeface="Arial" pitchFamily="34" charset="0"/>
              <a:cs typeface="Arial" pitchFamily="34" charset="0"/>
            </a:endParaRPr>
          </a:p>
        </p:txBody>
      </p:sp>
    </p:spTree>
    <p:extLst>
      <p:ext uri="{BB962C8B-B14F-4D97-AF65-F5344CB8AC3E}">
        <p14:creationId xmlns:p14="http://schemas.microsoft.com/office/powerpoint/2010/main" val="183784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xfrm>
            <a:off x="1030288" y="654050"/>
            <a:ext cx="4341812" cy="3257550"/>
          </a:xfrm>
          <a:ln/>
        </p:spPr>
      </p:sp>
      <p:sp>
        <p:nvSpPr>
          <p:cNvPr id="150531" name="Notes Placeholder 2"/>
          <p:cNvSpPr>
            <a:spLocks noGrp="1"/>
          </p:cNvSpPr>
          <p:nvPr>
            <p:ph type="body" idx="1"/>
          </p:nvPr>
        </p:nvSpPr>
        <p:spPr>
          <a:noFill/>
          <a:ln/>
        </p:spPr>
        <p:txBody>
          <a:bodyPr/>
          <a:lstStyle/>
          <a:p>
            <a:pPr eaLnBrk="1" hangingPunct="1"/>
            <a:endParaRPr lang="fr-FR"/>
          </a:p>
        </p:txBody>
      </p:sp>
      <p:sp>
        <p:nvSpPr>
          <p:cNvPr id="150532" name="Slide Number Placeholder 3"/>
          <p:cNvSpPr>
            <a:spLocks noGrp="1"/>
          </p:cNvSpPr>
          <p:nvPr>
            <p:ph type="sldNum" sz="quarter" idx="5"/>
          </p:nvPr>
        </p:nvSpPr>
        <p:spPr>
          <a:xfrm>
            <a:off x="3625647" y="8250956"/>
            <a:ext cx="2773680" cy="434339"/>
          </a:xfrm>
          <a:prstGeom prst="rect">
            <a:avLst/>
          </a:prstGeom>
          <a:noFill/>
        </p:spPr>
        <p:txBody>
          <a:bodyPr lIns="84772" tIns="42387" rIns="84772" bIns="42387"/>
          <a:lstStyle/>
          <a:p>
            <a:fld id="{F941B850-6676-4C1E-AE6A-8EAE1D98FFCC}" type="slidenum">
              <a:rPr lang="en-US" smtClean="0"/>
              <a:pPr/>
              <a:t>32</a:t>
            </a:fld>
            <a:endParaRPr lang="en-US"/>
          </a:p>
        </p:txBody>
      </p:sp>
    </p:spTree>
    <p:extLst>
      <p:ext uri="{BB962C8B-B14F-4D97-AF65-F5344CB8AC3E}">
        <p14:creationId xmlns:p14="http://schemas.microsoft.com/office/powerpoint/2010/main" val="280943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0288" y="654050"/>
            <a:ext cx="4341812" cy="3257550"/>
          </a:xfrm>
        </p:spPr>
      </p:sp>
      <p:sp>
        <p:nvSpPr>
          <p:cNvPr id="3" name="Notes Placeholder 2"/>
          <p:cNvSpPr>
            <a:spLocks noGrp="1"/>
          </p:cNvSpPr>
          <p:nvPr>
            <p:ph type="body" idx="1"/>
          </p:nvPr>
        </p:nvSpPr>
        <p:spPr/>
        <p:txBody>
          <a:bodyPr/>
          <a:lstStyle/>
          <a:p>
            <a:r>
              <a:rPr lang="en-US" dirty="0"/>
              <a:t>http://www.forbes.com/sites/gilpress/2013/03/18/top-10-most-funded-big-data-startups/  </a:t>
            </a:r>
          </a:p>
        </p:txBody>
      </p:sp>
      <p:sp>
        <p:nvSpPr>
          <p:cNvPr id="4" name="Slide Number Placeholder 3"/>
          <p:cNvSpPr>
            <a:spLocks noGrp="1"/>
          </p:cNvSpPr>
          <p:nvPr>
            <p:ph type="sldNum" sz="quarter" idx="10"/>
          </p:nvPr>
        </p:nvSpPr>
        <p:spPr/>
        <p:txBody>
          <a:bodyPr/>
          <a:lstStyle/>
          <a:p>
            <a:fld id="{8A707794-E621-4150-8B32-62C6BEA2FABD}" type="slidenum">
              <a:rPr lang="en-US" smtClean="0"/>
              <a:t>51</a:t>
            </a:fld>
            <a:endParaRPr lang="en-US"/>
          </a:p>
        </p:txBody>
      </p:sp>
    </p:spTree>
    <p:extLst>
      <p:ext uri="{BB962C8B-B14F-4D97-AF65-F5344CB8AC3E}">
        <p14:creationId xmlns:p14="http://schemas.microsoft.com/office/powerpoint/2010/main" val="268708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20FA4A-07A3-415B-B53B-5F70BC604B08}" type="slidenum">
              <a:rPr lang="en-US"/>
              <a:pPr/>
              <a:t>53</a:t>
            </a:fld>
            <a:endParaRPr lang="en-US"/>
          </a:p>
        </p:txBody>
      </p:sp>
      <p:sp>
        <p:nvSpPr>
          <p:cNvPr id="160770" name="Rectangle 2"/>
          <p:cNvSpPr>
            <a:spLocks noGrp="1" noRot="1" noChangeAspect="1" noChangeArrowheads="1" noTextEdit="1"/>
          </p:cNvSpPr>
          <p:nvPr>
            <p:ph type="sldImg"/>
          </p:nvPr>
        </p:nvSpPr>
        <p:spPr>
          <a:xfrm>
            <a:off x="1030288" y="654050"/>
            <a:ext cx="4341812" cy="3257550"/>
          </a:xfrm>
          <a:ln/>
        </p:spPr>
      </p:sp>
      <p:sp>
        <p:nvSpPr>
          <p:cNvPr id="160771" name="Rectangle 3"/>
          <p:cNvSpPr>
            <a:spLocks noGrp="1" noChangeArrowheads="1"/>
          </p:cNvSpPr>
          <p:nvPr>
            <p:ph type="body" idx="1"/>
          </p:nvPr>
        </p:nvSpPr>
        <p:spPr>
          <a:xfrm>
            <a:off x="853934" y="4126237"/>
            <a:ext cx="4692950" cy="3909061"/>
          </a:xfrm>
        </p:spPr>
        <p:txBody>
          <a:bodyPr/>
          <a:lstStyle/>
          <a:p>
            <a:endParaRPr lang="en-US"/>
          </a:p>
        </p:txBody>
      </p:sp>
    </p:spTree>
    <p:extLst>
      <p:ext uri="{BB962C8B-B14F-4D97-AF65-F5344CB8AC3E}">
        <p14:creationId xmlns:p14="http://schemas.microsoft.com/office/powerpoint/2010/main" val="2591776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912530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425636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2215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5" name="Title 15"/>
          <p:cNvSpPr>
            <a:spLocks noGrp="1"/>
          </p:cNvSpPr>
          <p:nvPr>
            <p:ph type="title"/>
          </p:nvPr>
        </p:nvSpPr>
        <p:spPr>
          <a:xfrm>
            <a:off x="401638" y="381000"/>
            <a:ext cx="8342312" cy="838200"/>
          </a:xfrm>
          <a:prstGeom prst="rect">
            <a:avLst/>
          </a:prstGeom>
        </p:spPr>
        <p:txBody>
          <a:bodyPr/>
          <a:lstStyle>
            <a:lvl1pPr>
              <a:lnSpc>
                <a:spcPct val="100000"/>
              </a:lnSpc>
              <a:defRPr>
                <a:solidFill>
                  <a:schemeClr val="tx1"/>
                </a:solidFill>
              </a:defRPr>
            </a:lvl1pPr>
          </a:lstStyle>
          <a:p>
            <a:r>
              <a:rPr lang="en-US"/>
              <a:t>Click to edit Master title style</a:t>
            </a:r>
            <a:endParaRPr lang="en-US" dirty="0"/>
          </a:p>
        </p:txBody>
      </p:sp>
      <p:sp>
        <p:nvSpPr>
          <p:cNvPr id="3" name="Slide Number Placeholder 3"/>
          <p:cNvSpPr>
            <a:spLocks noGrp="1"/>
          </p:cNvSpPr>
          <p:nvPr>
            <p:ph type="sldNum" sz="quarter" idx="10"/>
          </p:nvPr>
        </p:nvSpPr>
        <p:spPr>
          <a:xfrm>
            <a:off x="381002" y="6642100"/>
            <a:ext cx="817563" cy="152400"/>
          </a:xfrm>
          <a:prstGeom prst="rect">
            <a:avLst/>
          </a:prstGeom>
        </p:spPr>
        <p:txBody>
          <a:bodyPr/>
          <a:lstStyle>
            <a:lvl1pPr>
              <a:defRPr/>
            </a:lvl1pPr>
          </a:lstStyle>
          <a:p>
            <a:fld id="{75739F37-8D1E-40B4-9D16-B6367F67191D}" type="slidenum">
              <a:rPr lang="en-US"/>
              <a:pPr/>
              <a:t>‹#›</a:t>
            </a:fld>
            <a:endParaRPr lang="en-US"/>
          </a:p>
        </p:txBody>
      </p:sp>
    </p:spTree>
    <p:extLst>
      <p:ext uri="{BB962C8B-B14F-4D97-AF65-F5344CB8AC3E}">
        <p14:creationId xmlns:p14="http://schemas.microsoft.com/office/powerpoint/2010/main" val="662486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1851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5490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7" y="4589468"/>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9638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980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711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4909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897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92866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7340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483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0797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67818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Only,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A528AF12-C574-4DD7-A1AD-474AC904986C}" type="slidenum">
              <a:rPr lang="en-US">
                <a:solidFill>
                  <a:prstClr val="black">
                    <a:tint val="75000"/>
                  </a:prstClr>
                </a:solidFill>
              </a:rPr>
              <a:pPr>
                <a:defRPr/>
              </a:pPr>
              <a:t>‹#›</a:t>
            </a:fld>
            <a:endParaRPr lang="en-US">
              <a:solidFill>
                <a:prstClr val="black">
                  <a:tint val="75000"/>
                </a:prstClr>
              </a:solidFill>
            </a:endParaRPr>
          </a:p>
        </p:txBody>
      </p:sp>
      <p:sp>
        <p:nvSpPr>
          <p:cNvPr id="4" name="Date Placeholder 2"/>
          <p:cNvSpPr>
            <a:spLocks noGrp="1"/>
          </p:cNvSpPr>
          <p:nvPr>
            <p:ph type="dt" sz="half" idx="11"/>
          </p:nvPr>
        </p:nvSpPr>
        <p:spPr/>
        <p:txBody>
          <a:bodyPr/>
          <a:lstStyle>
            <a:lvl1pPr>
              <a:defRPr/>
            </a:lvl1pPr>
          </a:lstStyle>
          <a:p>
            <a:pPr>
              <a:defRPr/>
            </a:pPr>
            <a:r>
              <a:rPr lang="en-US">
                <a:solidFill>
                  <a:prstClr val="black">
                    <a:tint val="75000"/>
                  </a:prstClr>
                </a:solidFill>
              </a:rPr>
              <a:t>10 November 2014</a:t>
            </a:r>
          </a:p>
        </p:txBody>
      </p:sp>
    </p:spTree>
    <p:extLst>
      <p:ext uri="{BB962C8B-B14F-4D97-AF65-F5344CB8AC3E}">
        <p14:creationId xmlns:p14="http://schemas.microsoft.com/office/powerpoint/2010/main" val="3431354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5" name="Title 15"/>
          <p:cNvSpPr>
            <a:spLocks noGrp="1"/>
          </p:cNvSpPr>
          <p:nvPr>
            <p:ph type="title"/>
          </p:nvPr>
        </p:nvSpPr>
        <p:spPr>
          <a:xfrm>
            <a:off x="401638" y="381000"/>
            <a:ext cx="8342312" cy="838200"/>
          </a:xfrm>
          <a:prstGeom prst="rect">
            <a:avLst/>
          </a:prstGeom>
        </p:spPr>
        <p:txBody>
          <a:bodyPr/>
          <a:lstStyle>
            <a:lvl1pPr>
              <a:lnSpc>
                <a:spcPct val="100000"/>
              </a:lnSpc>
              <a:defRPr>
                <a:solidFill>
                  <a:schemeClr val="tx1"/>
                </a:solidFill>
              </a:defRPr>
            </a:lvl1pPr>
          </a:lstStyle>
          <a:p>
            <a:r>
              <a:rPr lang="en-US"/>
              <a:t>Click to edit Master title style</a:t>
            </a:r>
            <a:endParaRPr lang="en-US" dirty="0"/>
          </a:p>
        </p:txBody>
      </p:sp>
      <p:sp>
        <p:nvSpPr>
          <p:cNvPr id="3" name="Slide Number Placeholder 3"/>
          <p:cNvSpPr>
            <a:spLocks noGrp="1"/>
          </p:cNvSpPr>
          <p:nvPr>
            <p:ph type="sldNum" sz="quarter" idx="10"/>
          </p:nvPr>
        </p:nvSpPr>
        <p:spPr>
          <a:xfrm>
            <a:off x="381002" y="6642100"/>
            <a:ext cx="817563" cy="152400"/>
          </a:xfrm>
          <a:prstGeom prst="rect">
            <a:avLst/>
          </a:prstGeom>
        </p:spPr>
        <p:txBody>
          <a:bodyPr/>
          <a:lstStyle>
            <a:lvl1pPr>
              <a:defRPr/>
            </a:lvl1pPr>
          </a:lstStyle>
          <a:p>
            <a:fld id="{75739F37-8D1E-40B4-9D16-B6367F67191D}"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3022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552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5934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7"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4575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9913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DGB 5/2013</a:t>
            </a:r>
          </a:p>
        </p:txBody>
      </p:sp>
      <p:sp>
        <p:nvSpPr>
          <p:cNvPr id="6" name="Slide Number Placeholder 5"/>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2262523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8592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2606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8222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5230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363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99800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962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pPr>
              <a:defRPr/>
            </a:pPr>
            <a:fld id="{A528AF12-C574-4DD7-A1AD-474AC904986C}" type="slidenum">
              <a:rPr lang="en-US">
                <a:solidFill>
                  <a:prstClr val="black">
                    <a:tint val="75000"/>
                  </a:prstClr>
                </a:solidFill>
              </a:rPr>
              <a:pPr>
                <a:defRPr/>
              </a:pPr>
              <a:t>‹#›</a:t>
            </a:fld>
            <a:endParaRPr lang="en-US">
              <a:solidFill>
                <a:prstClr val="black">
                  <a:tint val="75000"/>
                </a:prstClr>
              </a:solidFill>
            </a:endParaRPr>
          </a:p>
        </p:txBody>
      </p:sp>
      <p:sp>
        <p:nvSpPr>
          <p:cNvPr id="4" name="Date Placeholder 2"/>
          <p:cNvSpPr>
            <a:spLocks noGrp="1"/>
          </p:cNvSpPr>
          <p:nvPr>
            <p:ph type="dt" sz="half" idx="11"/>
          </p:nvPr>
        </p:nvSpPr>
        <p:spPr/>
        <p:txBody>
          <a:bodyPr/>
          <a:lstStyle>
            <a:lvl1pPr>
              <a:defRPr/>
            </a:lvl1pPr>
          </a:lstStyle>
          <a:p>
            <a:pPr>
              <a:defRPr/>
            </a:pPr>
            <a:r>
              <a:rPr lang="en-US">
                <a:solidFill>
                  <a:prstClr val="black">
                    <a:tint val="75000"/>
                  </a:prstClr>
                </a:solidFill>
              </a:rPr>
              <a:t>10 November 2014</a:t>
            </a:r>
          </a:p>
        </p:txBody>
      </p:sp>
    </p:spTree>
    <p:extLst>
      <p:ext uri="{BB962C8B-B14F-4D97-AF65-F5344CB8AC3E}">
        <p14:creationId xmlns:p14="http://schemas.microsoft.com/office/powerpoint/2010/main" val="3604920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5" name="Title 15"/>
          <p:cNvSpPr>
            <a:spLocks noGrp="1"/>
          </p:cNvSpPr>
          <p:nvPr>
            <p:ph type="title"/>
          </p:nvPr>
        </p:nvSpPr>
        <p:spPr>
          <a:xfrm>
            <a:off x="401638" y="381000"/>
            <a:ext cx="8342312" cy="838200"/>
          </a:xfrm>
          <a:prstGeom prst="rect">
            <a:avLst/>
          </a:prstGeom>
        </p:spPr>
        <p:txBody>
          <a:bodyPr/>
          <a:lstStyle>
            <a:lvl1pPr>
              <a:lnSpc>
                <a:spcPct val="100000"/>
              </a:lnSpc>
              <a:defRPr>
                <a:solidFill>
                  <a:schemeClr val="tx1"/>
                </a:solidFill>
              </a:defRPr>
            </a:lvl1pPr>
          </a:lstStyle>
          <a:p>
            <a:r>
              <a:rPr lang="en-US"/>
              <a:t>Click to edit Master title style</a:t>
            </a:r>
            <a:endParaRPr lang="en-US" dirty="0"/>
          </a:p>
        </p:txBody>
      </p:sp>
      <p:sp>
        <p:nvSpPr>
          <p:cNvPr id="3" name="Slide Number Placeholder 3"/>
          <p:cNvSpPr>
            <a:spLocks noGrp="1"/>
          </p:cNvSpPr>
          <p:nvPr>
            <p:ph type="sldNum" sz="quarter" idx="10"/>
          </p:nvPr>
        </p:nvSpPr>
        <p:spPr>
          <a:xfrm>
            <a:off x="381001" y="6642100"/>
            <a:ext cx="817563" cy="152400"/>
          </a:xfrm>
          <a:prstGeom prst="rect">
            <a:avLst/>
          </a:prstGeom>
        </p:spPr>
        <p:txBody>
          <a:bodyPr/>
          <a:lstStyle>
            <a:lvl1pPr>
              <a:defRPr/>
            </a:lvl1pPr>
          </a:lstStyle>
          <a:p>
            <a:fld id="{75739F37-8D1E-40B4-9D16-B6367F67191D}"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46500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8727"/>
            <a:ext cx="8691562" cy="4385167"/>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227013" y="1006103"/>
            <a:ext cx="732550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Tree>
    <p:extLst>
      <p:ext uri="{BB962C8B-B14F-4D97-AF65-F5344CB8AC3E}">
        <p14:creationId xmlns:p14="http://schemas.microsoft.com/office/powerpoint/2010/main" val="157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2959696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29663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14370" indent="-214370">
              <a:spcBef>
                <a:spcPts val="0"/>
              </a:spcBef>
              <a:spcAft>
                <a:spcPts val="900"/>
              </a:spcAft>
              <a:buFont typeface="Arial" panose="020B0604020202020204" pitchFamily="34" charset="0"/>
              <a:buChar char="•"/>
              <a:defRPr sz="1200" b="0" i="0">
                <a:latin typeface="Arial"/>
                <a:cs typeface="Arial"/>
              </a:defRPr>
            </a:lvl1pPr>
            <a:lvl2pPr marL="557361" indent="-214370">
              <a:spcBef>
                <a:spcPts val="0"/>
              </a:spcBef>
              <a:spcAft>
                <a:spcPts val="900"/>
              </a:spcAft>
              <a:buFont typeface="Arial"/>
              <a:buChar char="•"/>
              <a:defRPr sz="1050" b="0" i="0">
                <a:latin typeface="Arial"/>
                <a:cs typeface="Arial"/>
              </a:defRPr>
            </a:lvl2pPr>
            <a:lvl3pPr marL="857479" indent="-171496">
              <a:spcBef>
                <a:spcPts val="0"/>
              </a:spcBef>
              <a:spcAft>
                <a:spcPts val="900"/>
              </a:spcAft>
              <a:buFont typeface="Arial"/>
              <a:buChar char="•"/>
              <a:defRPr sz="900" b="0" i="0" baseline="0">
                <a:latin typeface="Arial"/>
                <a:cs typeface="Arial"/>
              </a:defRPr>
            </a:lvl3pPr>
            <a:lvl4pPr marL="1243344" indent="-214370">
              <a:spcBef>
                <a:spcPts val="0"/>
              </a:spcBef>
              <a:spcAft>
                <a:spcPts val="900"/>
              </a:spcAft>
              <a:buFont typeface="Arial"/>
              <a:buChar char="•"/>
              <a:defRPr sz="750" b="0" i="0" baseline="0">
                <a:latin typeface="Arial"/>
                <a:cs typeface="Arial"/>
              </a:defRPr>
            </a:lvl4pPr>
            <a:lvl5pPr marL="1543461" indent="-171496">
              <a:spcBef>
                <a:spcPts val="0"/>
              </a:spcBef>
              <a:spcAft>
                <a:spcPts val="900"/>
              </a:spcAft>
              <a:buFont typeface="Arial"/>
              <a:buChar char="•"/>
              <a:defRPr sz="75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410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3"/>
            <a:ext cx="8691562"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Tree>
    <p:extLst>
      <p:ext uri="{BB962C8B-B14F-4D97-AF65-F5344CB8AC3E}">
        <p14:creationId xmlns:p14="http://schemas.microsoft.com/office/powerpoint/2010/main" val="24300817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4" y="1709353"/>
            <a:ext cx="4214555"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350" b="0" i="0">
                <a:latin typeface="Arial"/>
                <a:cs typeface="Arial"/>
              </a:defRPr>
            </a:lvl1pPr>
            <a:lvl3pPr marL="685983" indent="0">
              <a:buNone/>
              <a:defRPr sz="2026"/>
            </a:lvl3pPr>
            <a:lvl4pPr marL="1028974" indent="0">
              <a:buNone/>
              <a:defRPr sz="2026"/>
            </a:lvl4pPr>
            <a:lvl5pPr marL="1371966" indent="0">
              <a:buNone/>
              <a:defRPr sz="2026"/>
            </a:lvl5pPr>
          </a:lstStyle>
          <a:p>
            <a:r>
              <a:rPr lang="en-US" dirty="0"/>
              <a:t>Insert Subhead</a:t>
            </a:r>
          </a:p>
        </p:txBody>
      </p:sp>
      <p:sp>
        <p:nvSpPr>
          <p:cNvPr id="14" name="Text Placeholder 2"/>
          <p:cNvSpPr>
            <a:spLocks noGrp="1"/>
          </p:cNvSpPr>
          <p:nvPr>
            <p:ph type="body" sz="quarter" idx="16" hasCustomPrompt="1"/>
          </p:nvPr>
        </p:nvSpPr>
        <p:spPr>
          <a:xfrm>
            <a:off x="4620527" y="1709353"/>
            <a:ext cx="4269473" cy="4384543"/>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2337404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Tree>
    <p:extLst>
      <p:ext uri="{BB962C8B-B14F-4D97-AF65-F5344CB8AC3E}">
        <p14:creationId xmlns:p14="http://schemas.microsoft.com/office/powerpoint/2010/main" val="37293398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8517480" y="6449010"/>
            <a:ext cx="476623"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4" y="1112109"/>
            <a:ext cx="4248879" cy="4981786"/>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5"/>
            <a:ext cx="7303340" cy="535863"/>
          </a:xfrm>
          <a:prstGeom prst="rect">
            <a:avLst/>
          </a:prstGeom>
        </p:spPr>
        <p:txBody>
          <a:bodyPr/>
          <a:lstStyle>
            <a:lvl1pPr>
              <a:defRPr sz="2251"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6" y="1112109"/>
            <a:ext cx="4248879" cy="4981786"/>
          </a:xfrm>
          <a:prstGeom prst="rect">
            <a:avLst/>
          </a:prstGeom>
        </p:spPr>
        <p:txBody>
          <a:bodyPr vert="horz"/>
          <a:lstStyle>
            <a:lvl1pPr marL="0" indent="0">
              <a:spcBef>
                <a:spcPts val="0"/>
              </a:spcBef>
              <a:spcAft>
                <a:spcPts val="900"/>
              </a:spcAft>
              <a:buFontTx/>
              <a:buNone/>
              <a:defRPr sz="1200" b="0" i="0">
                <a:latin typeface="Arial"/>
                <a:cs typeface="Arial"/>
              </a:defRPr>
            </a:lvl1pPr>
            <a:lvl2pPr marL="342991" indent="0">
              <a:spcBef>
                <a:spcPts val="0"/>
              </a:spcBef>
              <a:spcAft>
                <a:spcPts val="900"/>
              </a:spcAft>
              <a:buFontTx/>
              <a:buNone/>
              <a:defRPr sz="1200" b="0" i="0">
                <a:latin typeface="Arial"/>
                <a:cs typeface="Arial"/>
              </a:defRPr>
            </a:lvl2pPr>
            <a:lvl3pPr marL="685983" indent="0">
              <a:spcBef>
                <a:spcPts val="0"/>
              </a:spcBef>
              <a:spcAft>
                <a:spcPts val="900"/>
              </a:spcAft>
              <a:buFontTx/>
              <a:buNone/>
              <a:defRPr sz="1050" b="0" i="0" baseline="0">
                <a:latin typeface="Arial"/>
                <a:cs typeface="Arial"/>
              </a:defRPr>
            </a:lvl3pPr>
            <a:lvl4pPr marL="1028974" indent="0">
              <a:spcBef>
                <a:spcPts val="0"/>
              </a:spcBef>
              <a:spcAft>
                <a:spcPts val="900"/>
              </a:spcAft>
              <a:buFontTx/>
              <a:buNone/>
              <a:defRPr sz="900" b="0" i="0" baseline="0">
                <a:latin typeface="Arial"/>
                <a:cs typeface="Arial"/>
              </a:defRPr>
            </a:lvl4pPr>
            <a:lvl5pPr marL="1371966" indent="0">
              <a:spcBef>
                <a:spcPts val="0"/>
              </a:spcBef>
              <a:spcAft>
                <a:spcPts val="900"/>
              </a:spcAft>
              <a:buFontTx/>
              <a:buNone/>
              <a:defRPr sz="75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248093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8759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DGB 5/2013</a:t>
            </a:r>
          </a:p>
        </p:txBody>
      </p:sp>
      <p:sp>
        <p:nvSpPr>
          <p:cNvPr id="9" name="Slide Number Placeholder 8"/>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407144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813168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101022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531830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a:t>
            </a:fld>
            <a:endParaRPr lang="en-US"/>
          </a:p>
        </p:txBody>
      </p:sp>
    </p:spTree>
    <p:extLst>
      <p:ext uri="{BB962C8B-B14F-4D97-AF65-F5344CB8AC3E}">
        <p14:creationId xmlns:p14="http://schemas.microsoft.com/office/powerpoint/2010/main" val="369515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45.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DGB 5/2013</a:t>
            </a: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A0634-974A-46A7-B268-05D2A189DA49}" type="slidenum">
              <a:rPr lang="en-US" smtClean="0"/>
              <a:t>‹#›</a:t>
            </a:fld>
            <a:endParaRPr lang="en-US"/>
          </a:p>
        </p:txBody>
      </p:sp>
    </p:spTree>
    <p:extLst>
      <p:ext uri="{BB962C8B-B14F-4D97-AF65-F5344CB8AC3E}">
        <p14:creationId xmlns:p14="http://schemas.microsoft.com/office/powerpoint/2010/main" val="3401278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170194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F21EB-B7A2-4C35-8E4C-AC97039A3589}" type="datetimeFigureOut">
              <a:rPr lang="en-US" smtClean="0">
                <a:solidFill>
                  <a:prstClr val="black">
                    <a:tint val="75000"/>
                  </a:prstClr>
                </a:solidFill>
              </a:rPr>
              <a:pPr/>
              <a:t>1/28/2019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3AB5D-1BDB-491F-85BB-EEEF3EE0175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595444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1" name="Straight Connector 20"/>
          <p:cNvCxnSpPr/>
          <p:nvPr userDrawn="1"/>
        </p:nvCxnSpPr>
        <p:spPr>
          <a:xfrm>
            <a:off x="6099048" y="6419317"/>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0" y="-8881"/>
            <a:ext cx="9144000"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6328629" y="6584950"/>
            <a:ext cx="2200848" cy="127000"/>
          </a:xfrm>
          <a:prstGeom prst="rect">
            <a:avLst/>
          </a:prstGeom>
        </p:spPr>
      </p:pic>
      <p:sp>
        <p:nvSpPr>
          <p:cNvPr id="32" name="Slide Number Placeholder 1"/>
          <p:cNvSpPr>
            <a:spLocks noGrp="1"/>
          </p:cNvSpPr>
          <p:nvPr>
            <p:ph type="sldNum" sz="quarter" idx="4"/>
          </p:nvPr>
        </p:nvSpPr>
        <p:spPr>
          <a:xfrm>
            <a:off x="8695647" y="6460941"/>
            <a:ext cx="357560" cy="365125"/>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02983634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hf hdr="0" ftr="0" dt="0"/>
  <p:txStyles>
    <p:titleStyle>
      <a:lvl1pPr algn="l" defTabSz="342991" rtl="0" eaLnBrk="1" latinLnBrk="0" hangingPunct="1">
        <a:spcBef>
          <a:spcPct val="0"/>
        </a:spcBef>
        <a:buNone/>
        <a:defRPr sz="2551" b="1" kern="1200">
          <a:solidFill>
            <a:schemeClr val="tx1"/>
          </a:solidFill>
          <a:latin typeface="Century Gothic"/>
          <a:ea typeface="+mj-ea"/>
          <a:cs typeface="Century Gothic"/>
        </a:defRPr>
      </a:lvl1pPr>
    </p:titleStyle>
    <p:bodyStyle>
      <a:lvl1pPr marL="257244" indent="-257244" algn="l" defTabSz="342991"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361" indent="-214370" algn="l" defTabSz="342991"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479" indent="-171496" algn="l" defTabSz="342991"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470" indent="-171496" algn="l" defTabSz="342991"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461" indent="-171496" algn="l" defTabSz="342991"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8881"/>
            <a:ext cx="9144000"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2" name="Straight Connector 21"/>
          <p:cNvCxnSpPr/>
          <p:nvPr userDrawn="1"/>
        </p:nvCxnSpPr>
        <p:spPr>
          <a:xfrm>
            <a:off x="6099048" y="6419317"/>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6328629" y="6584950"/>
            <a:ext cx="2200848" cy="127000"/>
          </a:xfrm>
          <a:prstGeom prst="rect">
            <a:avLst/>
          </a:prstGeom>
        </p:spPr>
      </p:pic>
      <p:sp>
        <p:nvSpPr>
          <p:cNvPr id="25" name="Slide Number Placeholder 1"/>
          <p:cNvSpPr>
            <a:spLocks noGrp="1"/>
          </p:cNvSpPr>
          <p:nvPr>
            <p:ph type="sldNum" sz="quarter" idx="4"/>
          </p:nvPr>
        </p:nvSpPr>
        <p:spPr>
          <a:xfrm>
            <a:off x="8695647" y="6460941"/>
            <a:ext cx="357560" cy="365125"/>
          </a:xfrm>
          <a:prstGeom prst="rect">
            <a:avLst/>
          </a:prstGeom>
        </p:spPr>
        <p:txBody>
          <a:bodyPr vert="horz" lIns="91440" tIns="45720" rIns="91440" bIns="45720" rtlCol="0" anchor="ctr"/>
          <a:lstStyle>
            <a:lvl1pPr algn="ctr">
              <a:defRPr sz="825">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037596350"/>
      </p:ext>
    </p:extLst>
  </p:cSld>
  <p:clrMap bg1="lt1" tx1="dk1" bg2="lt2" tx2="dk2" accent1="accent1" accent2="accent2" accent3="accent3" accent4="accent4" accent5="accent5" accent6="accent6" hlink="hlink" folHlink="folHlink"/>
  <p:sldLayoutIdLst>
    <p:sldLayoutId id="2147483712" r:id="rId1"/>
  </p:sldLayoutIdLst>
  <p:hf hdr="0" ftr="0" dt="0"/>
  <p:txStyles>
    <p:titleStyle>
      <a:lvl1pPr algn="l" defTabSz="342991" rtl="0" eaLnBrk="1" latinLnBrk="0" hangingPunct="1">
        <a:spcBef>
          <a:spcPct val="0"/>
        </a:spcBef>
        <a:buNone/>
        <a:defRPr sz="1650" kern="1200">
          <a:solidFill>
            <a:schemeClr val="tx1"/>
          </a:solidFill>
          <a:latin typeface="Century Gothic"/>
          <a:ea typeface="+mj-ea"/>
          <a:cs typeface="Century Gothic"/>
        </a:defRPr>
      </a:lvl1pPr>
    </p:titleStyle>
    <p:bodyStyle>
      <a:lvl1pPr marL="257244" indent="-257244" algn="l" defTabSz="342991" rtl="0" eaLnBrk="1" latinLnBrk="0" hangingPunct="1">
        <a:spcBef>
          <a:spcPct val="20000"/>
        </a:spcBef>
        <a:buFont typeface="Arial"/>
        <a:buChar char="•"/>
        <a:defRPr sz="1800" kern="1200">
          <a:solidFill>
            <a:schemeClr val="tx1"/>
          </a:solidFill>
          <a:latin typeface="Century Gothic"/>
          <a:ea typeface="+mn-ea"/>
          <a:cs typeface="Century Gothic"/>
        </a:defRPr>
      </a:lvl1pPr>
      <a:lvl2pPr marL="557361" indent="-214370" algn="l" defTabSz="342991" rtl="0" eaLnBrk="1" latinLnBrk="0" hangingPunct="1">
        <a:spcBef>
          <a:spcPct val="20000"/>
        </a:spcBef>
        <a:buFont typeface="Arial"/>
        <a:buChar char="–"/>
        <a:defRPr sz="1650" kern="1200">
          <a:solidFill>
            <a:schemeClr val="tx1"/>
          </a:solidFill>
          <a:latin typeface="Century Gothic"/>
          <a:ea typeface="+mn-ea"/>
          <a:cs typeface="Century Gothic"/>
        </a:defRPr>
      </a:lvl2pPr>
      <a:lvl3pPr marL="857479" indent="-171496" algn="l" defTabSz="342991" rtl="0" eaLnBrk="1" latinLnBrk="0" hangingPunct="1">
        <a:spcBef>
          <a:spcPct val="20000"/>
        </a:spcBef>
        <a:buFont typeface="Arial"/>
        <a:buChar char="•"/>
        <a:defRPr sz="1500" kern="1200">
          <a:solidFill>
            <a:schemeClr val="tx1"/>
          </a:solidFill>
          <a:latin typeface="Century Gothic"/>
          <a:ea typeface="+mn-ea"/>
          <a:cs typeface="Century Gothic"/>
        </a:defRPr>
      </a:lvl3pPr>
      <a:lvl4pPr marL="1200470" indent="-171496" algn="l" defTabSz="342991" rtl="0" eaLnBrk="1" latinLnBrk="0" hangingPunct="1">
        <a:spcBef>
          <a:spcPct val="20000"/>
        </a:spcBef>
        <a:buFont typeface="Arial"/>
        <a:buChar char="–"/>
        <a:defRPr sz="1350" kern="1200">
          <a:solidFill>
            <a:schemeClr val="tx1"/>
          </a:solidFill>
          <a:latin typeface="Century Gothic"/>
          <a:ea typeface="+mn-ea"/>
          <a:cs typeface="Century Gothic"/>
        </a:defRPr>
      </a:lvl4pPr>
      <a:lvl5pPr marL="1543461" indent="-171496" algn="l" defTabSz="342991" rtl="0" eaLnBrk="1" latinLnBrk="0" hangingPunct="1">
        <a:spcBef>
          <a:spcPct val="20000"/>
        </a:spcBef>
        <a:buFont typeface="Arial"/>
        <a:buChar char="»"/>
        <a:defRPr sz="1200" kern="1200">
          <a:solidFill>
            <a:schemeClr val="tx1"/>
          </a:solidFill>
          <a:latin typeface="Century Gothic"/>
          <a:ea typeface="+mn-ea"/>
          <a:cs typeface="Century Gothic"/>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tevens.edu/sit/about/innovati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hyperlink" Target="http://www.stevens.edu/sit/about/minutes-from-manhattan" TargetMode="Externa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s://owl.english.purdue.edu/owl/resource/658/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dnuggets.com/2017/12/big-data-free-source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hyperlink" Target="http://www.google.org/flutrend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google.com/trends/explore#q=big%20data&amp;cmpt=q" TargetMode="External"/><Relationship Id="rId2" Type="http://schemas.openxmlformats.org/officeDocument/2006/relationships/hyperlink" Target="http://www.google.com/trends/explore#q=data%20scientist&amp;cmpt=q" TargetMode="External"/><Relationship Id="rId1" Type="http://schemas.openxmlformats.org/officeDocument/2006/relationships/slideLayout" Target="../slideLayouts/slideLayout2.xml"/><Relationship Id="rId4" Type="http://schemas.openxmlformats.org/officeDocument/2006/relationships/hyperlink" Target="http://www.google.com/trends/explore#q=internet%20of%20thing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tatic.googleusercontent.com/media/research.google.com/en/us/archive/mapreduce-osdi04.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hadoop.apache.org/docs/r1.2.1/mapred_tutorial.html" TargetMode="External"/><Relationship Id="rId4" Type="http://schemas.openxmlformats.org/officeDocument/2006/relationships/hyperlink" Target="http://static.googleusercontent.com/media/research.google.com/en/us/archive/gfs-sosp2003.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jpeg"/><Relationship Id="rId3" Type="http://schemas.openxmlformats.org/officeDocument/2006/relationships/image" Target="../media/image28.jpeg"/><Relationship Id="rId7" Type="http://schemas.openxmlformats.org/officeDocument/2006/relationships/hyperlink" Target="//upload.wikimedia.org/wikipedia/en/d/dc/Foursquare_logo.svg" TargetMode="External"/><Relationship Id="rId12" Type="http://schemas.openxmlformats.org/officeDocument/2006/relationships/image" Target="../media/image35.png"/><Relationship Id="rId17" Type="http://schemas.openxmlformats.org/officeDocument/2006/relationships/image" Target="../media/image38.jpeg"/><Relationship Id="rId2" Type="http://schemas.openxmlformats.org/officeDocument/2006/relationships/image" Target="../media/image27.jpeg"/><Relationship Id="rId16" Type="http://schemas.openxmlformats.org/officeDocument/2006/relationships/hyperlink" Target="http://www.scvngr.com/" TargetMode="External"/><Relationship Id="rId1" Type="http://schemas.openxmlformats.org/officeDocument/2006/relationships/slideLayout" Target="../slideLayouts/slideLayout14.xml"/><Relationship Id="rId6" Type="http://schemas.openxmlformats.org/officeDocument/2006/relationships/image" Target="../media/image31.jpeg"/><Relationship Id="rId11" Type="http://schemas.openxmlformats.org/officeDocument/2006/relationships/hyperlink" Target="http://mashable.com/2010/10/27/best-location-based-services/" TargetMode="External"/><Relationship Id="rId5" Type="http://schemas.openxmlformats.org/officeDocument/2006/relationships/image" Target="../media/image30.jpeg"/><Relationship Id="rId15" Type="http://schemas.openxmlformats.org/officeDocument/2006/relationships/image" Target="../media/image37.png"/><Relationship Id="rId10" Type="http://schemas.openxmlformats.org/officeDocument/2006/relationships/image" Target="../media/image34.jpeg"/><Relationship Id="rId4" Type="http://schemas.openxmlformats.org/officeDocument/2006/relationships/image" Target="../media/image29.png"/><Relationship Id="rId9" Type="http://schemas.openxmlformats.org/officeDocument/2006/relationships/image" Target="../media/image33.jpeg"/><Relationship Id="rId14" Type="http://schemas.openxmlformats.org/officeDocument/2006/relationships/hyperlink" Target="http://www.loopt.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www.10gen.com/" TargetMode="External"/><Relationship Id="rId13" Type="http://schemas.openxmlformats.org/officeDocument/2006/relationships/hyperlink" Target="http://www.dataxu.com/" TargetMode="External"/><Relationship Id="rId3" Type="http://schemas.openxmlformats.org/officeDocument/2006/relationships/hyperlink" Target="http://www.crunchbase.sisense.com/" TargetMode="External"/><Relationship Id="rId7" Type="http://schemas.openxmlformats.org/officeDocument/2006/relationships/hyperlink" Target="http://www.operasolutions.com/" TargetMode="External"/><Relationship Id="rId12" Type="http://schemas.openxmlformats.org/officeDocument/2006/relationships/hyperlink" Target="http://www.gooddata.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mu-sigma.com/" TargetMode="External"/><Relationship Id="rId11" Type="http://schemas.openxmlformats.org/officeDocument/2006/relationships/hyperlink" Target="http://www.talend.com/" TargetMode="External"/><Relationship Id="rId5" Type="http://schemas.openxmlformats.org/officeDocument/2006/relationships/hyperlink" Target="http://www.forbes.com/companies/apache/" TargetMode="External"/><Relationship Id="rId10" Type="http://schemas.openxmlformats.org/officeDocument/2006/relationships/hyperlink" Target="http://www.paraccel.com/" TargetMode="External"/><Relationship Id="rId4" Type="http://schemas.openxmlformats.org/officeDocument/2006/relationships/hyperlink" Target="http://www.cloudera.com/content/cloudera/en/home.html" TargetMode="External"/><Relationship Id="rId9" Type="http://schemas.openxmlformats.org/officeDocument/2006/relationships/hyperlink" Target="http://www.guavus.com/" TargetMode="External"/><Relationship Id="rId14" Type="http://schemas.openxmlformats.org/officeDocument/2006/relationships/hyperlink" Target="http://3.datastax.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cbinsights.com/blog/venture-capital/big-data-repor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jpeg"/><Relationship Id="rId7" Type="http://schemas.openxmlformats.org/officeDocument/2006/relationships/hyperlink" Target="http://www.clubic.com/article-277406-5-test-htc-touch-diamond-3g-gps-ecran-vga-wm6-touchflo-3d.html" TargetMode="Externa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hyperlink" Target="http://modernseoul.wordpress.com/2011/09/07/follow-us-on-twitter-and-like-us-on-facebook/" TargetMode="External"/><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hyperlink" Target="http://www.informationweek.com/healthcare/mobile-wireless/remote-patient-monitoring-9-promising-te/240159160"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33.jpeg"/><Relationship Id="rId3" Type="http://schemas.openxmlformats.org/officeDocument/2006/relationships/diagramLayout" Target="../diagrams/layout7.xml"/><Relationship Id="rId7" Type="http://schemas.openxmlformats.org/officeDocument/2006/relationships/image" Target="../media/image59.jpeg"/><Relationship Id="rId12" Type="http://schemas.openxmlformats.org/officeDocument/2006/relationships/image" Target="../media/image56.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11" Type="http://schemas.openxmlformats.org/officeDocument/2006/relationships/image" Target="../media/image54.jpeg"/><Relationship Id="rId5" Type="http://schemas.openxmlformats.org/officeDocument/2006/relationships/diagramColors" Target="../diagrams/colors7.xml"/><Relationship Id="rId10" Type="http://schemas.openxmlformats.org/officeDocument/2006/relationships/image" Target="../media/image62.png"/><Relationship Id="rId4" Type="http://schemas.openxmlformats.org/officeDocument/2006/relationships/diagramQuickStyle" Target="../diagrams/quickStyle7.xml"/><Relationship Id="rId9" Type="http://schemas.openxmlformats.org/officeDocument/2006/relationships/image" Target="../media/image61.png"/><Relationship Id="rId14" Type="http://schemas.openxmlformats.org/officeDocument/2006/relationships/image" Target="../media/image63.jpeg"/></Relationships>
</file>

<file path=ppt/slides/_rels/slide59.xml.rels><?xml version="1.0" encoding="UTF-8" standalone="yes"?>
<Relationships xmlns="http://schemas.openxmlformats.org/package/2006/relationships"><Relationship Id="rId8" Type="http://schemas.openxmlformats.org/officeDocument/2006/relationships/hyperlink" Target="http://www.google.com/url?sa=i&amp;rct=j&amp;q=&amp;esrc=s&amp;frm=1&amp;source=images&amp;cd=&amp;cad=rja&amp;docid=bVLfLwpX5mJfSM&amp;tbnid=SRFULtmg0rkXJM:&amp;ved=0CAUQjRw&amp;url=http://photoblog.nbcnews.com/_news/2013/04/01/17552339-smartphones-sales-surge-along-with-antisocial-behavior?lite&amp;ei=GSe3UcXvA8_I4AOM4oBQ&amp;bvm=bv.47534661,d.dmg&amp;psig=AFQjCNGesWOLBEzLLIdDSFXVp5aRU2ytjA&amp;ust=1371043838100306" TargetMode="External"/><Relationship Id="rId3" Type="http://schemas.openxmlformats.org/officeDocument/2006/relationships/image" Target="../media/image60.png"/><Relationship Id="rId7" Type="http://schemas.openxmlformats.org/officeDocument/2006/relationships/image" Target="../media/image6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google.com/url?sa=i&amp;rct=j&amp;q=&amp;esrc=s&amp;frm=1&amp;source=images&amp;cd=&amp;cad=rja&amp;docid=ykt_4C-G2y1AAM&amp;tbnid=OqZepN539XxOCM:&amp;ved=0CAUQjRw&amp;url=http://www.survey-reviews.net/index.php/tag/free-survey-software/&amp;ei=ECW3UcfPOIz64AOAzoCACw&amp;bvm=bv.47534661,d.dmg&amp;psig=AFQjCNGM4vQ1cA_DlC3D7NKK7YKO--NH-w&amp;ust=1371043448023975" TargetMode="External"/><Relationship Id="rId5" Type="http://schemas.openxmlformats.org/officeDocument/2006/relationships/image" Target="../media/image64.jpeg"/><Relationship Id="rId10" Type="http://schemas.openxmlformats.org/officeDocument/2006/relationships/hyperlink" Target="http://www.google.com/url?sa=i&amp;rct=j&amp;q=&amp;esrc=s&amp;frm=1&amp;source=images&amp;cd=&amp;cad=rja&amp;docid=bVLfLwpX5mJfSM&amp;tbnid=SRFULtmg0rkXJM:&amp;ved=0CAQQjB0&amp;url=http://photoblog.nbcnews.com/_news/2013/04/01/17552339-smartphones-sales-surge-along-with-antisocial-behavior?lite&amp;ei=GSe3UcXvA8_I4AOM4oBQ&amp;bvm=bv.47534661,d.dmg&amp;psig=AFQjCNGesWOLBEzLLIdDSFXVp5aRU2ytjA&amp;ust=1371043838100306" TargetMode="External"/><Relationship Id="rId4" Type="http://schemas.openxmlformats.org/officeDocument/2006/relationships/image" Target="../media/image59.jpeg"/><Relationship Id="rId9"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jpeg"/></Relationships>
</file>

<file path=ppt/slides/_rels/slide6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hyperlink" Target="http://www.google.com/url?sa=i&amp;rct=j&amp;q=&amp;esrc=s&amp;frm=1&amp;source=images&amp;cd=&amp;cad=rja&amp;docid=4kSop0lW8ZrzLM&amp;tbnid=7zjyNsi6lx1DqM:&amp;ved=0CAUQjRw&amp;url=http://www.eaglevision1.com/dvr.htm&amp;ei=vFq3Uc7EApC30QHWxIDABg&amp;bvm=bv.47534661,d.dmQ&amp;psig=AFQjCNHfqt6gfEmmBaiblNneRFzEMQ--Mg&amp;ust=1371057185865320" TargetMode="External"/><Relationship Id="rId4" Type="http://schemas.openxmlformats.org/officeDocument/2006/relationships/hyperlink" Target="http://www.google.com/url?sa=i&amp;source=images&amp;cd=&amp;cad=rja&amp;docid=IqTCMzFL-kAqnM&amp;tbnid=HCylCCGcXMzFdM:&amp;ved=0CAcQjB0wAA&amp;url=http://www.phon.ox.ac.uk/mining&amp;ei=kFi3UfDgL8qL0QHmnIGgAw&amp;psig=AFQjCNEXFoaGQ7pYUZjG92cdwgMw8LdOYg&amp;ust=1371056656849017"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upload.wikimedia.org/wikipedia/en/d/dc/Foursquare_logo.svg" TargetMode="External"/><Relationship Id="rId13" Type="http://schemas.openxmlformats.org/officeDocument/2006/relationships/hyperlink" Target="http://mashable.com/2010/10/27/best-location-based-services/" TargetMode="External"/><Relationship Id="rId18" Type="http://schemas.openxmlformats.org/officeDocument/2006/relationships/hyperlink" Target="http://www.scvngr.com/" TargetMode="External"/><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4.jpeg"/><Relationship Id="rId17" Type="http://schemas.openxmlformats.org/officeDocument/2006/relationships/image" Target="../media/image37.png"/><Relationship Id="rId2" Type="http://schemas.openxmlformats.org/officeDocument/2006/relationships/image" Target="../media/image77.jpeg"/><Relationship Id="rId16" Type="http://schemas.openxmlformats.org/officeDocument/2006/relationships/hyperlink" Target="http://www.loopt.com/" TargetMode="Externa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hyperlink" Target="http://www.bing.com/images/search?q=yelp+logo&amp;id=0144573FCC1305862AD206D6D165901386EBAFB0&amp;FORM=IQFRBA" TargetMode="External"/><Relationship Id="rId5" Type="http://schemas.openxmlformats.org/officeDocument/2006/relationships/image" Target="../media/image29.png"/><Relationship Id="rId15" Type="http://schemas.openxmlformats.org/officeDocument/2006/relationships/image" Target="../media/image36.jpeg"/><Relationship Id="rId10" Type="http://schemas.openxmlformats.org/officeDocument/2006/relationships/image" Target="../media/image33.jpeg"/><Relationship Id="rId19" Type="http://schemas.openxmlformats.org/officeDocument/2006/relationships/image" Target="../media/image38.jpeg"/><Relationship Id="rId4" Type="http://schemas.openxmlformats.org/officeDocument/2006/relationships/image" Target="../media/image28.jpeg"/><Relationship Id="rId9" Type="http://schemas.openxmlformats.org/officeDocument/2006/relationships/image" Target="../media/image32.png"/><Relationship Id="rId14" Type="http://schemas.openxmlformats.org/officeDocument/2006/relationships/image" Target="../media/image35.png"/></Relationships>
</file>

<file path=ppt/slides/_rels/slide63.xml.rels><?xml version="1.0" encoding="UTF-8" standalone="yes"?>
<Relationships xmlns="http://schemas.openxmlformats.org/package/2006/relationships"><Relationship Id="rId8" Type="http://schemas.openxmlformats.org/officeDocument/2006/relationships/hyperlink" Target="http://www.google.com/url?sa=i&amp;rct=j&amp;q=&amp;esrc=s&amp;frm=1&amp;source=images&amp;cd=&amp;docid=GTMUWZX78N9pTM&amp;tbnid=RFBaRgRCtwmsXM:&amp;ved=0CAQQjB0&amp;url=http://www.ri.cmu.edu/projects/project_320.html&amp;ei=p46rUefAMqqK0QGGtIHYDA&amp;bvm=bv.47244034,d.dmQ&amp;psig=AFQjCNGjTSpZ2n1Hc2TR5CFh7EGgnSXigA&amp;ust=1370283496183240" TargetMode="External"/><Relationship Id="rId3" Type="http://schemas.openxmlformats.org/officeDocument/2006/relationships/hyperlink" Target="http://www.bing.com/images/search?q=neer+logo&amp;id=F5C8A814F2D7FD26560F0781184CBD16891F0E46&amp;FORM=IQFRBA" TargetMode="External"/><Relationship Id="rId7" Type="http://schemas.openxmlformats.org/officeDocument/2006/relationships/image" Target="../media/image78.jpeg"/><Relationship Id="rId2" Type="http://schemas.openxmlformats.org/officeDocument/2006/relationships/hyperlink" Target="http://www.bing.com/images/search?q=yelp+logo&amp;id=0144573FCC1305862AD206D6D165901386EBAFB0&amp;FORM=IQFRBA" TargetMode="External"/><Relationship Id="rId1" Type="http://schemas.openxmlformats.org/officeDocument/2006/relationships/slideLayout" Target="../slideLayouts/slideLayout2.xml"/><Relationship Id="rId6" Type="http://schemas.openxmlformats.org/officeDocument/2006/relationships/hyperlink" Target="http://www.google.com/url?sa=i&amp;rct=j&amp;q=&amp;esrc=s&amp;frm=1&amp;source=images&amp;cd=&amp;cad=rja&amp;docid=GTMUWZX78N9pTM&amp;tbnid=RFBaRgRCtwmsXM:&amp;ved=0CAUQjRw&amp;url=http://www.ri.cmu.edu/projects/project_320.html&amp;ei=p46rUefAMqqK0QGGtIHYDA&amp;bvm=bv.47244034,d.dmQ&amp;psig=AFQjCNGjTSpZ2n1Hc2TR5CFh7EGgnSXigA&amp;ust=1370283496183240" TargetMode="External"/><Relationship Id="rId11" Type="http://schemas.openxmlformats.org/officeDocument/2006/relationships/hyperlink" Target="http://www.google.com/url?sa=i&amp;rct=j&amp;q=&amp;esrc=s&amp;frm=1&amp;source=images&amp;cd=&amp;docid=he3QOf6r9_JdjM&amp;tbnid=M_OtjODLkAzvuM:&amp;ved=0CAQQjB0&amp;url=http://openclassroom.stanford.edu/MainFolder/DocumentPage.php?course=MachineLearning&amp;doc=exercises/ex7/ex7.html&amp;ei=4pGrUcHyFYnk0gGe5oGoBw&amp;psig=AFQjCNFhA86qdrjGgiF2P2S39tmrUQKTsQ&amp;ust=1370284312263722" TargetMode="External"/><Relationship Id="rId5" Type="http://schemas.openxmlformats.org/officeDocument/2006/relationships/image" Target="../media/image61.png"/><Relationship Id="rId10" Type="http://schemas.openxmlformats.org/officeDocument/2006/relationships/image" Target="../media/image79.png"/><Relationship Id="rId4" Type="http://schemas.openxmlformats.org/officeDocument/2006/relationships/image" Target="../media/image62.png"/><Relationship Id="rId9" Type="http://schemas.openxmlformats.org/officeDocument/2006/relationships/hyperlink" Target="http://www.google.com/url?sa=i&amp;rct=j&amp;q=&amp;esrc=s&amp;frm=1&amp;source=images&amp;cd=&amp;cad=rja&amp;docid=he3QOf6r9_JdjM&amp;tbnid=M_OtjODLkAzvuM:&amp;ved=0CAUQjRw&amp;url=http://openclassroom.stanford.edu/MainFolder/DocumentPage.php?course=MachineLearning&amp;doc=exercises/ex7/ex7.html&amp;ei=4pGrUcHyFYnk0gGe5oGoBw&amp;psig=AFQjCNFhA86qdrjGgiF2P2S39tmrUQKTsQ&amp;ust=1370284312263722"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www.bing.com/images/search?q=neer+logo&amp;id=F5C8A814F2D7FD26560F0781184CBD16891F0E46&amp;FORM=IQFRBA" TargetMode="External"/><Relationship Id="rId7" Type="http://schemas.openxmlformats.org/officeDocument/2006/relationships/image" Target="../media/image83.png"/><Relationship Id="rId2" Type="http://schemas.openxmlformats.org/officeDocument/2006/relationships/hyperlink" Target="http://www.bing.com/images/search?q=yelp+logo&amp;id=0144573FCC1305862AD206D6D165901386EBAFB0&amp;FORM=IQFRBA"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59.jpeg"/><Relationship Id="rId4" Type="http://schemas.openxmlformats.org/officeDocument/2006/relationships/image" Target="../media/image80.png"/><Relationship Id="rId9" Type="http://schemas.openxmlformats.org/officeDocument/2006/relationships/image" Target="../media/image61.png"/></Relationships>
</file>

<file path=ppt/slides/_rels/slide65.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www.testically.org/wp-content/uploads/2011/05/" TargetMode="External"/><Relationship Id="rId7" Type="http://schemas.openxmlformats.org/officeDocument/2006/relationships/diagramLayout" Target="../diagrams/layout8.xm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84.png"/><Relationship Id="rId10" Type="http://schemas.microsoft.com/office/2007/relationships/diagramDrawing" Target="../diagrams/drawing8.xml"/><Relationship Id="rId4" Type="http://schemas.openxmlformats.org/officeDocument/2006/relationships/image" Target="../media/image80.png"/><Relationship Id="rId9" Type="http://schemas.openxmlformats.org/officeDocument/2006/relationships/diagramColors" Target="../diagrams/colors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info.yahoo.com/privacy/us/yahoo/mail/ymail/details.html" TargetMode="External"/><Relationship Id="rId2" Type="http://schemas.openxmlformats.org/officeDocument/2006/relationships/hyperlink" Target="http://www.att.com/gen/privacy-policy?pid=2506" TargetMode="External"/><Relationship Id="rId1" Type="http://schemas.openxmlformats.org/officeDocument/2006/relationships/slideLayout" Target="../slideLayouts/slideLayout2.xml"/><Relationship Id="rId6" Type="http://schemas.openxmlformats.org/officeDocument/2006/relationships/hyperlink" Target="http://www.google.com/intl/en/policies/privacy/" TargetMode="External"/><Relationship Id="rId5" Type="http://schemas.openxmlformats.org/officeDocument/2006/relationships/hyperlink" Target="http://www.hhs.gov/ocr/privacy/hipaa/understanding/summary/index.html" TargetMode="External"/><Relationship Id="rId4" Type="http://schemas.openxmlformats.org/officeDocument/2006/relationships/hyperlink" Target="http://www.jpmorgan.com/pages/cookies"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earchsecurity.techtarget.com/definition/encryption"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hhs.gov/ocr/privacy/hipaa/administrative/securityrule/security101.pdf" TargetMode="External"/><Relationship Id="rId2" Type="http://schemas.openxmlformats.org/officeDocument/2006/relationships/hyperlink" Target="https://www.pcisecuritystandards.org/security_standards/index.php"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91.jpeg"/><Relationship Id="rId5" Type="http://schemas.openxmlformats.org/officeDocument/2006/relationships/diagramQuickStyle" Target="../diagrams/quickStyle10.xml"/><Relationship Id="rId10" Type="http://schemas.openxmlformats.org/officeDocument/2006/relationships/image" Target="../media/image90.jpeg"/><Relationship Id="rId4" Type="http://schemas.openxmlformats.org/officeDocument/2006/relationships/diagramLayout" Target="../diagrams/layout10.xml"/><Relationship Id="rId9" Type="http://schemas.openxmlformats.org/officeDocument/2006/relationships/hyperlink" Target="http://www.google.com/url?sa=i&amp;rct=j&amp;q=&amp;esrc=s&amp;frm=1&amp;source=images&amp;cd=&amp;cad=rja&amp;docid=IC1tinyL8urCxM&amp;tbnid=Yi05QkXrhL2bOM:&amp;ved=0CAUQjRw&amp;url=http://www.westone.wa.gov.au/k-12lrcd/learning_areas/bio_science/bio1b/content/001_ecosystems/page_02.htm&amp;ei=yt2HUZrpNaj00QH1_YGYBw&amp;bvm=bv.45960087,d.dmQ&amp;psig=AFQjCNFqu9SpbN0pMg9R8v3Nh0zM--07xg&amp;ust=1367945013233986"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IC1tinyL8urCxM&amp;tbnid=Yi05QkXrhL2bOM:&amp;ved=0CAUQjRw&amp;url=http://www.westone.wa.gov.au/k-12lrcd/learning_areas/bio_science/bio1b/content/001_ecosystems/page_02.htm&amp;ei=yt2HUZrpNaj00QH1_YGYBw&amp;bvm=bv.45960087,d.dmQ&amp;psig=AFQjCNFqu9SpbN0pMg9R8v3Nh0zM--07xg&amp;ust=1367945013233986"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www.westone.wa.gov.au/k-12lrcd/learning_areas/bio_science/bio1b/content/001_ecosystems/page_02.htm" TargetMode="External"/><Relationship Id="rId5" Type="http://schemas.openxmlformats.org/officeDocument/2006/relationships/hyperlink" Target="http://www.google.com/url?sa=i&amp;rct=j&amp;q=&amp;esrc=s&amp;frm=1&amp;source=images&amp;cd=&amp;cad=rja&amp;docid=IC1tinyL8urCxM&amp;tbnid=Yi05QkXrhL2bOM:&amp;ved=0CAMQjhw&amp;url=http://www.westone.wa.gov.au/k-12lrcd/learning_areas/bio_science/bio1b/content/001_ecosystems/page_02.htm&amp;ei=yt2HUZrpNaj00QH1_YGYBw&amp;bvm=bv.45960087,d.dmQ&amp;psig=AFQjCNFqu9SpbN0pMg9R8v3Nh0zM--07xg&amp;ust=1367945013233986" TargetMode="External"/><Relationship Id="rId4" Type="http://schemas.openxmlformats.org/officeDocument/2006/relationships/image" Target="../media/image9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6356358"/>
            <a:ext cx="2133600" cy="365125"/>
          </a:xfrm>
          <a:prstGeom prst="rect">
            <a:avLst/>
          </a:prstGeom>
        </p:spPr>
        <p:txBody>
          <a:bodyPr/>
          <a:lstStyle/>
          <a:p>
            <a:fld id="{E534E3D2-D0EA-9A43-94A0-E47E2B6BBB0B}" type="slidenum">
              <a:rPr lang="en-US" smtClean="0"/>
              <a:t>1</a:t>
            </a:fld>
            <a:endParaRPr lang="en-US"/>
          </a:p>
        </p:txBody>
      </p:sp>
      <p:sp>
        <p:nvSpPr>
          <p:cNvPr id="3" name="TextBox 2"/>
          <p:cNvSpPr txBox="1"/>
          <p:nvPr/>
        </p:nvSpPr>
        <p:spPr>
          <a:xfrm>
            <a:off x="457200" y="3352800"/>
            <a:ext cx="8153400" cy="2492990"/>
          </a:xfrm>
          <a:prstGeom prst="rect">
            <a:avLst/>
          </a:prstGeom>
          <a:noFill/>
        </p:spPr>
        <p:txBody>
          <a:bodyPr wrap="square" rtlCol="0">
            <a:spAutoFit/>
          </a:bodyPr>
          <a:lstStyle/>
          <a:p>
            <a:pPr algn="ctr"/>
            <a:r>
              <a:rPr lang="en-US" sz="3600" b="1" dirty="0">
                <a:solidFill>
                  <a:srgbClr val="002060"/>
                </a:solidFill>
                <a:latin typeface="Arial" pitchFamily="34" charset="0"/>
                <a:cs typeface="Arial" pitchFamily="34" charset="0"/>
              </a:rPr>
              <a:t>Big Data Technology – BIA 678</a:t>
            </a:r>
          </a:p>
          <a:p>
            <a:pPr algn="ctr"/>
            <a:r>
              <a:rPr lang="en-US" sz="2800" b="1" dirty="0">
                <a:solidFill>
                  <a:srgbClr val="002060"/>
                </a:solidFill>
                <a:latin typeface="Arial" pitchFamily="34" charset="0"/>
                <a:cs typeface="Arial" pitchFamily="34" charset="0"/>
              </a:rPr>
              <a:t>Class 2 – Introduction (Continued) </a:t>
            </a:r>
          </a:p>
          <a:p>
            <a:endParaRPr lang="en-US" sz="3200" b="1" dirty="0">
              <a:solidFill>
                <a:srgbClr val="002060"/>
              </a:solidFill>
              <a:latin typeface="Arial" pitchFamily="34" charset="0"/>
              <a:cs typeface="Arial" pitchFamily="34" charset="0"/>
            </a:endParaRPr>
          </a:p>
          <a:p>
            <a:r>
              <a:rPr lang="en-US" sz="2000" b="1" dirty="0">
                <a:solidFill>
                  <a:srgbClr val="002060"/>
                </a:solidFill>
                <a:latin typeface="Arial" pitchFamily="34" charset="0"/>
                <a:cs typeface="Arial" pitchFamily="34" charset="0"/>
              </a:rPr>
              <a:t>David Belanger PhD</a:t>
            </a:r>
          </a:p>
          <a:p>
            <a:r>
              <a:rPr lang="en-US" sz="2000" b="1" dirty="0">
                <a:solidFill>
                  <a:srgbClr val="002060"/>
                </a:solidFill>
                <a:latin typeface="Arial" pitchFamily="34" charset="0"/>
                <a:cs typeface="Arial" pitchFamily="34" charset="0"/>
              </a:rPr>
              <a:t>Senior Research Fellow – Stevens Institute of Technology</a:t>
            </a:r>
          </a:p>
          <a:p>
            <a:r>
              <a:rPr lang="en-US" sz="2000" b="1" dirty="0">
                <a:solidFill>
                  <a:srgbClr val="002060"/>
                </a:solidFill>
                <a:latin typeface="Arial" pitchFamily="34" charset="0"/>
                <a:cs typeface="Arial" pitchFamily="34" charset="0"/>
              </a:rPr>
              <a:t>dbelange@stevens.edu</a:t>
            </a:r>
          </a:p>
        </p:txBody>
      </p:sp>
      <p:pic>
        <p:nvPicPr>
          <p:cNvPr id="3074" name="Picture 2" descr="http://www.stevens.edu/news/sites/default/files/images/banners/home_banner01_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2" y="533400"/>
            <a:ext cx="8130619"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tevens.edu/news/sites/default/files/images/banners/SIT_banners-city08.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366" y="685800"/>
            <a:ext cx="6637887" cy="21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23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Grading</a:t>
            </a:r>
          </a:p>
        </p:txBody>
      </p:sp>
      <p:sp>
        <p:nvSpPr>
          <p:cNvPr id="3" name="Content Placeholder 2"/>
          <p:cNvSpPr>
            <a:spLocks noGrp="1"/>
          </p:cNvSpPr>
          <p:nvPr>
            <p:ph idx="1"/>
          </p:nvPr>
        </p:nvSpPr>
        <p:spPr/>
        <p:txBody>
          <a:bodyPr>
            <a:normAutofit fontScale="92500" lnSpcReduction="10000"/>
          </a:bodyPr>
          <a:lstStyle/>
          <a:p>
            <a:r>
              <a:rPr lang="en-US" dirty="0"/>
              <a:t>Grades based on (range 0 – 5, average 3):</a:t>
            </a:r>
          </a:p>
          <a:p>
            <a:pPr lvl="1"/>
            <a:r>
              <a:rPr lang="en-US" dirty="0"/>
              <a:t>  Presentation &amp; Paper:</a:t>
            </a:r>
          </a:p>
          <a:p>
            <a:pPr lvl="2"/>
            <a:r>
              <a:rPr lang="en-US" dirty="0"/>
              <a:t>Topic</a:t>
            </a:r>
          </a:p>
          <a:p>
            <a:pPr lvl="2"/>
            <a:r>
              <a:rPr lang="en-US" dirty="0"/>
              <a:t>Knowledge</a:t>
            </a:r>
          </a:p>
          <a:p>
            <a:pPr lvl="2"/>
            <a:r>
              <a:rPr lang="en-US" dirty="0"/>
              <a:t>Depth</a:t>
            </a:r>
          </a:p>
          <a:p>
            <a:pPr lvl="2"/>
            <a:r>
              <a:rPr lang="en-US" dirty="0"/>
              <a:t>Clarity</a:t>
            </a:r>
          </a:p>
          <a:p>
            <a:pPr lvl="2"/>
            <a:r>
              <a:rPr lang="en-US" dirty="0"/>
              <a:t>Content</a:t>
            </a:r>
          </a:p>
          <a:p>
            <a:pPr lvl="2"/>
            <a:r>
              <a:rPr lang="en-US" dirty="0"/>
              <a:t>Conclusion</a:t>
            </a:r>
          </a:p>
          <a:p>
            <a:pPr lvl="1"/>
            <a:r>
              <a:rPr lang="en-US" dirty="0"/>
              <a:t>  Plagiarism will result in very severe penalties</a:t>
            </a:r>
          </a:p>
          <a:p>
            <a:pPr lvl="2"/>
            <a:r>
              <a:rPr lang="en-US" dirty="0"/>
              <a:t>CAL will provide detailed instructions on writing papers.</a:t>
            </a:r>
          </a:p>
          <a:p>
            <a:pPr lvl="2"/>
            <a:r>
              <a:rPr lang="en-US" dirty="0">
                <a:hlinkClick r:id="rId2"/>
              </a:rPr>
              <a:t>https://owl.english.purdue.edu/owl/resource/658/1/</a:t>
            </a:r>
            <a:r>
              <a:rPr lang="en-US" dirty="0"/>
              <a:t> </a:t>
            </a:r>
          </a:p>
        </p:txBody>
      </p:sp>
      <p:sp>
        <p:nvSpPr>
          <p:cNvPr id="4" name="Slide Number Placeholder 3"/>
          <p:cNvSpPr>
            <a:spLocks noGrp="1"/>
          </p:cNvSpPr>
          <p:nvPr>
            <p:ph type="sldNum" sz="quarter" idx="12"/>
          </p:nvPr>
        </p:nvSpPr>
        <p:spPr/>
        <p:txBody>
          <a:bodyPr/>
          <a:lstStyle/>
          <a:p>
            <a:fld id="{15E3B666-2228-44FF-B2B4-4EC568F9D43D}" type="slidenum">
              <a:rPr lang="en-US" smtClean="0"/>
              <a:t>10</a:t>
            </a:fld>
            <a:endParaRPr lang="en-US"/>
          </a:p>
        </p:txBody>
      </p:sp>
    </p:spTree>
    <p:extLst>
      <p:ext uri="{BB962C8B-B14F-4D97-AF65-F5344CB8AC3E}">
        <p14:creationId xmlns:p14="http://schemas.microsoft.com/office/powerpoint/2010/main" val="70045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Content Placeholder 2"/>
          <p:cNvSpPr>
            <a:spLocks noGrp="1"/>
          </p:cNvSpPr>
          <p:nvPr>
            <p:ph idx="1"/>
          </p:nvPr>
        </p:nvSpPr>
        <p:spPr/>
        <p:txBody>
          <a:bodyPr>
            <a:normAutofit/>
          </a:bodyPr>
          <a:lstStyle/>
          <a:p>
            <a:r>
              <a:rPr lang="en-US" b="1" dirty="0"/>
              <a:t>In general, the structure of each class will be:</a:t>
            </a:r>
          </a:p>
          <a:p>
            <a:pPr lvl="1"/>
            <a:r>
              <a:rPr lang="en-US" b="1" dirty="0"/>
              <a:t>  Discussion of assigned readings</a:t>
            </a:r>
          </a:p>
          <a:p>
            <a:pPr lvl="2"/>
            <a:r>
              <a:rPr lang="en-US" b="1" dirty="0"/>
              <a:t>Students randomly selected to report on readings</a:t>
            </a:r>
          </a:p>
          <a:p>
            <a:pPr lvl="1"/>
            <a:r>
              <a:rPr lang="en-US" b="1" dirty="0"/>
              <a:t>  Lecture</a:t>
            </a:r>
          </a:p>
          <a:p>
            <a:pPr lvl="1"/>
            <a:r>
              <a:rPr lang="en-US" b="1" dirty="0"/>
              <a:t>  Technology Discussion (i.e. tools)</a:t>
            </a:r>
          </a:p>
          <a:p>
            <a:pPr lvl="1"/>
            <a:r>
              <a:rPr lang="en-US" b="1" dirty="0"/>
              <a:t>  Project Discussion</a:t>
            </a:r>
          </a:p>
        </p:txBody>
      </p:sp>
      <p:sp>
        <p:nvSpPr>
          <p:cNvPr id="4" name="Slide Number Placeholder 3"/>
          <p:cNvSpPr>
            <a:spLocks noGrp="1"/>
          </p:cNvSpPr>
          <p:nvPr>
            <p:ph type="sldNum" sz="quarter" idx="12"/>
          </p:nvPr>
        </p:nvSpPr>
        <p:spPr/>
        <p:txBody>
          <a:bodyPr/>
          <a:lstStyle/>
          <a:p>
            <a:fld id="{15E3B666-2228-44FF-B2B4-4EC568F9D43D}" type="slidenum">
              <a:rPr lang="en-US" smtClean="0"/>
              <a:t>11</a:t>
            </a:fld>
            <a:endParaRPr lang="en-US"/>
          </a:p>
        </p:txBody>
      </p:sp>
    </p:spTree>
    <p:extLst>
      <p:ext uri="{BB962C8B-B14F-4D97-AF65-F5344CB8AC3E}">
        <p14:creationId xmlns:p14="http://schemas.microsoft.com/office/powerpoint/2010/main" val="925867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0525-2E19-437A-A486-07EBF62A642D}"/>
              </a:ext>
            </a:extLst>
          </p:cNvPr>
          <p:cNvSpPr>
            <a:spLocks noGrp="1"/>
          </p:cNvSpPr>
          <p:nvPr>
            <p:ph type="title"/>
          </p:nvPr>
        </p:nvSpPr>
        <p:spPr>
          <a:xfrm>
            <a:off x="304800" y="274638"/>
            <a:ext cx="8534400" cy="1143000"/>
          </a:xfrm>
        </p:spPr>
        <p:txBody>
          <a:bodyPr>
            <a:normAutofit fontScale="90000"/>
          </a:bodyPr>
          <a:lstStyle/>
          <a:p>
            <a:r>
              <a:rPr lang="en-US" dirty="0" err="1"/>
              <a:t>KDNuggets</a:t>
            </a:r>
            <a:br>
              <a:rPr lang="en-US" dirty="0"/>
            </a:br>
            <a:r>
              <a:rPr lang="en-US" sz="2700" b="1" dirty="0"/>
              <a:t>A Good List of Free Data Sources</a:t>
            </a:r>
            <a:br>
              <a:rPr lang="en-US" sz="2700" b="1" dirty="0"/>
            </a:br>
            <a:r>
              <a:rPr lang="en-US" sz="2700" b="1" dirty="0"/>
              <a:t>and </a:t>
            </a:r>
            <a:br>
              <a:rPr lang="en-US" sz="2700" b="1" dirty="0"/>
            </a:br>
            <a:r>
              <a:rPr lang="en-US" sz="2700" b="1" dirty="0"/>
              <a:t>A Good Source for Interesting Data Science Information</a:t>
            </a:r>
          </a:p>
        </p:txBody>
      </p:sp>
      <p:sp>
        <p:nvSpPr>
          <p:cNvPr id="3" name="Content Placeholder 2">
            <a:extLst>
              <a:ext uri="{FF2B5EF4-FFF2-40B4-BE49-F238E27FC236}">
                <a16:creationId xmlns:a16="http://schemas.microsoft.com/office/drawing/2014/main" id="{897935C4-9D39-486B-9CDA-1CB8F794E197}"/>
              </a:ext>
            </a:extLst>
          </p:cNvPr>
          <p:cNvSpPr>
            <a:spLocks noGrp="1"/>
          </p:cNvSpPr>
          <p:nvPr>
            <p:ph idx="1"/>
          </p:nvPr>
        </p:nvSpPr>
        <p:spPr>
          <a:xfrm>
            <a:off x="457200" y="2057400"/>
            <a:ext cx="8229600" cy="4068767"/>
          </a:xfrm>
        </p:spPr>
        <p:txBody>
          <a:bodyPr/>
          <a:lstStyle/>
          <a:p>
            <a:r>
              <a:rPr lang="en-US" dirty="0">
                <a:hlinkClick r:id="rId2"/>
              </a:rPr>
              <a:t>https://www.kdnuggets.com/2017/12/big-data-free-sources.html</a:t>
            </a:r>
            <a:r>
              <a:rPr lang="en-US" dirty="0"/>
              <a:t> </a:t>
            </a:r>
          </a:p>
          <a:p>
            <a:r>
              <a:rPr lang="en-US" dirty="0"/>
              <a:t>Kaggle is also often a source of very good data.</a:t>
            </a:r>
          </a:p>
        </p:txBody>
      </p:sp>
      <p:sp>
        <p:nvSpPr>
          <p:cNvPr id="4" name="Footer Placeholder 3">
            <a:extLst>
              <a:ext uri="{FF2B5EF4-FFF2-40B4-BE49-F238E27FC236}">
                <a16:creationId xmlns:a16="http://schemas.microsoft.com/office/drawing/2014/main" id="{E7DE6254-FCB2-499D-83FF-8D7F990CEEA1}"/>
              </a:ext>
            </a:extLst>
          </p:cNvPr>
          <p:cNvSpPr>
            <a:spLocks noGrp="1"/>
          </p:cNvSpPr>
          <p:nvPr>
            <p:ph type="ftr" sz="quarter" idx="11"/>
          </p:nvPr>
        </p:nvSpPr>
        <p:spPr/>
        <p:txBody>
          <a:bodyPr/>
          <a:lstStyle/>
          <a:p>
            <a:r>
              <a:rPr lang="en-US"/>
              <a:t>DGB 5/2013</a:t>
            </a:r>
          </a:p>
        </p:txBody>
      </p:sp>
      <p:sp>
        <p:nvSpPr>
          <p:cNvPr id="5" name="Slide Number Placeholder 4">
            <a:extLst>
              <a:ext uri="{FF2B5EF4-FFF2-40B4-BE49-F238E27FC236}">
                <a16:creationId xmlns:a16="http://schemas.microsoft.com/office/drawing/2014/main" id="{43B0A1AD-E010-4D2D-A57C-DEDD677CF736}"/>
              </a:ext>
            </a:extLst>
          </p:cNvPr>
          <p:cNvSpPr>
            <a:spLocks noGrp="1"/>
          </p:cNvSpPr>
          <p:nvPr>
            <p:ph type="sldNum" sz="quarter" idx="12"/>
          </p:nvPr>
        </p:nvSpPr>
        <p:spPr/>
        <p:txBody>
          <a:bodyPr/>
          <a:lstStyle/>
          <a:p>
            <a:fld id="{B94A0634-974A-46A7-B268-05D2A189DA49}" type="slidenum">
              <a:rPr lang="en-US" smtClean="0"/>
              <a:t>12</a:t>
            </a:fld>
            <a:endParaRPr lang="en-US"/>
          </a:p>
        </p:txBody>
      </p:sp>
    </p:spTree>
    <p:extLst>
      <p:ext uri="{BB962C8B-B14F-4D97-AF65-F5344CB8AC3E}">
        <p14:creationId xmlns:p14="http://schemas.microsoft.com/office/powerpoint/2010/main" val="11898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Course Topics</a:t>
            </a:r>
          </a:p>
        </p:txBody>
      </p:sp>
      <p:graphicFrame>
        <p:nvGraphicFramePr>
          <p:cNvPr id="6" name="Table 5"/>
          <p:cNvGraphicFramePr>
            <a:graphicFrameLocks noGrp="1"/>
          </p:cNvGraphicFramePr>
          <p:nvPr>
            <p:extLst/>
          </p:nvPr>
        </p:nvGraphicFramePr>
        <p:xfrm>
          <a:off x="990600" y="1397000"/>
          <a:ext cx="7239000" cy="51206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70840">
                <a:tc>
                  <a:txBody>
                    <a:bodyPr/>
                    <a:lstStyle/>
                    <a:p>
                      <a:pPr algn="ctr"/>
                      <a:r>
                        <a:rPr lang="en-US" sz="1600" b="1" dirty="0"/>
                        <a:t>Modules</a:t>
                      </a:r>
                    </a:p>
                  </a:txBody>
                  <a:tcPr/>
                </a:tc>
                <a:tc>
                  <a:txBody>
                    <a:bodyPr/>
                    <a:lstStyle/>
                    <a:p>
                      <a:pPr algn="ctr"/>
                      <a:r>
                        <a:rPr lang="en-US" sz="1600" b="1" dirty="0"/>
                        <a:t>Purpose</a:t>
                      </a:r>
                    </a:p>
                  </a:txBody>
                  <a:tcPr/>
                </a:tc>
                <a:extLst>
                  <a:ext uri="{0D108BD9-81ED-4DB2-BD59-A6C34878D82A}">
                    <a16:rowId xmlns:a16="http://schemas.microsoft.com/office/drawing/2014/main" val="10000"/>
                  </a:ext>
                </a:extLst>
              </a:tr>
              <a:tr h="370840">
                <a:tc>
                  <a:txBody>
                    <a:bodyPr/>
                    <a:lstStyle/>
                    <a:p>
                      <a:r>
                        <a:rPr lang="en-US" sz="1600" b="1" dirty="0"/>
                        <a:t>Introduction</a:t>
                      </a:r>
                    </a:p>
                  </a:txBody>
                  <a:tcPr/>
                </a:tc>
                <a:tc>
                  <a:txBody>
                    <a:bodyPr/>
                    <a:lstStyle/>
                    <a:p>
                      <a:r>
                        <a:rPr lang="en-US" sz="1600" b="1" dirty="0"/>
                        <a:t>Overview of BD Technologies and Issues</a:t>
                      </a:r>
                    </a:p>
                  </a:txBody>
                  <a:tcPr/>
                </a:tc>
                <a:extLst>
                  <a:ext uri="{0D108BD9-81ED-4DB2-BD59-A6C34878D82A}">
                    <a16:rowId xmlns:a16="http://schemas.microsoft.com/office/drawing/2014/main" val="10001"/>
                  </a:ext>
                </a:extLst>
              </a:tr>
              <a:tr h="370840">
                <a:tc>
                  <a:txBody>
                    <a:bodyPr/>
                    <a:lstStyle/>
                    <a:p>
                      <a:r>
                        <a:rPr lang="en-US" sz="1600" b="1" baseline="0" dirty="0"/>
                        <a:t>Core Technologies for Distribution</a:t>
                      </a:r>
                      <a:endParaRPr lang="en-US" sz="1600" b="1" dirty="0"/>
                    </a:p>
                  </a:txBody>
                  <a:tcPr/>
                </a:tc>
                <a:tc>
                  <a:txBody>
                    <a:bodyPr/>
                    <a:lstStyle/>
                    <a:p>
                      <a:r>
                        <a:rPr lang="en-US" sz="1600" b="1" dirty="0"/>
                        <a:t>Map/Reduce, Hadoop, HDFS, Spark – </a:t>
                      </a:r>
                      <a:r>
                        <a:rPr lang="en-US" sz="1600" b="1" dirty="0" err="1"/>
                        <a:t>Dataframes</a:t>
                      </a:r>
                      <a:r>
                        <a:rPr lang="en-US" sz="1600" b="1" dirty="0"/>
                        <a:t>, Compression</a:t>
                      </a:r>
                    </a:p>
                  </a:txBody>
                  <a:tcPr/>
                </a:tc>
                <a:extLst>
                  <a:ext uri="{0D108BD9-81ED-4DB2-BD59-A6C34878D82A}">
                    <a16:rowId xmlns:a16="http://schemas.microsoft.com/office/drawing/2014/main" val="10002"/>
                  </a:ext>
                </a:extLst>
              </a:tr>
              <a:tr h="370840">
                <a:tc>
                  <a:txBody>
                    <a:bodyPr/>
                    <a:lstStyle/>
                    <a:p>
                      <a:r>
                        <a:rPr lang="en-US" sz="1600" b="1" dirty="0"/>
                        <a:t>Data Base Management</a:t>
                      </a:r>
                    </a:p>
                  </a:txBody>
                  <a:tcPr/>
                </a:tc>
                <a:tc>
                  <a:txBody>
                    <a:bodyPr/>
                    <a:lstStyle/>
                    <a:p>
                      <a:r>
                        <a:rPr lang="en-US" sz="1600" b="1" dirty="0"/>
                        <a:t>CAP, </a:t>
                      </a:r>
                      <a:r>
                        <a:rPr lang="en-US" sz="1600" b="1" dirty="0" err="1"/>
                        <a:t>NoSQL</a:t>
                      </a:r>
                      <a:r>
                        <a:rPr lang="en-US" sz="1600" b="1" dirty="0"/>
                        <a:t>,</a:t>
                      </a:r>
                      <a:r>
                        <a:rPr lang="en-US" sz="1600" b="1" baseline="0" dirty="0"/>
                        <a:t> Column Store, </a:t>
                      </a:r>
                      <a:r>
                        <a:rPr lang="en-US" sz="1600" b="1" baseline="0" dirty="0" err="1"/>
                        <a:t>Hbase</a:t>
                      </a:r>
                      <a:r>
                        <a:rPr lang="en-US" sz="1600" b="1" baseline="0" dirty="0"/>
                        <a:t>, </a:t>
                      </a:r>
                      <a:r>
                        <a:rPr lang="en-US" sz="1600" b="1" baseline="0" dirty="0" err="1"/>
                        <a:t>Xquery</a:t>
                      </a:r>
                      <a:r>
                        <a:rPr lang="en-US" sz="1600" b="1" baseline="0" dirty="0"/>
                        <a:t>,  …</a:t>
                      </a:r>
                      <a:endParaRPr lang="en-US" sz="1600" b="1" dirty="0"/>
                    </a:p>
                  </a:txBody>
                  <a:tcPr/>
                </a:tc>
                <a:extLst>
                  <a:ext uri="{0D108BD9-81ED-4DB2-BD59-A6C34878D82A}">
                    <a16:rowId xmlns:a16="http://schemas.microsoft.com/office/drawing/2014/main" val="10003"/>
                  </a:ext>
                </a:extLst>
              </a:tr>
              <a:tr h="370840">
                <a:tc>
                  <a:txBody>
                    <a:bodyPr/>
                    <a:lstStyle/>
                    <a:p>
                      <a:r>
                        <a:rPr lang="en-US" sz="1600" b="1" dirty="0"/>
                        <a:t>Data Stream Management</a:t>
                      </a:r>
                    </a:p>
                  </a:txBody>
                  <a:tcPr/>
                </a:tc>
                <a:tc>
                  <a:txBody>
                    <a:bodyPr/>
                    <a:lstStyle/>
                    <a:p>
                      <a:r>
                        <a:rPr lang="en-US" sz="1600" b="1" dirty="0"/>
                        <a:t>IoT, DSMS, Analytics on Streams</a:t>
                      </a:r>
                    </a:p>
                  </a:txBody>
                  <a:tcPr/>
                </a:tc>
                <a:extLst>
                  <a:ext uri="{0D108BD9-81ED-4DB2-BD59-A6C34878D82A}">
                    <a16:rowId xmlns:a16="http://schemas.microsoft.com/office/drawing/2014/main" val="10004"/>
                  </a:ext>
                </a:extLst>
              </a:tr>
              <a:tr h="370840">
                <a:tc>
                  <a:txBody>
                    <a:bodyPr/>
                    <a:lstStyle/>
                    <a:p>
                      <a:r>
                        <a:rPr lang="en-US" sz="1600" b="1" dirty="0"/>
                        <a:t>Big Data Analytics</a:t>
                      </a:r>
                    </a:p>
                  </a:txBody>
                  <a:tcPr/>
                </a:tc>
                <a:tc>
                  <a:txBody>
                    <a:bodyPr/>
                    <a:lstStyle/>
                    <a:p>
                      <a:r>
                        <a:rPr lang="en-US" sz="1600" b="1" dirty="0"/>
                        <a:t>Impact</a:t>
                      </a:r>
                      <a:r>
                        <a:rPr lang="en-US" sz="1600" b="1" baseline="0" dirty="0"/>
                        <a:t> of Scale, Recommenders, Ensemble, Variety</a:t>
                      </a:r>
                      <a:endParaRPr lang="en-US" sz="1600" b="1" dirty="0"/>
                    </a:p>
                  </a:txBody>
                  <a:tcPr/>
                </a:tc>
                <a:extLst>
                  <a:ext uri="{0D108BD9-81ED-4DB2-BD59-A6C34878D82A}">
                    <a16:rowId xmlns:a16="http://schemas.microsoft.com/office/drawing/2014/main" val="10005"/>
                  </a:ext>
                </a:extLst>
              </a:tr>
              <a:tr h="370840">
                <a:tc>
                  <a:txBody>
                    <a:bodyPr/>
                    <a:lstStyle/>
                    <a:p>
                      <a:r>
                        <a:rPr lang="en-US" sz="1600" b="1" dirty="0"/>
                        <a:t>Visualization</a:t>
                      </a:r>
                    </a:p>
                  </a:txBody>
                  <a:tcPr/>
                </a:tc>
                <a:tc>
                  <a:txBody>
                    <a:bodyPr/>
                    <a:lstStyle/>
                    <a:p>
                      <a:r>
                        <a:rPr lang="en-US" sz="1600" b="1" dirty="0"/>
                        <a:t>Effects of scale</a:t>
                      </a:r>
                    </a:p>
                  </a:txBody>
                  <a:tcPr/>
                </a:tc>
                <a:extLst>
                  <a:ext uri="{0D108BD9-81ED-4DB2-BD59-A6C34878D82A}">
                    <a16:rowId xmlns:a16="http://schemas.microsoft.com/office/drawing/2014/main" val="10006"/>
                  </a:ext>
                </a:extLst>
              </a:tr>
              <a:tr h="370840">
                <a:tc>
                  <a:txBody>
                    <a:bodyPr/>
                    <a:lstStyle/>
                    <a:p>
                      <a:r>
                        <a:rPr lang="en-US" sz="1600" b="1" dirty="0"/>
                        <a:t>Data Governance</a:t>
                      </a:r>
                    </a:p>
                  </a:txBody>
                  <a:tcPr/>
                </a:tc>
                <a:tc>
                  <a:txBody>
                    <a:bodyPr/>
                    <a:lstStyle/>
                    <a:p>
                      <a:r>
                        <a:rPr lang="en-US" sz="1600" b="1" dirty="0"/>
                        <a:t>Policy, Process, Practice</a:t>
                      </a:r>
                    </a:p>
                  </a:txBody>
                  <a:tcPr/>
                </a:tc>
                <a:extLst>
                  <a:ext uri="{0D108BD9-81ED-4DB2-BD59-A6C34878D82A}">
                    <a16:rowId xmlns:a16="http://schemas.microsoft.com/office/drawing/2014/main" val="10007"/>
                  </a:ext>
                </a:extLst>
              </a:tr>
              <a:tr h="370840">
                <a:tc>
                  <a:txBody>
                    <a:bodyPr/>
                    <a:lstStyle/>
                    <a:p>
                      <a:r>
                        <a:rPr lang="en-US" sz="1600" b="1" dirty="0"/>
                        <a:t>Meta Issues – Privacy, Security, Deployment, OA&amp;M</a:t>
                      </a:r>
                    </a:p>
                  </a:txBody>
                  <a:tcPr/>
                </a:tc>
                <a:tc>
                  <a:txBody>
                    <a:bodyPr/>
                    <a:lstStyle/>
                    <a:p>
                      <a:r>
                        <a:rPr lang="en-US" sz="1600" b="1" dirty="0"/>
                        <a:t>GDPR,</a:t>
                      </a:r>
                      <a:r>
                        <a:rPr lang="en-US" sz="1600" b="1" baseline="0" dirty="0"/>
                        <a:t> </a:t>
                      </a:r>
                      <a:r>
                        <a:rPr lang="en-US" sz="1600" b="1" dirty="0"/>
                        <a:t>Verizon DBIR, Privacy Policies, Operations</a:t>
                      </a:r>
                    </a:p>
                  </a:txBody>
                  <a:tcPr/>
                </a:tc>
                <a:extLst>
                  <a:ext uri="{0D108BD9-81ED-4DB2-BD59-A6C34878D82A}">
                    <a16:rowId xmlns:a16="http://schemas.microsoft.com/office/drawing/2014/main" val="10008"/>
                  </a:ext>
                </a:extLst>
              </a:tr>
              <a:tr h="370840">
                <a:tc>
                  <a:txBody>
                    <a:bodyPr/>
                    <a:lstStyle/>
                    <a:p>
                      <a:r>
                        <a:rPr lang="en-US" sz="1600" b="1" dirty="0"/>
                        <a:t>Applications</a:t>
                      </a:r>
                    </a:p>
                  </a:txBody>
                  <a:tcPr/>
                </a:tc>
                <a:tc>
                  <a:txBody>
                    <a:bodyPr/>
                    <a:lstStyle/>
                    <a:p>
                      <a:endParaRPr lang="en-US" dirty="0"/>
                    </a:p>
                  </a:txBody>
                  <a:tcPr/>
                </a:tc>
                <a:extLst>
                  <a:ext uri="{0D108BD9-81ED-4DB2-BD59-A6C34878D82A}">
                    <a16:rowId xmlns:a16="http://schemas.microsoft.com/office/drawing/2014/main" val="10009"/>
                  </a:ext>
                </a:extLst>
              </a:tr>
              <a:tr h="370840">
                <a:tc>
                  <a:txBody>
                    <a:bodyPr/>
                    <a:lstStyle/>
                    <a:p>
                      <a:r>
                        <a:rPr lang="en-US" sz="1600" b="1" dirty="0"/>
                        <a:t>Project Presentations</a:t>
                      </a:r>
                    </a:p>
                  </a:txBody>
                  <a:tcPr/>
                </a:tc>
                <a:tc>
                  <a:txBody>
                    <a:bodyPr/>
                    <a:lstStyle/>
                    <a:p>
                      <a:endParaRPr lang="en-US" dirty="0"/>
                    </a:p>
                  </a:txBody>
                  <a:tcPr/>
                </a:tc>
                <a:extLst>
                  <a:ext uri="{0D108BD9-81ED-4DB2-BD59-A6C34878D82A}">
                    <a16:rowId xmlns:a16="http://schemas.microsoft.com/office/drawing/2014/main" val="10010"/>
                  </a:ext>
                </a:extLst>
              </a:tr>
            </a:tbl>
          </a:graphicData>
        </a:graphic>
      </p:graphicFrame>
      <p:sp>
        <p:nvSpPr>
          <p:cNvPr id="3" name="Slide Number Placeholder 2"/>
          <p:cNvSpPr>
            <a:spLocks noGrp="1"/>
          </p:cNvSpPr>
          <p:nvPr>
            <p:ph type="sldNum" sz="quarter" idx="12"/>
          </p:nvPr>
        </p:nvSpPr>
        <p:spPr/>
        <p:txBody>
          <a:bodyPr/>
          <a:lstStyle/>
          <a:p>
            <a:fld id="{15E3B666-2228-44FF-B2B4-4EC568F9D43D}" type="slidenum">
              <a:rPr lang="en-US" smtClean="0"/>
              <a:t>13</a:t>
            </a:fld>
            <a:endParaRPr lang="en-US"/>
          </a:p>
        </p:txBody>
      </p:sp>
    </p:spTree>
    <p:extLst>
      <p:ext uri="{BB962C8B-B14F-4D97-AF65-F5344CB8AC3E}">
        <p14:creationId xmlns:p14="http://schemas.microsoft.com/office/powerpoint/2010/main" val="24725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772400" cy="1362075"/>
          </a:xfrm>
        </p:spPr>
        <p:txBody>
          <a:bodyPr>
            <a:normAutofit fontScale="90000"/>
          </a:bodyPr>
          <a:lstStyle/>
          <a:p>
            <a:pPr algn="ctr"/>
            <a:br>
              <a:rPr lang="en-US" dirty="0"/>
            </a:br>
            <a:r>
              <a:rPr lang="en-US" dirty="0"/>
              <a:t>What’s Different?</a:t>
            </a:r>
            <a:br>
              <a:rPr lang="en-US" dirty="0"/>
            </a:br>
            <a:br>
              <a:rPr lang="en-US" dirty="0"/>
            </a:br>
            <a:r>
              <a:rPr lang="en-US" dirty="0"/>
              <a:t>What! - Data</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14</a:t>
            </a:fld>
            <a:endParaRPr lang="en-US"/>
          </a:p>
        </p:txBody>
      </p:sp>
    </p:spTree>
    <p:extLst>
      <p:ext uri="{BB962C8B-B14F-4D97-AF65-F5344CB8AC3E}">
        <p14:creationId xmlns:p14="http://schemas.microsoft.com/office/powerpoint/2010/main" val="25048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1143000"/>
          </a:xfrm>
        </p:spPr>
        <p:txBody>
          <a:bodyPr>
            <a:normAutofit fontScale="90000"/>
          </a:bodyPr>
          <a:lstStyle/>
          <a:p>
            <a:pPr algn="ctr"/>
            <a:r>
              <a:rPr lang="en-US" sz="3600" b="1" dirty="0">
                <a:solidFill>
                  <a:srgbClr val="002060"/>
                </a:solidFill>
              </a:rPr>
              <a:t>Some Things That Make a Difference</a:t>
            </a:r>
            <a:br>
              <a:rPr lang="en-US" sz="3600" b="1" dirty="0">
                <a:solidFill>
                  <a:srgbClr val="002060"/>
                </a:solidFill>
              </a:rPr>
            </a:br>
            <a:r>
              <a:rPr lang="en-US" sz="3600" b="1" dirty="0">
                <a:solidFill>
                  <a:srgbClr val="002060"/>
                </a:solidFill>
              </a:rPr>
              <a:t>DATA</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15</a:t>
            </a:fld>
            <a:endParaRPr lang="en-US">
              <a:solidFill>
                <a:prstClr val="black">
                  <a:tint val="75000"/>
                </a:prstClr>
              </a:solidFill>
            </a:endParaRPr>
          </a:p>
        </p:txBody>
      </p:sp>
      <p:graphicFrame>
        <p:nvGraphicFramePr>
          <p:cNvPr id="9" name="Table 8"/>
          <p:cNvGraphicFramePr>
            <a:graphicFrameLocks noGrp="1"/>
          </p:cNvGraphicFramePr>
          <p:nvPr>
            <p:extLst/>
          </p:nvPr>
        </p:nvGraphicFramePr>
        <p:xfrm>
          <a:off x="228600" y="1143000"/>
          <a:ext cx="8745271" cy="5435600"/>
        </p:xfrm>
        <a:graphic>
          <a:graphicData uri="http://schemas.openxmlformats.org/drawingml/2006/table">
            <a:tbl>
              <a:tblPr firstRow="1" bandRow="1">
                <a:tableStyleId>{5C22544A-7EE6-4342-B048-85BDC9FD1C3A}</a:tableStyleId>
              </a:tblPr>
              <a:tblGrid>
                <a:gridCol w="2585089">
                  <a:extLst>
                    <a:ext uri="{9D8B030D-6E8A-4147-A177-3AD203B41FA5}">
                      <a16:colId xmlns:a16="http://schemas.microsoft.com/office/drawing/2014/main" val="20000"/>
                    </a:ext>
                  </a:extLst>
                </a:gridCol>
                <a:gridCol w="2013925">
                  <a:extLst>
                    <a:ext uri="{9D8B030D-6E8A-4147-A177-3AD203B41FA5}">
                      <a16:colId xmlns:a16="http://schemas.microsoft.com/office/drawing/2014/main" val="20001"/>
                    </a:ext>
                  </a:extLst>
                </a:gridCol>
                <a:gridCol w="1922384">
                  <a:extLst>
                    <a:ext uri="{9D8B030D-6E8A-4147-A177-3AD203B41FA5}">
                      <a16:colId xmlns:a16="http://schemas.microsoft.com/office/drawing/2014/main" val="20002"/>
                    </a:ext>
                  </a:extLst>
                </a:gridCol>
                <a:gridCol w="2223873">
                  <a:extLst>
                    <a:ext uri="{9D8B030D-6E8A-4147-A177-3AD203B41FA5}">
                      <a16:colId xmlns:a16="http://schemas.microsoft.com/office/drawing/2014/main" val="20003"/>
                    </a:ext>
                  </a:extLst>
                </a:gridCol>
              </a:tblGrid>
              <a:tr h="370840">
                <a:tc>
                  <a:txBody>
                    <a:bodyPr/>
                    <a:lstStyle/>
                    <a:p>
                      <a:pPr algn="ctr"/>
                      <a:r>
                        <a:rPr lang="en-US" dirty="0"/>
                        <a:t>Change </a:t>
                      </a:r>
                    </a:p>
                  </a:txBody>
                  <a:tcPr marL="68580" marR="68580"/>
                </a:tc>
                <a:tc>
                  <a:txBody>
                    <a:bodyPr/>
                    <a:lstStyle/>
                    <a:p>
                      <a:pPr algn="ctr"/>
                      <a:r>
                        <a:rPr lang="en-US" dirty="0"/>
                        <a:t>Classical</a:t>
                      </a:r>
                    </a:p>
                  </a:txBody>
                  <a:tcPr marL="68580" marR="68580"/>
                </a:tc>
                <a:tc>
                  <a:txBody>
                    <a:bodyPr/>
                    <a:lstStyle/>
                    <a:p>
                      <a:pPr algn="ctr"/>
                      <a:r>
                        <a:rPr lang="en-US" dirty="0"/>
                        <a:t>Big Data</a:t>
                      </a:r>
                    </a:p>
                  </a:txBody>
                  <a:tcPr marL="68580" marR="68580"/>
                </a:tc>
                <a:tc>
                  <a:txBody>
                    <a:bodyPr/>
                    <a:lstStyle/>
                    <a:p>
                      <a:pPr algn="ctr"/>
                      <a:r>
                        <a:rPr lang="en-US" dirty="0"/>
                        <a:t>Example</a:t>
                      </a:r>
                    </a:p>
                  </a:txBody>
                  <a:tcPr marL="68580" marR="68580"/>
                </a:tc>
                <a:extLst>
                  <a:ext uri="{0D108BD9-81ED-4DB2-BD59-A6C34878D82A}">
                    <a16:rowId xmlns:a16="http://schemas.microsoft.com/office/drawing/2014/main" val="10000"/>
                  </a:ext>
                </a:extLst>
              </a:tr>
              <a:tr h="370840">
                <a:tc>
                  <a:txBody>
                    <a:bodyPr/>
                    <a:lstStyle/>
                    <a:p>
                      <a:r>
                        <a:rPr lang="en-US" sz="1400" b="1" dirty="0"/>
                        <a:t>Granularity</a:t>
                      </a:r>
                    </a:p>
                  </a:txBody>
                  <a:tcPr marL="68580" marR="68580"/>
                </a:tc>
                <a:tc>
                  <a:txBody>
                    <a:bodyPr/>
                    <a:lstStyle/>
                    <a:p>
                      <a:r>
                        <a:rPr lang="en-US" sz="1400" b="1" dirty="0"/>
                        <a:t>Transactional or Aggregate</a:t>
                      </a:r>
                    </a:p>
                  </a:txBody>
                  <a:tcPr marL="68580" marR="68580"/>
                </a:tc>
                <a:tc>
                  <a:txBody>
                    <a:bodyPr/>
                    <a:lstStyle/>
                    <a:p>
                      <a:r>
                        <a:rPr lang="en-US" sz="1400" b="1" dirty="0"/>
                        <a:t>Elementary, Personalized</a:t>
                      </a:r>
                    </a:p>
                  </a:txBody>
                  <a:tcPr marL="68580" marR="68580"/>
                </a:tc>
                <a:tc>
                  <a:txBody>
                    <a:bodyPr/>
                    <a:lstStyle/>
                    <a:p>
                      <a:r>
                        <a:rPr lang="en-US" sz="1400" b="1" dirty="0"/>
                        <a:t>Web Transaction</a:t>
                      </a:r>
                      <a:r>
                        <a:rPr lang="en-US" sz="1400" b="1" baseline="0" dirty="0"/>
                        <a:t> vs Click Stream</a:t>
                      </a:r>
                      <a:endParaRPr lang="en-US" sz="1400" b="1" dirty="0"/>
                    </a:p>
                  </a:txBody>
                  <a:tcPr marL="68580" marR="68580"/>
                </a:tc>
                <a:extLst>
                  <a:ext uri="{0D108BD9-81ED-4DB2-BD59-A6C34878D82A}">
                    <a16:rowId xmlns:a16="http://schemas.microsoft.com/office/drawing/2014/main" val="10001"/>
                  </a:ext>
                </a:extLst>
              </a:tr>
              <a:tr h="370840">
                <a:tc>
                  <a:txBody>
                    <a:bodyPr/>
                    <a:lstStyle/>
                    <a:p>
                      <a:r>
                        <a:rPr lang="en-US" sz="1400" b="1" dirty="0"/>
                        <a:t>Signal Strength</a:t>
                      </a:r>
                    </a:p>
                  </a:txBody>
                  <a:tcPr marL="68580" marR="68580"/>
                </a:tc>
                <a:tc>
                  <a:txBody>
                    <a:bodyPr/>
                    <a:lstStyle/>
                    <a:p>
                      <a:r>
                        <a:rPr lang="en-US" sz="1400" b="1" dirty="0"/>
                        <a:t>Strong</a:t>
                      </a:r>
                    </a:p>
                  </a:txBody>
                  <a:tcPr marL="68580" marR="68580"/>
                </a:tc>
                <a:tc>
                  <a:txBody>
                    <a:bodyPr/>
                    <a:lstStyle/>
                    <a:p>
                      <a:r>
                        <a:rPr lang="el-GR" sz="1400" b="1" dirty="0"/>
                        <a:t>Σ</a:t>
                      </a:r>
                      <a:r>
                        <a:rPr lang="en-US" sz="1400" b="1" dirty="0"/>
                        <a:t> Weak</a:t>
                      </a:r>
                    </a:p>
                  </a:txBody>
                  <a:tcPr marL="68580" marR="68580"/>
                </a:tc>
                <a:tc>
                  <a:txBody>
                    <a:bodyPr/>
                    <a:lstStyle/>
                    <a:p>
                      <a:r>
                        <a:rPr lang="en-US" sz="1400" b="1" dirty="0"/>
                        <a:t>Google Trends</a:t>
                      </a:r>
                    </a:p>
                  </a:txBody>
                  <a:tcPr marL="68580" marR="68580"/>
                </a:tc>
                <a:extLst>
                  <a:ext uri="{0D108BD9-81ED-4DB2-BD59-A6C34878D82A}">
                    <a16:rowId xmlns:a16="http://schemas.microsoft.com/office/drawing/2014/main" val="10002"/>
                  </a:ext>
                </a:extLst>
              </a:tr>
              <a:tr h="370840">
                <a:tc>
                  <a:txBody>
                    <a:bodyPr/>
                    <a:lstStyle/>
                    <a:p>
                      <a:r>
                        <a:rPr lang="en-US" sz="1400" b="1" dirty="0"/>
                        <a:t>Latency</a:t>
                      </a:r>
                    </a:p>
                  </a:txBody>
                  <a:tcPr marL="68580" marR="68580"/>
                </a:tc>
                <a:tc>
                  <a:txBody>
                    <a:bodyPr/>
                    <a:lstStyle/>
                    <a:p>
                      <a:r>
                        <a:rPr lang="en-US" sz="1400" b="1" dirty="0"/>
                        <a:t>Transactional or Long</a:t>
                      </a:r>
                    </a:p>
                  </a:txBody>
                  <a:tcPr marL="68580" marR="68580"/>
                </a:tc>
                <a:tc>
                  <a:txBody>
                    <a:bodyPr/>
                    <a:lstStyle/>
                    <a:p>
                      <a:r>
                        <a:rPr lang="en-US" sz="1400" b="1" dirty="0"/>
                        <a:t>Streams and Real time</a:t>
                      </a:r>
                    </a:p>
                  </a:txBody>
                  <a:tcPr marL="68580" marR="68580"/>
                </a:tc>
                <a:tc>
                  <a:txBody>
                    <a:bodyPr/>
                    <a:lstStyle/>
                    <a:p>
                      <a:r>
                        <a:rPr lang="en-US" sz="1400" b="1" dirty="0"/>
                        <a:t>Location</a:t>
                      </a:r>
                    </a:p>
                  </a:txBody>
                  <a:tcPr marL="68580" marR="68580"/>
                </a:tc>
                <a:extLst>
                  <a:ext uri="{0D108BD9-81ED-4DB2-BD59-A6C34878D82A}">
                    <a16:rowId xmlns:a16="http://schemas.microsoft.com/office/drawing/2014/main" val="10003"/>
                  </a:ext>
                </a:extLst>
              </a:tr>
              <a:tr h="370840">
                <a:tc>
                  <a:txBody>
                    <a:bodyPr/>
                    <a:lstStyle/>
                    <a:p>
                      <a:r>
                        <a:rPr lang="en-US" sz="1400" b="1" dirty="0"/>
                        <a:t>Location</a:t>
                      </a:r>
                    </a:p>
                  </a:txBody>
                  <a:tcPr marL="68580" marR="68580"/>
                </a:tc>
                <a:tc>
                  <a:txBody>
                    <a:bodyPr/>
                    <a:lstStyle/>
                    <a:p>
                      <a:r>
                        <a:rPr lang="en-US" sz="1400" b="1" dirty="0"/>
                        <a:t>ZIP Code,</a:t>
                      </a:r>
                      <a:r>
                        <a:rPr lang="en-US" sz="1400" b="1" baseline="0" dirty="0"/>
                        <a:t> Area Code, </a:t>
                      </a:r>
                      <a:r>
                        <a:rPr lang="en-US" sz="1400" b="1" baseline="0" dirty="0" err="1"/>
                        <a:t>Nxx</a:t>
                      </a:r>
                      <a:r>
                        <a:rPr lang="en-US" sz="1400" b="1" baseline="0" dirty="0"/>
                        <a:t>, </a:t>
                      </a:r>
                      <a:endParaRPr lang="en-US" sz="1400" b="1" dirty="0"/>
                    </a:p>
                  </a:txBody>
                  <a:tcPr marL="68580" marR="68580"/>
                </a:tc>
                <a:tc>
                  <a:txBody>
                    <a:bodyPr/>
                    <a:lstStyle/>
                    <a:p>
                      <a:r>
                        <a:rPr lang="en-US" sz="1400" b="1" dirty="0"/>
                        <a:t>GPS, </a:t>
                      </a:r>
                      <a:r>
                        <a:rPr lang="en-US" sz="1400" b="1" dirty="0" err="1"/>
                        <a:t>Lat</a:t>
                      </a:r>
                      <a:r>
                        <a:rPr lang="en-US" sz="1400" b="1" dirty="0"/>
                        <a:t>/Long</a:t>
                      </a:r>
                    </a:p>
                  </a:txBody>
                  <a:tcPr marL="68580" marR="68580"/>
                </a:tc>
                <a:tc>
                  <a:txBody>
                    <a:bodyPr/>
                    <a:lstStyle/>
                    <a:p>
                      <a:r>
                        <a:rPr lang="en-US" sz="1400" b="1" dirty="0"/>
                        <a:t>Location</a:t>
                      </a:r>
                      <a:r>
                        <a:rPr lang="en-US" sz="1400" b="1" baseline="0" dirty="0"/>
                        <a:t> Based Systems</a:t>
                      </a:r>
                      <a:endParaRPr lang="en-US" sz="1400" b="1" dirty="0"/>
                    </a:p>
                  </a:txBody>
                  <a:tcPr marL="68580" marR="68580"/>
                </a:tc>
                <a:extLst>
                  <a:ext uri="{0D108BD9-81ED-4DB2-BD59-A6C34878D82A}">
                    <a16:rowId xmlns:a16="http://schemas.microsoft.com/office/drawing/2014/main" val="10004"/>
                  </a:ext>
                </a:extLst>
              </a:tr>
              <a:tr h="370840">
                <a:tc>
                  <a:txBody>
                    <a:bodyPr/>
                    <a:lstStyle/>
                    <a:p>
                      <a:r>
                        <a:rPr lang="en-US" sz="1400" b="1" dirty="0"/>
                        <a:t>Structure</a:t>
                      </a:r>
                    </a:p>
                  </a:txBody>
                  <a:tcPr marL="68580" marR="68580"/>
                </a:tc>
                <a:tc>
                  <a:txBody>
                    <a:bodyPr/>
                    <a:lstStyle/>
                    <a:p>
                      <a:r>
                        <a:rPr lang="en-US" sz="1400" b="1" dirty="0"/>
                        <a:t>Relational</a:t>
                      </a:r>
                    </a:p>
                  </a:txBody>
                  <a:tcPr marL="68580" marR="68580"/>
                </a:tc>
                <a:tc>
                  <a:txBody>
                    <a:bodyPr/>
                    <a:lstStyle/>
                    <a:p>
                      <a:r>
                        <a:rPr lang="en-US" sz="1400" b="1" dirty="0"/>
                        <a:t>Structured, </a:t>
                      </a:r>
                      <a:r>
                        <a:rPr lang="en-US" sz="1400" b="1" dirty="0" err="1"/>
                        <a:t>SemiStructured</a:t>
                      </a:r>
                      <a:r>
                        <a:rPr lang="en-US" sz="1400" b="1" dirty="0"/>
                        <a:t>, Unstructured, Graph</a:t>
                      </a:r>
                    </a:p>
                  </a:txBody>
                  <a:tcPr marL="68580" marR="68580"/>
                </a:tc>
                <a:tc>
                  <a:txBody>
                    <a:bodyPr/>
                    <a:lstStyle/>
                    <a:p>
                      <a:r>
                        <a:rPr lang="en-US" sz="1400" b="1" dirty="0"/>
                        <a:t>Social Networks, Speech + Video Mining</a:t>
                      </a:r>
                    </a:p>
                  </a:txBody>
                  <a:tcPr marL="68580" marR="68580"/>
                </a:tc>
                <a:extLst>
                  <a:ext uri="{0D108BD9-81ED-4DB2-BD59-A6C34878D82A}">
                    <a16:rowId xmlns:a16="http://schemas.microsoft.com/office/drawing/2014/main" val="10005"/>
                  </a:ext>
                </a:extLst>
              </a:tr>
              <a:tr h="370840">
                <a:tc>
                  <a:txBody>
                    <a:bodyPr/>
                    <a:lstStyle/>
                    <a:p>
                      <a:r>
                        <a:rPr lang="en-US" sz="1400" b="1" dirty="0"/>
                        <a:t>Sources of Data</a:t>
                      </a:r>
                    </a:p>
                  </a:txBody>
                  <a:tcPr marL="68580" marR="68580"/>
                </a:tc>
                <a:tc>
                  <a:txBody>
                    <a:bodyPr/>
                    <a:lstStyle/>
                    <a:p>
                      <a:r>
                        <a:rPr lang="en-US" sz="1400" b="1" dirty="0"/>
                        <a:t>Operational, Organic</a:t>
                      </a:r>
                    </a:p>
                  </a:txBody>
                  <a:tcPr marL="68580" marR="68580"/>
                </a:tc>
                <a:tc>
                  <a:txBody>
                    <a:bodyPr/>
                    <a:lstStyle/>
                    <a:p>
                      <a:r>
                        <a:rPr lang="en-US" sz="1400" b="1" dirty="0"/>
                        <a:t>Operational + Crowd</a:t>
                      </a:r>
                      <a:r>
                        <a:rPr lang="en-US" sz="1400" b="1" baseline="0" dirty="0"/>
                        <a:t> + Sensors + IoT + Manufactured</a:t>
                      </a:r>
                      <a:endParaRPr lang="en-US" sz="1400" b="1" dirty="0"/>
                    </a:p>
                  </a:txBody>
                  <a:tcPr marL="68580" marR="68580"/>
                </a:tc>
                <a:tc>
                  <a:txBody>
                    <a:bodyPr/>
                    <a:lstStyle/>
                    <a:p>
                      <a:r>
                        <a:rPr lang="en-US" sz="1400" b="1" dirty="0"/>
                        <a:t>Dallas Museum</a:t>
                      </a:r>
                      <a:r>
                        <a:rPr lang="en-US" sz="1400" b="1" baseline="0" dirty="0"/>
                        <a:t> of Art, </a:t>
                      </a:r>
                      <a:r>
                        <a:rPr lang="en-US" sz="1400" b="1" baseline="0" dirty="0" err="1"/>
                        <a:t>Fitbit</a:t>
                      </a:r>
                      <a:r>
                        <a:rPr lang="en-US" sz="1400" b="1" baseline="0" dirty="0"/>
                        <a:t>,</a:t>
                      </a:r>
                      <a:endParaRPr lang="en-US" sz="1400" b="1" dirty="0"/>
                    </a:p>
                  </a:txBody>
                  <a:tcPr marL="68580" marR="68580"/>
                </a:tc>
                <a:extLst>
                  <a:ext uri="{0D108BD9-81ED-4DB2-BD59-A6C34878D82A}">
                    <a16:rowId xmlns:a16="http://schemas.microsoft.com/office/drawing/2014/main" val="10006"/>
                  </a:ext>
                </a:extLst>
              </a:tr>
              <a:tr h="370840">
                <a:tc>
                  <a:txBody>
                    <a:bodyPr/>
                    <a:lstStyle/>
                    <a:p>
                      <a:r>
                        <a:rPr lang="en-US" sz="1400" b="1" dirty="0"/>
                        <a:t>Data Integration @ Scale</a:t>
                      </a:r>
                    </a:p>
                  </a:txBody>
                  <a:tcPr marL="68580" marR="68580"/>
                </a:tc>
                <a:tc>
                  <a:txBody>
                    <a:bodyPr/>
                    <a:lstStyle/>
                    <a:p>
                      <a:r>
                        <a:rPr lang="en-US" sz="1400" b="1" dirty="0"/>
                        <a:t>Hard, Join, Structured</a:t>
                      </a:r>
                    </a:p>
                    <a:p>
                      <a:endParaRPr lang="en-US" sz="1400" b="1" dirty="0"/>
                    </a:p>
                  </a:txBody>
                  <a:tcPr marL="68580" marR="68580"/>
                </a:tc>
                <a:tc>
                  <a:txBody>
                    <a:bodyPr/>
                    <a:lstStyle/>
                    <a:p>
                      <a:r>
                        <a:rPr lang="en-US" sz="1400" b="1" dirty="0"/>
                        <a:t>Structured &amp; Unstructured, Large Scale, Still not easy</a:t>
                      </a:r>
                    </a:p>
                    <a:p>
                      <a:endParaRPr lang="en-US" sz="1400" b="1" dirty="0"/>
                    </a:p>
                  </a:txBody>
                  <a:tcPr marL="68580" marR="68580"/>
                </a:tc>
                <a:tc>
                  <a:txBody>
                    <a:bodyPr/>
                    <a:lstStyle/>
                    <a:p>
                      <a:endParaRPr lang="en-US" sz="1400" b="1" dirty="0"/>
                    </a:p>
                  </a:txBody>
                  <a:tcPr marL="68580" marR="68580"/>
                </a:tc>
                <a:extLst>
                  <a:ext uri="{0D108BD9-81ED-4DB2-BD59-A6C34878D82A}">
                    <a16:rowId xmlns:a16="http://schemas.microsoft.com/office/drawing/2014/main" val="10007"/>
                  </a:ext>
                </a:extLst>
              </a:tr>
              <a:tr h="370840">
                <a:tc>
                  <a:txBody>
                    <a:bodyPr/>
                    <a:lstStyle/>
                    <a:p>
                      <a:r>
                        <a:rPr lang="en-US" sz="1400" b="1" dirty="0"/>
                        <a:t>Streaming Data</a:t>
                      </a:r>
                    </a:p>
                  </a:txBody>
                  <a:tcPr marL="68580" marR="68580"/>
                </a:tc>
                <a:tc>
                  <a:txBody>
                    <a:bodyPr/>
                    <a:lstStyle/>
                    <a:p>
                      <a:r>
                        <a:rPr lang="en-US" sz="1400" b="1" dirty="0"/>
                        <a:t>Possible, using ad-hoc communication networking</a:t>
                      </a:r>
                    </a:p>
                  </a:txBody>
                  <a:tcPr marL="68580" marR="68580"/>
                </a:tc>
                <a:tc>
                  <a:txBody>
                    <a:bodyPr/>
                    <a:lstStyle/>
                    <a:p>
                      <a:r>
                        <a:rPr lang="en-US" sz="1400" b="1" dirty="0"/>
                        <a:t>Common, and with IoT to become much more common</a:t>
                      </a:r>
                    </a:p>
                  </a:txBody>
                  <a:tcPr marL="68580" marR="68580"/>
                </a:tc>
                <a:tc>
                  <a:txBody>
                    <a:bodyPr/>
                    <a:lstStyle/>
                    <a:p>
                      <a:r>
                        <a:rPr lang="en-US" sz="1400" b="1" dirty="0"/>
                        <a:t>IoT, High Freq Trading, Medical, etc.</a:t>
                      </a:r>
                    </a:p>
                  </a:txBody>
                  <a:tcPr marL="68580" marR="68580"/>
                </a:tc>
                <a:extLst>
                  <a:ext uri="{0D108BD9-81ED-4DB2-BD59-A6C34878D82A}">
                    <a16:rowId xmlns:a16="http://schemas.microsoft.com/office/drawing/2014/main" val="232159466"/>
                  </a:ext>
                </a:extLst>
              </a:tr>
            </a:tbl>
          </a:graphicData>
        </a:graphic>
      </p:graphicFrame>
    </p:spTree>
    <p:extLst>
      <p:ext uri="{BB962C8B-B14F-4D97-AF65-F5344CB8AC3E}">
        <p14:creationId xmlns:p14="http://schemas.microsoft.com/office/powerpoint/2010/main" val="3860430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1EB625-2CCF-44D0-8061-8EE40C629333}"/>
              </a:ext>
            </a:extLst>
          </p:cNvPr>
          <p:cNvSpPr>
            <a:spLocks noGrp="1"/>
          </p:cNvSpPr>
          <p:nvPr>
            <p:ph type="ftr" sz="quarter" idx="11"/>
          </p:nvPr>
        </p:nvSpPr>
        <p:spPr/>
        <p:txBody>
          <a:bodyPr/>
          <a:lstStyle/>
          <a:p>
            <a:r>
              <a:rPr lang="en-US"/>
              <a:t>DGB 5/2013</a:t>
            </a:r>
          </a:p>
        </p:txBody>
      </p:sp>
      <p:sp>
        <p:nvSpPr>
          <p:cNvPr id="3" name="Slide Number Placeholder 2">
            <a:extLst>
              <a:ext uri="{FF2B5EF4-FFF2-40B4-BE49-F238E27FC236}">
                <a16:creationId xmlns:a16="http://schemas.microsoft.com/office/drawing/2014/main" id="{F64ED155-685C-4E5D-AB0D-0E868EFDBD9D}"/>
              </a:ext>
            </a:extLst>
          </p:cNvPr>
          <p:cNvSpPr>
            <a:spLocks noGrp="1"/>
          </p:cNvSpPr>
          <p:nvPr>
            <p:ph type="sldNum" sz="quarter" idx="12"/>
          </p:nvPr>
        </p:nvSpPr>
        <p:spPr/>
        <p:txBody>
          <a:bodyPr/>
          <a:lstStyle/>
          <a:p>
            <a:fld id="{B94A0634-974A-46A7-B268-05D2A189DA49}" type="slidenum">
              <a:rPr lang="en-US" smtClean="0"/>
              <a:t>16</a:t>
            </a:fld>
            <a:endParaRPr lang="en-US"/>
          </a:p>
        </p:txBody>
      </p:sp>
      <p:pic>
        <p:nvPicPr>
          <p:cNvPr id="7" name="Picture 6">
            <a:extLst>
              <a:ext uri="{FF2B5EF4-FFF2-40B4-BE49-F238E27FC236}">
                <a16:creationId xmlns:a16="http://schemas.microsoft.com/office/drawing/2014/main" id="{C18E424C-8DF9-45CB-B963-84CA48A701B3}"/>
              </a:ext>
            </a:extLst>
          </p:cNvPr>
          <p:cNvPicPr>
            <a:picLocks noChangeAspect="1"/>
          </p:cNvPicPr>
          <p:nvPr/>
        </p:nvPicPr>
        <p:blipFill>
          <a:blip r:embed="rId2"/>
          <a:stretch>
            <a:fillRect/>
          </a:stretch>
        </p:blipFill>
        <p:spPr>
          <a:xfrm>
            <a:off x="226350" y="1828800"/>
            <a:ext cx="8919221" cy="3944454"/>
          </a:xfrm>
          <a:prstGeom prst="rect">
            <a:avLst/>
          </a:prstGeom>
        </p:spPr>
      </p:pic>
      <p:sp>
        <p:nvSpPr>
          <p:cNvPr id="8" name="TextBox 7">
            <a:extLst>
              <a:ext uri="{FF2B5EF4-FFF2-40B4-BE49-F238E27FC236}">
                <a16:creationId xmlns:a16="http://schemas.microsoft.com/office/drawing/2014/main" id="{035ADE72-59B9-49D8-9A90-80EED2B523BF}"/>
              </a:ext>
            </a:extLst>
          </p:cNvPr>
          <p:cNvSpPr txBox="1"/>
          <p:nvPr/>
        </p:nvSpPr>
        <p:spPr>
          <a:xfrm>
            <a:off x="1447800" y="533400"/>
            <a:ext cx="5791200" cy="954107"/>
          </a:xfrm>
          <a:prstGeom prst="rect">
            <a:avLst/>
          </a:prstGeom>
          <a:noFill/>
        </p:spPr>
        <p:txBody>
          <a:bodyPr wrap="square" rtlCol="0">
            <a:spAutoFit/>
          </a:bodyPr>
          <a:lstStyle/>
          <a:p>
            <a:pPr algn="ctr"/>
            <a:r>
              <a:rPr lang="en-US" sz="2800" b="1" dirty="0"/>
              <a:t>Example of Data</a:t>
            </a:r>
          </a:p>
          <a:p>
            <a:pPr algn="ctr"/>
            <a:r>
              <a:rPr lang="en-US" sz="2800" b="1" dirty="0"/>
              <a:t>Apache Web-Log Data</a:t>
            </a:r>
          </a:p>
        </p:txBody>
      </p:sp>
    </p:spTree>
    <p:extLst>
      <p:ext uri="{BB962C8B-B14F-4D97-AF65-F5344CB8AC3E}">
        <p14:creationId xmlns:p14="http://schemas.microsoft.com/office/powerpoint/2010/main" val="3687193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772400" cy="1362075"/>
          </a:xfrm>
        </p:spPr>
        <p:txBody>
          <a:bodyPr>
            <a:normAutofit fontScale="90000"/>
          </a:bodyPr>
          <a:lstStyle/>
          <a:p>
            <a:pPr algn="ctr"/>
            <a:br>
              <a:rPr lang="en-US" dirty="0"/>
            </a:br>
            <a:r>
              <a:rPr lang="en-US" dirty="0"/>
              <a:t>What’s Different?</a:t>
            </a:r>
            <a:br>
              <a:rPr lang="en-US" dirty="0"/>
            </a:br>
            <a:br>
              <a:rPr lang="en-US" dirty="0"/>
            </a:br>
            <a:r>
              <a:rPr lang="en-US" dirty="0"/>
              <a:t>How! - Technology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17</a:t>
            </a:fld>
            <a:endParaRPr lang="en-US"/>
          </a:p>
        </p:txBody>
      </p:sp>
    </p:spTree>
    <p:extLst>
      <p:ext uri="{BB962C8B-B14F-4D97-AF65-F5344CB8AC3E}">
        <p14:creationId xmlns:p14="http://schemas.microsoft.com/office/powerpoint/2010/main" val="306572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
            <a:ext cx="8229600" cy="1143000"/>
          </a:xfrm>
        </p:spPr>
        <p:txBody>
          <a:bodyPr>
            <a:normAutofit fontScale="90000"/>
          </a:bodyPr>
          <a:lstStyle/>
          <a:p>
            <a:r>
              <a:rPr lang="en-US" sz="3600" b="1" dirty="0">
                <a:solidFill>
                  <a:srgbClr val="002060"/>
                </a:solidFill>
              </a:rPr>
              <a:t>Some Things That Make a Difference</a:t>
            </a:r>
            <a:br>
              <a:rPr lang="en-US" sz="3600" b="1" dirty="0">
                <a:solidFill>
                  <a:srgbClr val="002060"/>
                </a:solidFill>
              </a:rPr>
            </a:br>
            <a:r>
              <a:rPr lang="en-US" sz="3600" b="1" dirty="0">
                <a:solidFill>
                  <a:srgbClr val="002060"/>
                </a:solidFill>
              </a:rPr>
              <a:t>Technology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18</a:t>
            </a:fld>
            <a:endParaRPr lang="en-US"/>
          </a:p>
        </p:txBody>
      </p:sp>
      <p:graphicFrame>
        <p:nvGraphicFramePr>
          <p:cNvPr id="9" name="Table 8"/>
          <p:cNvGraphicFramePr>
            <a:graphicFrameLocks noGrp="1"/>
          </p:cNvGraphicFramePr>
          <p:nvPr>
            <p:extLst/>
          </p:nvPr>
        </p:nvGraphicFramePr>
        <p:xfrm>
          <a:off x="457200" y="1143000"/>
          <a:ext cx="8534402" cy="5094336"/>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2346960">
                  <a:extLst>
                    <a:ext uri="{9D8B030D-6E8A-4147-A177-3AD203B41FA5}">
                      <a16:colId xmlns:a16="http://schemas.microsoft.com/office/drawing/2014/main" val="20001"/>
                    </a:ext>
                  </a:extLst>
                </a:gridCol>
                <a:gridCol w="2240281">
                  <a:extLst>
                    <a:ext uri="{9D8B030D-6E8A-4147-A177-3AD203B41FA5}">
                      <a16:colId xmlns:a16="http://schemas.microsoft.com/office/drawing/2014/main" val="20002"/>
                    </a:ext>
                  </a:extLst>
                </a:gridCol>
                <a:gridCol w="1813561">
                  <a:extLst>
                    <a:ext uri="{9D8B030D-6E8A-4147-A177-3AD203B41FA5}">
                      <a16:colId xmlns:a16="http://schemas.microsoft.com/office/drawing/2014/main" val="20003"/>
                    </a:ext>
                  </a:extLst>
                </a:gridCol>
              </a:tblGrid>
              <a:tr h="367848">
                <a:tc>
                  <a:txBody>
                    <a:bodyPr/>
                    <a:lstStyle/>
                    <a:p>
                      <a:pPr algn="ctr"/>
                      <a:r>
                        <a:rPr lang="en-US" dirty="0"/>
                        <a:t>Change</a:t>
                      </a:r>
                    </a:p>
                  </a:txBody>
                  <a:tcPr/>
                </a:tc>
                <a:tc>
                  <a:txBody>
                    <a:bodyPr/>
                    <a:lstStyle/>
                    <a:p>
                      <a:pPr algn="ctr"/>
                      <a:r>
                        <a:rPr lang="en-US" dirty="0"/>
                        <a:t>Classical</a:t>
                      </a:r>
                    </a:p>
                  </a:txBody>
                  <a:tcPr/>
                </a:tc>
                <a:tc>
                  <a:txBody>
                    <a:bodyPr/>
                    <a:lstStyle/>
                    <a:p>
                      <a:pPr algn="ctr"/>
                      <a:r>
                        <a:rPr lang="en-US" dirty="0"/>
                        <a:t>Big Data</a:t>
                      </a:r>
                    </a:p>
                  </a:txBody>
                  <a:tcPr/>
                </a:tc>
                <a:tc>
                  <a:txBody>
                    <a:bodyPr/>
                    <a:lstStyle/>
                    <a:p>
                      <a:pPr algn="ctr"/>
                      <a:r>
                        <a:rPr lang="en-US" dirty="0"/>
                        <a:t>Example</a:t>
                      </a:r>
                    </a:p>
                  </a:txBody>
                  <a:tcPr/>
                </a:tc>
                <a:extLst>
                  <a:ext uri="{0D108BD9-81ED-4DB2-BD59-A6C34878D82A}">
                    <a16:rowId xmlns:a16="http://schemas.microsoft.com/office/drawing/2014/main" val="10000"/>
                  </a:ext>
                </a:extLst>
              </a:tr>
              <a:tr h="754204">
                <a:tc>
                  <a:txBody>
                    <a:bodyPr/>
                    <a:lstStyle/>
                    <a:p>
                      <a:r>
                        <a:rPr lang="en-US" sz="1600" b="1" dirty="0"/>
                        <a:t>Computing Platforms</a:t>
                      </a:r>
                    </a:p>
                  </a:txBody>
                  <a:tcPr/>
                </a:tc>
                <a:tc>
                  <a:txBody>
                    <a:bodyPr/>
                    <a:lstStyle/>
                    <a:p>
                      <a:r>
                        <a:rPr lang="en-US" sz="1600" b="1" dirty="0"/>
                        <a:t>Large Symmetric</a:t>
                      </a:r>
                      <a:r>
                        <a:rPr lang="en-US" sz="1600" b="1" baseline="0" dirty="0"/>
                        <a:t> Multiprocessors, expensive</a:t>
                      </a:r>
                      <a:endParaRPr lang="en-US" sz="1600" b="1" dirty="0"/>
                    </a:p>
                  </a:txBody>
                  <a:tcPr/>
                </a:tc>
                <a:tc>
                  <a:txBody>
                    <a:bodyPr/>
                    <a:lstStyle/>
                    <a:p>
                      <a:r>
                        <a:rPr lang="en-US" sz="1600" b="1" dirty="0"/>
                        <a:t>Parallelism using commodity hardware</a:t>
                      </a:r>
                    </a:p>
                  </a:txBody>
                  <a:tcPr/>
                </a:tc>
                <a:tc>
                  <a:txBody>
                    <a:bodyPr/>
                    <a:lstStyle/>
                    <a:p>
                      <a:r>
                        <a:rPr lang="en-US" sz="1600" b="1" dirty="0"/>
                        <a:t>Cost reduced by x10, Cloud</a:t>
                      </a:r>
                    </a:p>
                  </a:txBody>
                  <a:tcPr/>
                </a:tc>
                <a:extLst>
                  <a:ext uri="{0D108BD9-81ED-4DB2-BD59-A6C34878D82A}">
                    <a16:rowId xmlns:a16="http://schemas.microsoft.com/office/drawing/2014/main" val="10001"/>
                  </a:ext>
                </a:extLst>
              </a:tr>
              <a:tr h="527943">
                <a:tc>
                  <a:txBody>
                    <a:bodyPr/>
                    <a:lstStyle/>
                    <a:p>
                      <a:r>
                        <a:rPr lang="en-US" sz="1600" b="1" dirty="0"/>
                        <a:t>Software Platforms</a:t>
                      </a:r>
                    </a:p>
                  </a:txBody>
                  <a:tcPr/>
                </a:tc>
                <a:tc>
                  <a:txBody>
                    <a:bodyPr/>
                    <a:lstStyle/>
                    <a:p>
                      <a:r>
                        <a:rPr lang="en-US" sz="1600" b="1" dirty="0"/>
                        <a:t>RDBMS, Analytic Software, </a:t>
                      </a:r>
                      <a:r>
                        <a:rPr lang="en-US" sz="1600" b="1" dirty="0" err="1"/>
                        <a:t>Viz</a:t>
                      </a:r>
                      <a:r>
                        <a:rPr lang="en-US" sz="1600" b="1" dirty="0"/>
                        <a:t> Software</a:t>
                      </a:r>
                    </a:p>
                  </a:txBody>
                  <a:tcPr/>
                </a:tc>
                <a:tc>
                  <a:txBody>
                    <a:bodyPr/>
                    <a:lstStyle/>
                    <a:p>
                      <a:r>
                        <a:rPr lang="en-US" sz="1600" b="1" dirty="0"/>
                        <a:t>Oriented</a:t>
                      </a:r>
                      <a:r>
                        <a:rPr lang="en-US" sz="1600" b="1" baseline="0" dirty="0"/>
                        <a:t> to massive parallelism, Often Open Source</a:t>
                      </a:r>
                      <a:endParaRPr lang="en-US" sz="1600" b="1" dirty="0"/>
                    </a:p>
                  </a:txBody>
                  <a:tcPr/>
                </a:tc>
                <a:tc>
                  <a:txBody>
                    <a:bodyPr/>
                    <a:lstStyle/>
                    <a:p>
                      <a:r>
                        <a:rPr lang="en-US" sz="1600" b="1" dirty="0"/>
                        <a:t>Map/Reduce, Hadoop, Storm,..</a:t>
                      </a:r>
                    </a:p>
                  </a:txBody>
                  <a:tcPr/>
                </a:tc>
                <a:extLst>
                  <a:ext uri="{0D108BD9-81ED-4DB2-BD59-A6C34878D82A}">
                    <a16:rowId xmlns:a16="http://schemas.microsoft.com/office/drawing/2014/main" val="10002"/>
                  </a:ext>
                </a:extLst>
              </a:tr>
              <a:tr h="527943">
                <a:tc>
                  <a:txBody>
                    <a:bodyPr/>
                    <a:lstStyle/>
                    <a:p>
                      <a:r>
                        <a:rPr lang="en-US" sz="1600" b="1" dirty="0"/>
                        <a:t>Data Base Systems</a:t>
                      </a:r>
                    </a:p>
                  </a:txBody>
                  <a:tcPr/>
                </a:tc>
                <a:tc>
                  <a:txBody>
                    <a:bodyPr/>
                    <a:lstStyle/>
                    <a:p>
                      <a:r>
                        <a:rPr lang="en-US" sz="1600" b="1" dirty="0"/>
                        <a:t>RDBMS, Transactional</a:t>
                      </a:r>
                    </a:p>
                  </a:txBody>
                  <a:tcPr/>
                </a:tc>
                <a:tc>
                  <a:txBody>
                    <a:bodyPr/>
                    <a:lstStyle/>
                    <a:p>
                      <a:r>
                        <a:rPr lang="en-US" sz="1600" b="1" dirty="0"/>
                        <a:t>Often</a:t>
                      </a:r>
                      <a:r>
                        <a:rPr lang="en-US" sz="1600" b="1" baseline="0" dirty="0"/>
                        <a:t> Column Oriented, Availability Oriented</a:t>
                      </a:r>
                      <a:endParaRPr lang="en-US" sz="1600" b="1" dirty="0"/>
                    </a:p>
                  </a:txBody>
                  <a:tcPr/>
                </a:tc>
                <a:tc>
                  <a:txBody>
                    <a:bodyPr/>
                    <a:lstStyle/>
                    <a:p>
                      <a:r>
                        <a:rPr lang="en-US" sz="1600" b="1" dirty="0" err="1"/>
                        <a:t>Hbase</a:t>
                      </a:r>
                      <a:r>
                        <a:rPr lang="en-US" sz="1600" b="1" dirty="0"/>
                        <a:t>, </a:t>
                      </a:r>
                      <a:r>
                        <a:rPr lang="en-US" sz="1600" b="1" dirty="0" err="1"/>
                        <a:t>MongoDB</a:t>
                      </a:r>
                      <a:r>
                        <a:rPr lang="en-US" sz="1600" b="1" dirty="0"/>
                        <a:t>, Cassandra, ….</a:t>
                      </a:r>
                    </a:p>
                  </a:txBody>
                  <a:tcPr/>
                </a:tc>
                <a:extLst>
                  <a:ext uri="{0D108BD9-81ED-4DB2-BD59-A6C34878D82A}">
                    <a16:rowId xmlns:a16="http://schemas.microsoft.com/office/drawing/2014/main" val="10003"/>
                  </a:ext>
                </a:extLst>
              </a:tr>
              <a:tr h="527943">
                <a:tc>
                  <a:txBody>
                    <a:bodyPr/>
                    <a:lstStyle/>
                    <a:p>
                      <a:r>
                        <a:rPr lang="en-US" sz="1600" b="1" dirty="0"/>
                        <a:t>Visualization</a:t>
                      </a:r>
                    </a:p>
                  </a:txBody>
                  <a:tcPr/>
                </a:tc>
                <a:tc>
                  <a:txBody>
                    <a:bodyPr/>
                    <a:lstStyle/>
                    <a:p>
                      <a:r>
                        <a:rPr lang="en-US" sz="1600" b="1" dirty="0"/>
                        <a:t>Static, Aggregate, Dashboards</a:t>
                      </a:r>
                    </a:p>
                  </a:txBody>
                  <a:tcPr/>
                </a:tc>
                <a:tc>
                  <a:txBody>
                    <a:bodyPr/>
                    <a:lstStyle/>
                    <a:p>
                      <a:r>
                        <a:rPr lang="en-US" sz="1600" b="1" dirty="0"/>
                        <a:t>Interactive,</a:t>
                      </a:r>
                      <a:r>
                        <a:rPr lang="en-US" sz="1600" b="1" baseline="0" dirty="0"/>
                        <a:t> Drill Down</a:t>
                      </a:r>
                      <a:endParaRPr lang="en-US" sz="1600" b="1" dirty="0"/>
                    </a:p>
                  </a:txBody>
                  <a:tcPr/>
                </a:tc>
                <a:tc>
                  <a:txBody>
                    <a:bodyPr/>
                    <a:lstStyle/>
                    <a:p>
                      <a:r>
                        <a:rPr lang="en-US" sz="1600" b="1" dirty="0"/>
                        <a:t>Swift</a:t>
                      </a:r>
                    </a:p>
                  </a:txBody>
                  <a:tcPr/>
                </a:tc>
                <a:extLst>
                  <a:ext uri="{0D108BD9-81ED-4DB2-BD59-A6C34878D82A}">
                    <a16:rowId xmlns:a16="http://schemas.microsoft.com/office/drawing/2014/main" val="10004"/>
                  </a:ext>
                </a:extLst>
              </a:tr>
              <a:tr h="1206726">
                <a:tc>
                  <a:txBody>
                    <a:bodyPr/>
                    <a:lstStyle/>
                    <a:p>
                      <a:r>
                        <a:rPr lang="en-US" sz="1600" b="1" dirty="0"/>
                        <a:t>Streams vs Warehouses</a:t>
                      </a:r>
                    </a:p>
                  </a:txBody>
                  <a:tcPr/>
                </a:tc>
                <a:tc>
                  <a:txBody>
                    <a:bodyPr/>
                    <a:lstStyle/>
                    <a:p>
                      <a:r>
                        <a:rPr lang="en-US" sz="1600" b="1" dirty="0"/>
                        <a:t>Warehouse:</a:t>
                      </a:r>
                    </a:p>
                    <a:p>
                      <a:r>
                        <a:rPr lang="en-US" sz="1600" b="1" dirty="0"/>
                        <a:t>Size: N</a:t>
                      </a:r>
                    </a:p>
                    <a:p>
                      <a:r>
                        <a:rPr lang="en-US" sz="1600" b="1" dirty="0"/>
                        <a:t>View: Query</a:t>
                      </a:r>
                    </a:p>
                    <a:p>
                      <a:r>
                        <a:rPr lang="en-US" sz="1600" b="1" dirty="0"/>
                        <a:t>Latency: High</a:t>
                      </a:r>
                    </a:p>
                  </a:txBody>
                  <a:tcPr/>
                </a:tc>
                <a:tc>
                  <a:txBody>
                    <a:bodyPr/>
                    <a:lstStyle/>
                    <a:p>
                      <a:r>
                        <a:rPr lang="en-US" sz="1600" b="1" dirty="0"/>
                        <a:t>Streams:</a:t>
                      </a:r>
                    </a:p>
                    <a:p>
                      <a:r>
                        <a:rPr lang="en-US" sz="1600" b="1" dirty="0"/>
                        <a:t>Size: ∞</a:t>
                      </a:r>
                    </a:p>
                    <a:p>
                      <a:r>
                        <a:rPr lang="en-US" sz="1600" b="1" dirty="0"/>
                        <a:t>View: Window</a:t>
                      </a:r>
                    </a:p>
                    <a:p>
                      <a:r>
                        <a:rPr lang="en-US" sz="1600" b="1" dirty="0"/>
                        <a:t>Latency: Low</a:t>
                      </a:r>
                    </a:p>
                  </a:txBody>
                  <a:tcPr/>
                </a:tc>
                <a:tc>
                  <a:txBody>
                    <a:bodyPr/>
                    <a:lstStyle/>
                    <a:p>
                      <a:r>
                        <a:rPr lang="en-US" sz="1600" b="1" dirty="0"/>
                        <a:t>Fraud, High Frequency Trading, Targeted Marketing</a:t>
                      </a:r>
                    </a:p>
                  </a:txBody>
                  <a:tcPr/>
                </a:tc>
                <a:extLst>
                  <a:ext uri="{0D108BD9-81ED-4DB2-BD59-A6C34878D82A}">
                    <a16:rowId xmlns:a16="http://schemas.microsoft.com/office/drawing/2014/main" val="10005"/>
                  </a:ext>
                </a:extLst>
              </a:tr>
              <a:tr h="36784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28611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Map Reduce Patent</a:t>
            </a:r>
          </a:p>
        </p:txBody>
      </p:sp>
      <p:sp>
        <p:nvSpPr>
          <p:cNvPr id="3" name="Content Placeholder 2"/>
          <p:cNvSpPr>
            <a:spLocks noGrp="1"/>
          </p:cNvSpPr>
          <p:nvPr>
            <p:ph idx="1"/>
          </p:nvPr>
        </p:nvSpPr>
        <p:spPr/>
        <p:txBody>
          <a:bodyPr>
            <a:normAutofit fontScale="77500" lnSpcReduction="20000"/>
          </a:bodyPr>
          <a:lstStyle/>
          <a:p>
            <a:pPr marL="0" indent="0">
              <a:buFont typeface="Wingdings" pitchFamily="2" charset="2"/>
              <a:buNone/>
              <a:defRPr/>
            </a:pPr>
            <a:r>
              <a:rPr lang="en-US" dirty="0"/>
              <a:t>Google granted US Patent 7,650,331, January 2010</a:t>
            </a:r>
          </a:p>
          <a:p>
            <a:pPr marL="457200" lvl="1" indent="0">
              <a:buFont typeface="Wingdings" pitchFamily="2" charset="2"/>
              <a:buNone/>
              <a:defRPr/>
            </a:pPr>
            <a:r>
              <a:rPr lang="en-US" dirty="0"/>
              <a:t>System and method for efficient large-scale data processing </a:t>
            </a:r>
            <a:br>
              <a:rPr lang="en-US" dirty="0"/>
            </a:br>
            <a:br>
              <a:rPr lang="en-US" dirty="0"/>
            </a:br>
            <a:r>
              <a:rPr lang="en-US" dirty="0"/>
              <a:t>A large-scale data processing system and method includes one or more application-independent map modules configured to read input data and to apply at least one </a:t>
            </a:r>
            <a:r>
              <a:rPr lang="en-US" b="1" dirty="0">
                <a:solidFill>
                  <a:srgbClr val="FFC000"/>
                </a:solidFill>
              </a:rPr>
              <a:t>application-specific map operation</a:t>
            </a:r>
            <a:r>
              <a:rPr lang="en-US" dirty="0">
                <a:solidFill>
                  <a:srgbClr val="FFC000"/>
                </a:solidFill>
              </a:rPr>
              <a:t> </a:t>
            </a:r>
            <a:r>
              <a:rPr lang="en-US" dirty="0"/>
              <a:t>to the input data to produce intermediate data values, wherein the map operation is automatically parallelized across multiple processors in the parallel processing environment. A plurality of intermediate data structures are used to store the intermediate data values. One or more </a:t>
            </a:r>
            <a:r>
              <a:rPr lang="en-US" sz="2400" dirty="0"/>
              <a:t>application-independent</a:t>
            </a:r>
            <a:r>
              <a:rPr lang="en-US" dirty="0"/>
              <a:t> reduce modules are configured to retrieve the intermediate data values and to apply at least one </a:t>
            </a:r>
            <a:r>
              <a:rPr lang="en-US" b="1" dirty="0">
                <a:solidFill>
                  <a:srgbClr val="FFC000"/>
                </a:solidFill>
              </a:rPr>
              <a:t>application-specific reduce operation </a:t>
            </a:r>
            <a:r>
              <a:rPr lang="en-US" dirty="0"/>
              <a:t>to the intermediate data values to provide output data. </a:t>
            </a:r>
          </a:p>
          <a:p>
            <a:pPr lvl="1">
              <a:defRPr/>
            </a:pPr>
            <a:endParaRPr lang="en-US" dirty="0"/>
          </a:p>
        </p:txBody>
      </p:sp>
      <p:sp>
        <p:nvSpPr>
          <p:cNvPr id="3379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9FAE3B5A-B6FA-46A9-AC27-A35DF5F317C9}" type="datetime3">
              <a:rPr lang="en-US" altLang="en-US">
                <a:latin typeface="Arial" charset="0"/>
              </a:rPr>
              <a:pPr fontAlgn="base">
                <a:spcBef>
                  <a:spcPct val="0"/>
                </a:spcBef>
                <a:spcAft>
                  <a:spcPct val="0"/>
                </a:spcAft>
              </a:pPr>
              <a:t>28 January 2019</a:t>
            </a:fld>
            <a:endParaRPr lang="en-US" altLang="en-US">
              <a:latin typeface="Arial" charset="0"/>
            </a:endParaRPr>
          </a:p>
        </p:txBody>
      </p:sp>
      <p:sp>
        <p:nvSpPr>
          <p:cNvPr id="33797" name="Footer Placeholder 4"/>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r>
              <a:rPr lang="en-US" altLang="en-US">
                <a:latin typeface="Arial" charset="0"/>
              </a:rPr>
              <a:t>Metadata Open Forum</a:t>
            </a:r>
          </a:p>
        </p:txBody>
      </p:sp>
      <p:sp>
        <p:nvSpPr>
          <p:cNvPr id="3379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8082F220-C949-46F2-9CA8-C7D8615A07D9}" type="slidenum">
              <a:rPr lang="en-US" altLang="en-US">
                <a:latin typeface="Arial" charset="0"/>
              </a:rPr>
              <a:pPr fontAlgn="base">
                <a:spcBef>
                  <a:spcPct val="0"/>
                </a:spcBef>
                <a:spcAft>
                  <a:spcPct val="0"/>
                </a:spcAft>
              </a:pPr>
              <a:t>19</a:t>
            </a:fld>
            <a:endParaRPr lang="en-US" altLang="en-US">
              <a:latin typeface="Arial" charset="0"/>
            </a:endParaRPr>
          </a:p>
        </p:txBody>
      </p:sp>
    </p:spTree>
    <p:extLst>
      <p:ext uri="{BB962C8B-B14F-4D97-AF65-F5344CB8AC3E}">
        <p14:creationId xmlns:p14="http://schemas.microsoft.com/office/powerpoint/2010/main" val="299807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Class 2 -  Outline</a:t>
            </a:r>
          </a:p>
        </p:txBody>
      </p:sp>
      <p:sp>
        <p:nvSpPr>
          <p:cNvPr id="3" name="Content Placeholder 2"/>
          <p:cNvSpPr>
            <a:spLocks noGrp="1"/>
          </p:cNvSpPr>
          <p:nvPr>
            <p:ph idx="1"/>
          </p:nvPr>
        </p:nvSpPr>
        <p:spPr/>
        <p:txBody>
          <a:bodyPr>
            <a:normAutofit/>
          </a:bodyPr>
          <a:lstStyle/>
          <a:p>
            <a:r>
              <a:rPr lang="en-US" sz="2400" b="1" dirty="0"/>
              <a:t>Administrative Stuff:</a:t>
            </a:r>
          </a:p>
          <a:p>
            <a:pPr lvl="1"/>
            <a:r>
              <a:rPr lang="en-US" sz="2000" b="1" dirty="0"/>
              <a:t>Formation of teams</a:t>
            </a:r>
          </a:p>
          <a:p>
            <a:pPr lvl="1"/>
            <a:r>
              <a:rPr lang="en-US" sz="2000" b="1" dirty="0"/>
              <a:t>Discussion of potential paper topics</a:t>
            </a:r>
          </a:p>
          <a:p>
            <a:pPr lvl="1"/>
            <a:r>
              <a:rPr lang="en-US" sz="2000" b="1" dirty="0"/>
              <a:t>Readings coming up</a:t>
            </a:r>
          </a:p>
          <a:p>
            <a:pPr lvl="1"/>
            <a:r>
              <a:rPr lang="en-US" sz="2000" b="1" dirty="0"/>
              <a:t>Cloudera, Cloud,, …</a:t>
            </a:r>
          </a:p>
          <a:p>
            <a:r>
              <a:rPr lang="en-US" sz="2400" b="1" dirty="0"/>
              <a:t>Activity #1 – Discussion of Readings</a:t>
            </a:r>
          </a:p>
          <a:p>
            <a:pPr lvl="1"/>
            <a:r>
              <a:rPr lang="en-US" sz="2000" b="1" dirty="0"/>
              <a:t>Twitter Paper</a:t>
            </a:r>
          </a:p>
          <a:p>
            <a:pPr lvl="1"/>
            <a:r>
              <a:rPr lang="en-US" sz="2000" b="1" dirty="0"/>
              <a:t>McKinsey Paper</a:t>
            </a:r>
          </a:p>
          <a:p>
            <a:r>
              <a:rPr lang="en-US" sz="2400" b="1" dirty="0"/>
              <a:t>Assignment #1 – See Following Slide</a:t>
            </a:r>
          </a:p>
          <a:p>
            <a:r>
              <a:rPr lang="en-US" sz="2400" b="1" dirty="0"/>
              <a:t>Activity #2 – Finish Introduction</a:t>
            </a:r>
          </a:p>
          <a:p>
            <a:r>
              <a:rPr lang="en-US" sz="2400" b="1" dirty="0"/>
              <a:t>Activity #3 – Discussion of Cloudera Downloads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a:t>
            </a:fld>
            <a:endParaRPr lang="en-US"/>
          </a:p>
        </p:txBody>
      </p:sp>
    </p:spTree>
    <p:extLst>
      <p:ext uri="{BB962C8B-B14F-4D97-AF65-F5344CB8AC3E}">
        <p14:creationId xmlns:p14="http://schemas.microsoft.com/office/powerpoint/2010/main" val="1383792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5251-7AC9-4110-8698-3C7D02325875}"/>
              </a:ext>
            </a:extLst>
          </p:cNvPr>
          <p:cNvSpPr>
            <a:spLocks noGrp="1"/>
          </p:cNvSpPr>
          <p:nvPr>
            <p:ph type="title"/>
          </p:nvPr>
        </p:nvSpPr>
        <p:spPr/>
        <p:txBody>
          <a:bodyPr>
            <a:normAutofit fontScale="90000"/>
          </a:bodyPr>
          <a:lstStyle/>
          <a:p>
            <a:r>
              <a:rPr lang="en-US" dirty="0"/>
              <a:t>Back to Basics</a:t>
            </a:r>
            <a:br>
              <a:rPr lang="en-US" dirty="0"/>
            </a:br>
            <a:r>
              <a:rPr lang="en-US" dirty="0"/>
              <a:t>Definition</a:t>
            </a:r>
          </a:p>
        </p:txBody>
      </p:sp>
      <p:sp>
        <p:nvSpPr>
          <p:cNvPr id="3" name="Footer Placeholder 2">
            <a:extLst>
              <a:ext uri="{FF2B5EF4-FFF2-40B4-BE49-F238E27FC236}">
                <a16:creationId xmlns:a16="http://schemas.microsoft.com/office/drawing/2014/main" id="{E4A7E127-E526-4F5A-8F88-A4395E9CBA07}"/>
              </a:ext>
            </a:extLst>
          </p:cNvPr>
          <p:cNvSpPr>
            <a:spLocks noGrp="1"/>
          </p:cNvSpPr>
          <p:nvPr>
            <p:ph type="ftr" sz="quarter" idx="11"/>
          </p:nvPr>
        </p:nvSpPr>
        <p:spPr/>
        <p:txBody>
          <a:bodyPr/>
          <a:lstStyle/>
          <a:p>
            <a:r>
              <a:rPr lang="en-US"/>
              <a:t>DGB 5/2013</a:t>
            </a:r>
          </a:p>
        </p:txBody>
      </p:sp>
      <p:sp>
        <p:nvSpPr>
          <p:cNvPr id="4" name="Slide Number Placeholder 3">
            <a:extLst>
              <a:ext uri="{FF2B5EF4-FFF2-40B4-BE49-F238E27FC236}">
                <a16:creationId xmlns:a16="http://schemas.microsoft.com/office/drawing/2014/main" id="{E3835FEC-1667-4F09-AD8A-E307553A9F8F}"/>
              </a:ext>
            </a:extLst>
          </p:cNvPr>
          <p:cNvSpPr>
            <a:spLocks noGrp="1"/>
          </p:cNvSpPr>
          <p:nvPr>
            <p:ph type="sldNum" sz="quarter" idx="12"/>
          </p:nvPr>
        </p:nvSpPr>
        <p:spPr/>
        <p:txBody>
          <a:bodyPr/>
          <a:lstStyle/>
          <a:p>
            <a:fld id="{B94A0634-974A-46A7-B268-05D2A189DA49}" type="slidenum">
              <a:rPr lang="en-US" smtClean="0"/>
              <a:t>20</a:t>
            </a:fld>
            <a:endParaRPr lang="en-US"/>
          </a:p>
        </p:txBody>
      </p:sp>
    </p:spTree>
    <p:extLst>
      <p:ext uri="{BB962C8B-B14F-4D97-AF65-F5344CB8AC3E}">
        <p14:creationId xmlns:p14="http://schemas.microsoft.com/office/powerpoint/2010/main" val="279360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C1E9F792-20E6-432E-8BC0-FCD1FD4223BC}"/>
              </a:ext>
            </a:extLst>
          </p:cNvPr>
          <p:cNvGraphicFramePr/>
          <p:nvPr>
            <p:extLst/>
          </p:nvPr>
        </p:nvGraphicFramePr>
        <p:xfrm>
          <a:off x="638209" y="2191951"/>
          <a:ext cx="7157804" cy="2889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F66301AF-0864-4DF5-9B39-84D0131EB90C}"/>
              </a:ext>
            </a:extLst>
          </p:cNvPr>
          <p:cNvSpPr>
            <a:spLocks noGrp="1"/>
          </p:cNvSpPr>
          <p:nvPr>
            <p:ph type="sldNum" sz="quarter" idx="12"/>
          </p:nvPr>
        </p:nvSpPr>
        <p:spPr/>
        <p:txBody>
          <a:bodyPr/>
          <a:lstStyle/>
          <a:p>
            <a:fld id="{12342C3A-DD85-7843-B416-BD52AB030D59}" type="slidenum">
              <a:rPr lang="en-US" smtClean="0"/>
              <a:pPr/>
              <a:t>21</a:t>
            </a:fld>
            <a:endParaRPr lang="en-US" dirty="0"/>
          </a:p>
        </p:txBody>
      </p:sp>
      <p:sp>
        <p:nvSpPr>
          <p:cNvPr id="3" name="Title 1">
            <a:extLst>
              <a:ext uri="{FF2B5EF4-FFF2-40B4-BE49-F238E27FC236}">
                <a16:creationId xmlns:a16="http://schemas.microsoft.com/office/drawing/2014/main" id="{74E5E777-47D8-43B2-8EFC-4968C168CAC0}"/>
              </a:ext>
            </a:extLst>
          </p:cNvPr>
          <p:cNvSpPr txBox="1">
            <a:spLocks/>
          </p:cNvSpPr>
          <p:nvPr/>
        </p:nvSpPr>
        <p:spPr>
          <a:xfrm>
            <a:off x="1207522" y="959637"/>
            <a:ext cx="6588491" cy="910975"/>
          </a:xfrm>
          <a:prstGeom prst="rect">
            <a:avLst/>
          </a:prstGeom>
        </p:spPr>
        <p:txBody>
          <a:bodyPr vert="horz" lIns="51449" tIns="25724" rIns="51449" bIns="25724" rtlCol="0" anchor="ctr">
            <a:normAutofit/>
          </a:bodyPr>
          <a:lstStyle>
            <a:lvl1pPr algn="ctr" defTabSz="914400" rtl="0" eaLnBrk="1" latinLnBrk="0" hangingPunct="1">
              <a:spcBef>
                <a:spcPct val="0"/>
              </a:spcBef>
              <a:buNone/>
              <a:defRPr sz="4400" kern="1200">
                <a:solidFill>
                  <a:schemeClr val="tx1"/>
                </a:solidFill>
                <a:latin typeface="Arial" pitchFamily="34" charset="0"/>
                <a:ea typeface="+mj-ea"/>
                <a:cs typeface="Arial" pitchFamily="34" charset="0"/>
              </a:defRPr>
            </a:lvl1pPr>
          </a:lstStyle>
          <a:p>
            <a:pPr defTabSz="514487">
              <a:defRPr/>
            </a:pPr>
            <a:r>
              <a:rPr lang="en-US" sz="3000" b="1" dirty="0">
                <a:solidFill>
                  <a:sysClr val="windowText" lastClr="000000"/>
                </a:solidFill>
              </a:rPr>
              <a:t>Big Data</a:t>
            </a:r>
            <a:br>
              <a:rPr lang="en-US" sz="3000" b="1" dirty="0">
                <a:solidFill>
                  <a:sysClr val="windowText" lastClr="000000"/>
                </a:solidFill>
              </a:rPr>
            </a:br>
            <a:r>
              <a:rPr lang="en-US" sz="1800" b="1" dirty="0">
                <a:solidFill>
                  <a:srgbClr val="C00000"/>
                </a:solidFill>
              </a:rPr>
              <a:t>What</a:t>
            </a:r>
            <a:r>
              <a:rPr lang="en-US" sz="1800" b="1" dirty="0">
                <a:solidFill>
                  <a:sysClr val="windowText" lastClr="000000"/>
                </a:solidFill>
              </a:rPr>
              <a:t>?, </a:t>
            </a:r>
            <a:r>
              <a:rPr lang="en-US" sz="1800" b="1" dirty="0">
                <a:solidFill>
                  <a:srgbClr val="C00000"/>
                </a:solidFill>
              </a:rPr>
              <a:t>How</a:t>
            </a:r>
            <a:r>
              <a:rPr lang="en-US" sz="1800" b="1" dirty="0">
                <a:solidFill>
                  <a:sysClr val="windowText" lastClr="000000"/>
                </a:solidFill>
              </a:rPr>
              <a:t>?, </a:t>
            </a:r>
            <a:r>
              <a:rPr lang="en-US" sz="1800" b="1" dirty="0">
                <a:solidFill>
                  <a:srgbClr val="C00000"/>
                </a:solidFill>
              </a:rPr>
              <a:t>Why</a:t>
            </a:r>
            <a:r>
              <a:rPr lang="en-US" sz="1800" b="1" dirty="0">
                <a:solidFill>
                  <a:sysClr val="windowText" lastClr="000000"/>
                </a:solidFill>
              </a:rPr>
              <a:t>?</a:t>
            </a:r>
            <a:endParaRPr lang="en-US" sz="600" b="1" dirty="0">
              <a:solidFill>
                <a:sysClr val="windowText" lastClr="000000"/>
              </a:solidFill>
            </a:endParaRPr>
          </a:p>
        </p:txBody>
      </p:sp>
      <p:sp>
        <p:nvSpPr>
          <p:cNvPr id="4" name="TextBox 3">
            <a:extLst>
              <a:ext uri="{FF2B5EF4-FFF2-40B4-BE49-F238E27FC236}">
                <a16:creationId xmlns:a16="http://schemas.microsoft.com/office/drawing/2014/main" id="{8DCD37EC-D712-4385-85FA-2C595F6CC316}"/>
              </a:ext>
            </a:extLst>
          </p:cNvPr>
          <p:cNvSpPr txBox="1"/>
          <p:nvPr/>
        </p:nvSpPr>
        <p:spPr>
          <a:xfrm>
            <a:off x="5455646" y="4073163"/>
            <a:ext cx="1664462" cy="677108"/>
          </a:xfrm>
          <a:prstGeom prst="rect">
            <a:avLst/>
          </a:prstGeom>
          <a:noFill/>
          <a:ln w="57150">
            <a:solidFill>
              <a:srgbClr val="00B050"/>
            </a:solidFill>
          </a:ln>
        </p:spPr>
        <p:txBody>
          <a:bodyPr wrap="square" rtlCol="0">
            <a:spAutoFit/>
          </a:bodyPr>
          <a:lstStyle/>
          <a:p>
            <a:pPr defTabSz="514487">
              <a:defRPr/>
            </a:pPr>
            <a:r>
              <a:rPr lang="en-US" sz="760" b="1" kern="0" dirty="0">
                <a:solidFill>
                  <a:srgbClr val="FF0000"/>
                </a:solidFill>
                <a:latin typeface="Arial"/>
              </a:rPr>
              <a:t>HOW:</a:t>
            </a:r>
          </a:p>
          <a:p>
            <a:pPr marL="128588" indent="-128588" defTabSz="514487">
              <a:buFont typeface="Arial" panose="020B0604020202020204" pitchFamily="34" charset="0"/>
              <a:buChar char="•"/>
              <a:defRPr/>
            </a:pPr>
            <a:r>
              <a:rPr lang="en-US" sz="760" b="1" kern="0" dirty="0">
                <a:solidFill>
                  <a:prstClr val="black"/>
                </a:solidFill>
                <a:latin typeface="Arial"/>
              </a:rPr>
              <a:t>GOVERNANCE, ORGANIZATION</a:t>
            </a:r>
          </a:p>
          <a:p>
            <a:pPr marL="128588" indent="-128588" defTabSz="514487">
              <a:buFont typeface="Arial" panose="020B0604020202020204" pitchFamily="34" charset="0"/>
              <a:buChar char="•"/>
              <a:defRPr/>
            </a:pPr>
            <a:r>
              <a:rPr lang="en-US" sz="760" b="1" kern="0" dirty="0">
                <a:solidFill>
                  <a:prstClr val="black"/>
                </a:solidFill>
                <a:latin typeface="Arial"/>
              </a:rPr>
              <a:t>PEOPLE</a:t>
            </a:r>
          </a:p>
          <a:p>
            <a:pPr marL="128588" indent="-128588" defTabSz="514487">
              <a:buFont typeface="Arial" panose="020B0604020202020204" pitchFamily="34" charset="0"/>
              <a:buChar char="•"/>
              <a:defRPr/>
            </a:pPr>
            <a:r>
              <a:rPr lang="en-US" sz="760" b="1" kern="0" dirty="0">
                <a:solidFill>
                  <a:prstClr val="black"/>
                </a:solidFill>
                <a:latin typeface="Arial"/>
              </a:rPr>
              <a:t>...</a:t>
            </a:r>
          </a:p>
        </p:txBody>
      </p:sp>
      <p:sp>
        <p:nvSpPr>
          <p:cNvPr id="5" name="TextBox 4">
            <a:extLst>
              <a:ext uri="{FF2B5EF4-FFF2-40B4-BE49-F238E27FC236}">
                <a16:creationId xmlns:a16="http://schemas.microsoft.com/office/drawing/2014/main" id="{ECA015D6-D016-48F8-8F49-FC0802DA032D}"/>
              </a:ext>
            </a:extLst>
          </p:cNvPr>
          <p:cNvSpPr txBox="1"/>
          <p:nvPr/>
        </p:nvSpPr>
        <p:spPr>
          <a:xfrm>
            <a:off x="3421933" y="5619877"/>
            <a:ext cx="3824412" cy="248017"/>
          </a:xfrm>
          <a:prstGeom prst="rect">
            <a:avLst/>
          </a:prstGeom>
          <a:noFill/>
        </p:spPr>
        <p:txBody>
          <a:bodyPr wrap="square" rtlCol="0">
            <a:spAutoFit/>
          </a:bodyPr>
          <a:lstStyle/>
          <a:p>
            <a:r>
              <a:rPr lang="en-US" sz="506" dirty="0">
                <a:solidFill>
                  <a:prstClr val="black"/>
                </a:solidFill>
                <a:latin typeface="Arial"/>
              </a:rPr>
              <a:t>Picture Source:</a:t>
            </a:r>
          </a:p>
          <a:p>
            <a:r>
              <a:rPr lang="en-US" sz="506" dirty="0">
                <a:solidFill>
                  <a:prstClr val="black"/>
                </a:solidFill>
                <a:latin typeface="Arial"/>
              </a:rPr>
              <a:t>https://www.theguardian.com/science/2014/feb/12/nuclear-fusion-breakthrough-green-energy-source</a:t>
            </a:r>
          </a:p>
        </p:txBody>
      </p:sp>
      <p:sp>
        <p:nvSpPr>
          <p:cNvPr id="10" name="TextBox 9">
            <a:extLst>
              <a:ext uri="{FF2B5EF4-FFF2-40B4-BE49-F238E27FC236}">
                <a16:creationId xmlns:a16="http://schemas.microsoft.com/office/drawing/2014/main" id="{9CC8DDD4-1E7D-4F78-8FFB-48BAD585E7F9}"/>
              </a:ext>
            </a:extLst>
          </p:cNvPr>
          <p:cNvSpPr txBox="1"/>
          <p:nvPr/>
        </p:nvSpPr>
        <p:spPr>
          <a:xfrm>
            <a:off x="1703281" y="3058773"/>
            <a:ext cx="1561754" cy="1179297"/>
          </a:xfrm>
          <a:prstGeom prst="rect">
            <a:avLst/>
          </a:prstGeom>
          <a:noFill/>
          <a:ln w="76200">
            <a:solidFill>
              <a:srgbClr val="1F497D">
                <a:lumMod val="60000"/>
                <a:lumOff val="40000"/>
              </a:srgbClr>
            </a:solidFill>
          </a:ln>
        </p:spPr>
        <p:txBody>
          <a:bodyPr wrap="square" rtlCol="0">
            <a:spAutoFit/>
          </a:bodyPr>
          <a:lstStyle/>
          <a:p>
            <a:pPr defTabSz="514487">
              <a:defRPr/>
            </a:pPr>
            <a:r>
              <a:rPr lang="en-US" sz="760" b="1" kern="0" dirty="0">
                <a:solidFill>
                  <a:srgbClr val="FF0000"/>
                </a:solidFill>
                <a:latin typeface="Arial"/>
              </a:rPr>
              <a:t>WHAT:</a:t>
            </a:r>
          </a:p>
          <a:p>
            <a:pPr defTabSz="514487">
              <a:defRPr/>
            </a:pPr>
            <a:r>
              <a:rPr lang="en-US" sz="788" b="1" kern="0" dirty="0">
                <a:solidFill>
                  <a:prstClr val="black"/>
                </a:solidFill>
                <a:latin typeface="Arial"/>
              </a:rPr>
              <a:t>DATA</a:t>
            </a:r>
          </a:p>
          <a:p>
            <a:pPr marL="128588" indent="-128588" defTabSz="514487">
              <a:buFont typeface="Arial" panose="020B0604020202020204" pitchFamily="34" charset="0"/>
              <a:buChar char="•"/>
              <a:defRPr/>
            </a:pPr>
            <a:r>
              <a:rPr lang="en-US" sz="788" b="1" kern="0" dirty="0">
                <a:solidFill>
                  <a:prstClr val="black"/>
                </a:solidFill>
                <a:latin typeface="Arial"/>
              </a:rPr>
              <a:t>VOLUME</a:t>
            </a:r>
          </a:p>
          <a:p>
            <a:pPr marL="128588" indent="-128588" defTabSz="514487">
              <a:buFont typeface="Arial" panose="020B0604020202020204" pitchFamily="34" charset="0"/>
              <a:buChar char="•"/>
              <a:defRPr/>
            </a:pPr>
            <a:r>
              <a:rPr lang="en-US" sz="788" b="1" kern="0" dirty="0">
                <a:solidFill>
                  <a:prstClr val="black"/>
                </a:solidFill>
                <a:latin typeface="Arial"/>
              </a:rPr>
              <a:t>VELOCITY</a:t>
            </a:r>
          </a:p>
          <a:p>
            <a:pPr marL="128588" indent="-128588" defTabSz="514487">
              <a:buFont typeface="Arial" panose="020B0604020202020204" pitchFamily="34" charset="0"/>
              <a:buChar char="•"/>
              <a:defRPr/>
            </a:pPr>
            <a:r>
              <a:rPr lang="en-US" sz="788" b="1" kern="0" dirty="0">
                <a:solidFill>
                  <a:prstClr val="black"/>
                </a:solidFill>
                <a:latin typeface="Arial"/>
              </a:rPr>
              <a:t>VARIETY</a:t>
            </a:r>
          </a:p>
          <a:p>
            <a:pPr defTabSz="514487">
              <a:defRPr/>
            </a:pPr>
            <a:r>
              <a:rPr lang="en-US" sz="788" b="1" kern="0" dirty="0">
                <a:solidFill>
                  <a:prstClr val="black"/>
                </a:solidFill>
                <a:latin typeface="Arial"/>
              </a:rPr>
              <a:t>TECHNOLOGY</a:t>
            </a:r>
          </a:p>
          <a:p>
            <a:pPr marL="128588" indent="-128588" defTabSz="514487">
              <a:buFont typeface="Arial" panose="020B0604020202020204" pitchFamily="34" charset="0"/>
              <a:buChar char="•"/>
              <a:defRPr/>
            </a:pPr>
            <a:r>
              <a:rPr lang="en-US" sz="788" b="1" kern="0" dirty="0">
                <a:solidFill>
                  <a:prstClr val="black"/>
                </a:solidFill>
                <a:latin typeface="Arial"/>
              </a:rPr>
              <a:t>DISTRIBUTION</a:t>
            </a:r>
          </a:p>
          <a:p>
            <a:pPr marL="128588" indent="-128588" defTabSz="514487">
              <a:buFont typeface="Arial" panose="020B0604020202020204" pitchFamily="34" charset="0"/>
              <a:buChar char="•"/>
              <a:defRPr/>
            </a:pPr>
            <a:r>
              <a:rPr lang="en-US" sz="788" b="1" kern="0" dirty="0">
                <a:solidFill>
                  <a:prstClr val="black"/>
                </a:solidFill>
                <a:latin typeface="Arial"/>
              </a:rPr>
              <a:t>D[BS]MGT</a:t>
            </a:r>
          </a:p>
          <a:p>
            <a:pPr marL="128588" indent="-128588" defTabSz="514487">
              <a:buFont typeface="Arial" panose="020B0604020202020204" pitchFamily="34" charset="0"/>
              <a:buChar char="•"/>
              <a:defRPr/>
            </a:pPr>
            <a:r>
              <a:rPr lang="en-US" sz="788" b="1" kern="0" dirty="0">
                <a:solidFill>
                  <a:prstClr val="black"/>
                </a:solidFill>
                <a:latin typeface="Arial"/>
              </a:rPr>
              <a:t>MACHINE LEARING ++</a:t>
            </a:r>
          </a:p>
        </p:txBody>
      </p:sp>
      <p:sp>
        <p:nvSpPr>
          <p:cNvPr id="11" name="TextBox 10">
            <a:extLst>
              <a:ext uri="{FF2B5EF4-FFF2-40B4-BE49-F238E27FC236}">
                <a16:creationId xmlns:a16="http://schemas.microsoft.com/office/drawing/2014/main" id="{AF5856FC-7A72-445A-ABE2-D74A04F059DC}"/>
              </a:ext>
            </a:extLst>
          </p:cNvPr>
          <p:cNvSpPr txBox="1"/>
          <p:nvPr/>
        </p:nvSpPr>
        <p:spPr>
          <a:xfrm>
            <a:off x="4623415" y="2004943"/>
            <a:ext cx="1664462" cy="997196"/>
          </a:xfrm>
          <a:prstGeom prst="rect">
            <a:avLst/>
          </a:prstGeom>
          <a:noFill/>
          <a:ln w="57150">
            <a:solidFill>
              <a:srgbClr val="C00000"/>
            </a:solidFill>
          </a:ln>
        </p:spPr>
        <p:txBody>
          <a:bodyPr wrap="square" rtlCol="0">
            <a:spAutoFit/>
          </a:bodyPr>
          <a:lstStyle/>
          <a:p>
            <a:pPr defTabSz="514487">
              <a:defRPr/>
            </a:pPr>
            <a:r>
              <a:rPr lang="en-US" sz="760" b="1" kern="0" dirty="0">
                <a:solidFill>
                  <a:srgbClr val="FF0000"/>
                </a:solidFill>
                <a:latin typeface="Arial"/>
              </a:rPr>
              <a:t>WHY:</a:t>
            </a:r>
          </a:p>
          <a:p>
            <a:pPr defTabSz="514487">
              <a:defRPr/>
            </a:pPr>
            <a:r>
              <a:rPr lang="en-US" sz="760" b="1" kern="0" dirty="0">
                <a:solidFill>
                  <a:prstClr val="black"/>
                </a:solidFill>
                <a:latin typeface="Arial"/>
              </a:rPr>
              <a:t>APPLICATIONS</a:t>
            </a:r>
          </a:p>
          <a:p>
            <a:pPr marL="128588" indent="-128588" defTabSz="514487">
              <a:buFont typeface="Arial" panose="020B0604020202020204" pitchFamily="34" charset="0"/>
              <a:buChar char="•"/>
              <a:defRPr/>
            </a:pPr>
            <a:r>
              <a:rPr lang="en-US" sz="900" b="1" kern="0" dirty="0">
                <a:solidFill>
                  <a:prstClr val="black"/>
                </a:solidFill>
              </a:rPr>
              <a:t>“Valuable capabilities that were formerly too difficult, costly, or simply not possible.”</a:t>
            </a:r>
          </a:p>
          <a:p>
            <a:pPr marL="128588" indent="-128588" defTabSz="514487">
              <a:buFont typeface="Arial" panose="020B0604020202020204" pitchFamily="34" charset="0"/>
              <a:buChar char="•"/>
              <a:defRPr/>
            </a:pPr>
            <a:endParaRPr lang="en-US" sz="760" b="1" kern="0" dirty="0">
              <a:solidFill>
                <a:prstClr val="black"/>
              </a:solidFill>
              <a:latin typeface="Arial"/>
            </a:endParaRPr>
          </a:p>
        </p:txBody>
      </p:sp>
      <p:sp>
        <p:nvSpPr>
          <p:cNvPr id="12" name="Rectangle 11">
            <a:extLst>
              <a:ext uri="{FF2B5EF4-FFF2-40B4-BE49-F238E27FC236}">
                <a16:creationId xmlns:a16="http://schemas.microsoft.com/office/drawing/2014/main" id="{E929D2A1-2F4B-4A76-9F71-583084D237A1}"/>
              </a:ext>
            </a:extLst>
          </p:cNvPr>
          <p:cNvSpPr/>
          <p:nvPr/>
        </p:nvSpPr>
        <p:spPr>
          <a:xfrm>
            <a:off x="7246345" y="3058772"/>
            <a:ext cx="1812911" cy="784830"/>
          </a:xfrm>
          <a:prstGeom prst="rect">
            <a:avLst/>
          </a:prstGeom>
        </p:spPr>
        <p:txBody>
          <a:bodyPr wrap="square">
            <a:spAutoFit/>
          </a:bodyPr>
          <a:lstStyle/>
          <a:p>
            <a:pPr marL="120584" indent="-120584">
              <a:buFont typeface="Wingdings" panose="05000000000000000000" pitchFamily="2" charset="2"/>
              <a:buChar char="v"/>
            </a:pPr>
            <a:r>
              <a:rPr lang="en-US" sz="1500" b="1" dirty="0">
                <a:solidFill>
                  <a:srgbClr val="FF0000"/>
                </a:solidFill>
                <a:latin typeface="Arial"/>
              </a:rPr>
              <a:t>Lots of Data is not the same as Big Data</a:t>
            </a:r>
            <a:endParaRPr lang="en-US" sz="1500" b="1" dirty="0">
              <a:solidFill>
                <a:prstClr val="black"/>
              </a:solidFill>
              <a:latin typeface="Arial"/>
            </a:endParaRPr>
          </a:p>
        </p:txBody>
      </p:sp>
      <p:pic>
        <p:nvPicPr>
          <p:cNvPr id="19" name="Picture 18">
            <a:extLst>
              <a:ext uri="{FF2B5EF4-FFF2-40B4-BE49-F238E27FC236}">
                <a16:creationId xmlns:a16="http://schemas.microsoft.com/office/drawing/2014/main" id="{C0ABA431-AE98-46F0-9166-0A5EB63FA1A0}"/>
              </a:ext>
            </a:extLst>
          </p:cNvPr>
          <p:cNvPicPr>
            <a:picLocks noChangeAspect="1"/>
          </p:cNvPicPr>
          <p:nvPr/>
        </p:nvPicPr>
        <p:blipFill>
          <a:blip r:embed="rId7"/>
          <a:stretch>
            <a:fillRect/>
          </a:stretch>
        </p:blipFill>
        <p:spPr>
          <a:xfrm>
            <a:off x="880385" y="4222191"/>
            <a:ext cx="1287230" cy="859057"/>
          </a:xfrm>
          <a:prstGeom prst="rect">
            <a:avLst/>
          </a:prstGeom>
          <a:ln w="57150">
            <a:solidFill>
              <a:srgbClr val="0070C0"/>
            </a:solidFill>
          </a:ln>
        </p:spPr>
      </p:pic>
      <p:sp>
        <p:nvSpPr>
          <p:cNvPr id="14" name="Double Bracket 13">
            <a:extLst>
              <a:ext uri="{FF2B5EF4-FFF2-40B4-BE49-F238E27FC236}">
                <a16:creationId xmlns:a16="http://schemas.microsoft.com/office/drawing/2014/main" id="{679A3B0C-37A9-45FB-8BBD-44C779D7DE1D}"/>
              </a:ext>
            </a:extLst>
          </p:cNvPr>
          <p:cNvSpPr/>
          <p:nvPr/>
        </p:nvSpPr>
        <p:spPr>
          <a:xfrm>
            <a:off x="6671155" y="1586176"/>
            <a:ext cx="246850" cy="177566"/>
          </a:xfrm>
          <a:prstGeom prst="bracketPair">
            <a:avLst/>
          </a:pr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141EB12A-E988-431B-A2F9-1E7FF28D019F}"/>
              </a:ext>
            </a:extLst>
          </p:cNvPr>
          <p:cNvPicPr>
            <a:picLocks noChangeAspect="1"/>
          </p:cNvPicPr>
          <p:nvPr/>
        </p:nvPicPr>
        <p:blipFill>
          <a:blip r:embed="rId8"/>
          <a:stretch>
            <a:fillRect/>
          </a:stretch>
        </p:blipFill>
        <p:spPr>
          <a:xfrm>
            <a:off x="7176202" y="4257813"/>
            <a:ext cx="1087414" cy="859057"/>
          </a:xfrm>
          <a:prstGeom prst="rect">
            <a:avLst/>
          </a:prstGeom>
          <a:ln w="28575">
            <a:solidFill>
              <a:srgbClr val="00B050"/>
            </a:solidFill>
          </a:ln>
        </p:spPr>
      </p:pic>
    </p:spTree>
    <p:extLst>
      <p:ext uri="{BB962C8B-B14F-4D97-AF65-F5344CB8AC3E}">
        <p14:creationId xmlns:p14="http://schemas.microsoft.com/office/powerpoint/2010/main" val="1279324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2060"/>
                </a:solidFill>
              </a:rPr>
              <a:t>Some Things That Make a Difference</a:t>
            </a:r>
          </a:p>
        </p:txBody>
      </p:sp>
      <p:sp>
        <p:nvSpPr>
          <p:cNvPr id="3" name="Content Placeholder 2"/>
          <p:cNvSpPr>
            <a:spLocks noGrp="1"/>
          </p:cNvSpPr>
          <p:nvPr>
            <p:ph idx="1"/>
          </p:nvPr>
        </p:nvSpPr>
        <p:spPr/>
        <p:txBody>
          <a:bodyPr>
            <a:normAutofit lnSpcReduction="10000"/>
          </a:bodyPr>
          <a:lstStyle/>
          <a:p>
            <a:pPr marL="1314450" lvl="2" indent="-514350">
              <a:buFont typeface="+mj-lt"/>
              <a:buAutoNum type="arabicPeriod"/>
            </a:pPr>
            <a:r>
              <a:rPr lang="en-US" b="1" dirty="0"/>
              <a:t>Individual Level Granularity</a:t>
            </a:r>
          </a:p>
          <a:p>
            <a:pPr marL="1314450" lvl="2" indent="-514350">
              <a:buFont typeface="+mj-lt"/>
              <a:buAutoNum type="arabicPeriod"/>
            </a:pPr>
            <a:r>
              <a:rPr lang="en-US" b="1" dirty="0"/>
              <a:t>Weak </a:t>
            </a:r>
            <a:r>
              <a:rPr lang="en-US" b="1" dirty="0" err="1"/>
              <a:t>vs</a:t>
            </a:r>
            <a:r>
              <a:rPr lang="en-US" b="1" dirty="0"/>
              <a:t> Strong Signals  </a:t>
            </a:r>
            <a:r>
              <a:rPr lang="en-US" b="1" dirty="0">
                <a:hlinkClick r:id="rId2"/>
              </a:rPr>
              <a:t>http://www.google.org/flutrends/</a:t>
            </a:r>
            <a:endParaRPr lang="en-US" b="1" dirty="0"/>
          </a:p>
          <a:p>
            <a:pPr marL="1314450" lvl="2" indent="-514350">
              <a:buFont typeface="+mj-lt"/>
              <a:buAutoNum type="arabicPeriod"/>
            </a:pPr>
            <a:r>
              <a:rPr lang="en-US" b="1" dirty="0"/>
              <a:t>Time – e.g. Real Time  (location)</a:t>
            </a:r>
          </a:p>
          <a:p>
            <a:pPr marL="1314450" lvl="2" indent="-514350">
              <a:buFont typeface="+mj-lt"/>
              <a:buAutoNum type="arabicPeriod"/>
            </a:pPr>
            <a:r>
              <a:rPr lang="en-US" b="1" dirty="0"/>
              <a:t>Population </a:t>
            </a:r>
            <a:r>
              <a:rPr lang="en-US" b="1" dirty="0" err="1"/>
              <a:t>vs</a:t>
            </a:r>
            <a:r>
              <a:rPr lang="en-US" b="1" dirty="0"/>
              <a:t> Sample (use customer service example)</a:t>
            </a:r>
          </a:p>
          <a:p>
            <a:pPr marL="1314450" lvl="2" indent="-514350">
              <a:buFont typeface="+mj-lt"/>
              <a:buAutoNum type="arabicPeriod"/>
            </a:pPr>
            <a:r>
              <a:rPr lang="en-US" b="1" dirty="0"/>
              <a:t>Transparency – i.e. cloud and web  (Marketing and Advertising)</a:t>
            </a:r>
          </a:p>
          <a:p>
            <a:pPr marL="1314450" lvl="2" indent="-514350">
              <a:buFont typeface="+mj-lt"/>
              <a:buAutoNum type="arabicPeriod"/>
            </a:pPr>
            <a:r>
              <a:rPr lang="en-US" b="1" dirty="0"/>
              <a:t>Prediction (Slipper)</a:t>
            </a:r>
          </a:p>
          <a:p>
            <a:pPr marL="1314450" lvl="2" indent="-514350">
              <a:buFont typeface="+mj-lt"/>
              <a:buAutoNum type="arabicPeriod"/>
            </a:pPr>
            <a:r>
              <a:rPr lang="en-US" b="1" dirty="0"/>
              <a:t>Learning (e.g. </a:t>
            </a:r>
            <a:r>
              <a:rPr lang="en-US" b="1" dirty="0" err="1"/>
              <a:t>google</a:t>
            </a:r>
            <a:r>
              <a:rPr lang="en-US" b="1" dirty="0"/>
              <a:t> translate, recommender)</a:t>
            </a:r>
          </a:p>
          <a:p>
            <a:pPr marL="1314450" lvl="2" indent="-514350">
              <a:buFont typeface="+mj-lt"/>
              <a:buAutoNum type="arabicPeriod"/>
            </a:pPr>
            <a:r>
              <a:rPr lang="en-US" b="1" dirty="0"/>
              <a:t>Behavioral Data</a:t>
            </a:r>
          </a:p>
          <a:p>
            <a:endParaRPr lang="en-US"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22</a:t>
            </a:fld>
            <a:endParaRPr lang="en-US"/>
          </a:p>
        </p:txBody>
      </p:sp>
    </p:spTree>
    <p:extLst>
      <p:ext uri="{BB962C8B-B14F-4D97-AF65-F5344CB8AC3E}">
        <p14:creationId xmlns:p14="http://schemas.microsoft.com/office/powerpoint/2010/main" val="36768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 Text</a:t>
            </a:r>
            <a:br>
              <a:rPr lang="en-US" sz="3200" b="1" dirty="0"/>
            </a:br>
            <a:r>
              <a:rPr lang="en-US" sz="3200" b="1" dirty="0"/>
              <a:t>Search</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23</a:t>
            </a:fld>
            <a:endParaRPr lang="en-US">
              <a:solidFill>
                <a:prstClr val="black">
                  <a:tint val="75000"/>
                </a:prstClr>
              </a:solidFill>
            </a:endParaRPr>
          </a:p>
        </p:txBody>
      </p:sp>
      <p:sp>
        <p:nvSpPr>
          <p:cNvPr id="6" name="TextBox 5"/>
          <p:cNvSpPr txBox="1"/>
          <p:nvPr/>
        </p:nvSpPr>
        <p:spPr>
          <a:xfrm rot="19506525">
            <a:off x="1869098" y="2006021"/>
            <a:ext cx="1863735" cy="523220"/>
          </a:xfrm>
          <a:prstGeom prst="rect">
            <a:avLst/>
          </a:prstGeom>
          <a:noFill/>
        </p:spPr>
        <p:txBody>
          <a:bodyPr wrap="square" rtlCol="0">
            <a:spAutoFit/>
          </a:bodyPr>
          <a:lstStyle/>
          <a:p>
            <a:r>
              <a:rPr lang="en-US" sz="2800" b="1" dirty="0">
                <a:solidFill>
                  <a:prstClr val="black"/>
                </a:solidFill>
              </a:rPr>
              <a:t>V o l u m e</a:t>
            </a:r>
          </a:p>
        </p:txBody>
      </p:sp>
      <p:sp>
        <p:nvSpPr>
          <p:cNvPr id="7" name="TextBox 6"/>
          <p:cNvSpPr txBox="1"/>
          <p:nvPr/>
        </p:nvSpPr>
        <p:spPr>
          <a:xfrm rot="2278687">
            <a:off x="5633957" y="2247346"/>
            <a:ext cx="1771650" cy="523220"/>
          </a:xfrm>
          <a:prstGeom prst="rect">
            <a:avLst/>
          </a:prstGeom>
          <a:noFill/>
        </p:spPr>
        <p:txBody>
          <a:bodyPr wrap="square" rtlCol="0">
            <a:spAutoFit/>
          </a:bodyPr>
          <a:lstStyle/>
          <a:p>
            <a:r>
              <a:rPr lang="en-US" sz="2800" b="1" dirty="0">
                <a:solidFill>
                  <a:prstClr val="black"/>
                </a:solidFill>
              </a:rPr>
              <a:t>V a r </a:t>
            </a:r>
            <a:r>
              <a:rPr lang="en-US" sz="2800" b="1" dirty="0" err="1">
                <a:solidFill>
                  <a:prstClr val="black"/>
                </a:solidFill>
              </a:rPr>
              <a:t>i</a:t>
            </a:r>
            <a:r>
              <a:rPr lang="en-US" sz="2800" b="1" dirty="0">
                <a:solidFill>
                  <a:prstClr val="black"/>
                </a:solidFill>
              </a:rPr>
              <a:t> e t y</a:t>
            </a:r>
          </a:p>
        </p:txBody>
      </p:sp>
      <p:sp>
        <p:nvSpPr>
          <p:cNvPr id="8" name="Flowchart: Document 7"/>
          <p:cNvSpPr/>
          <p:nvPr/>
        </p:nvSpPr>
        <p:spPr>
          <a:xfrm>
            <a:off x="3200402" y="2508956"/>
            <a:ext cx="2500395" cy="3206044"/>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&lt;!DOCTYPE HTML PUBLIC "-//W3C//DTD HTML 4.01//EN" "http://www.w3.org/TR/html4/strict.dtd"&gt; &lt;HTML&gt; &lt;HEAD&gt; &lt;TITLE&gt;My first HTML document&lt;/TITLE&gt; &lt;/HEAD&gt; &lt;BODY&gt; &lt;P&gt;Hello world! &lt;/BODY&gt; &lt;/HTML&gt;</a:t>
            </a:r>
          </a:p>
        </p:txBody>
      </p:sp>
      <p:sp>
        <p:nvSpPr>
          <p:cNvPr id="9" name="Rectangle 8"/>
          <p:cNvSpPr/>
          <p:nvPr/>
        </p:nvSpPr>
        <p:spPr>
          <a:xfrm>
            <a:off x="3404729" y="2523936"/>
            <a:ext cx="2228850" cy="2800767"/>
          </a:xfrm>
          <a:prstGeom prst="rect">
            <a:avLst/>
          </a:prstGeom>
        </p:spPr>
        <p:txBody>
          <a:bodyPr wrap="square">
            <a:spAutoFit/>
          </a:bodyPr>
          <a:lstStyle/>
          <a:p>
            <a:r>
              <a:rPr lang="en-US" sz="1600" dirty="0">
                <a:solidFill>
                  <a:prstClr val="black"/>
                </a:solidFill>
              </a:rPr>
              <a:t>&lt;!DOCTYPE HTML PUBLIC "-//W3C//DTD HTML 4.01//EN" "http://www.w3.org/TR/html4/strict.dtd"&gt; &lt;HTML&gt; &lt;HEAD&gt; &lt;TITLE&gt;My first HTML document&lt;/TITLE&gt; &lt;/HEAD&gt; &lt;BODY&gt; &lt;P&gt;Hello world! &lt;/BODY&gt; &lt;/HTML&gt;</a:t>
            </a:r>
          </a:p>
        </p:txBody>
      </p:sp>
      <p:sp>
        <p:nvSpPr>
          <p:cNvPr id="10" name="Rectangle 9"/>
          <p:cNvSpPr/>
          <p:nvPr/>
        </p:nvSpPr>
        <p:spPr>
          <a:xfrm>
            <a:off x="1090154" y="6457898"/>
            <a:ext cx="3429000" cy="246221"/>
          </a:xfrm>
          <a:prstGeom prst="rect">
            <a:avLst/>
          </a:prstGeom>
        </p:spPr>
        <p:txBody>
          <a:bodyPr>
            <a:spAutoFit/>
          </a:bodyPr>
          <a:lstStyle/>
          <a:p>
            <a:r>
              <a:rPr lang="en-US" sz="1000" dirty="0">
                <a:solidFill>
                  <a:prstClr val="black"/>
                </a:solidFill>
              </a:rPr>
              <a:t>http://www.w3.org/TR/REC-html40/struct/global.html</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9300" y="3783874"/>
            <a:ext cx="20002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5633581" y="6457897"/>
            <a:ext cx="2119491" cy="246221"/>
          </a:xfrm>
          <a:prstGeom prst="rect">
            <a:avLst/>
          </a:prstGeom>
        </p:spPr>
        <p:txBody>
          <a:bodyPr wrap="none">
            <a:spAutoFit/>
          </a:bodyPr>
          <a:lstStyle/>
          <a:p>
            <a:r>
              <a:rPr lang="en-US" sz="1000" dirty="0">
                <a:solidFill>
                  <a:prstClr val="black"/>
                </a:solidFill>
              </a:rPr>
              <a:t>http://www.worldwidewebsize.com/</a:t>
            </a:r>
          </a:p>
        </p:txBody>
      </p:sp>
    </p:spTree>
    <p:extLst>
      <p:ext uri="{BB962C8B-B14F-4D97-AF65-F5344CB8AC3E}">
        <p14:creationId xmlns:p14="http://schemas.microsoft.com/office/powerpoint/2010/main" val="217363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 Science</a:t>
            </a:r>
            <a:br>
              <a:rPr lang="en-US" sz="3200" b="1" dirty="0"/>
            </a:br>
            <a:r>
              <a:rPr lang="en-US" sz="3200" b="1" dirty="0"/>
              <a:t>Peach Genome</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24</a:t>
            </a:fld>
            <a:endParaRPr lang="en-US">
              <a:solidFill>
                <a:prstClr val="black">
                  <a:tint val="75000"/>
                </a:prstClr>
              </a:solidFill>
            </a:endParaRPr>
          </a:p>
        </p:txBody>
      </p:sp>
      <p:sp>
        <p:nvSpPr>
          <p:cNvPr id="6" name="TextBox 5"/>
          <p:cNvSpPr txBox="1"/>
          <p:nvPr/>
        </p:nvSpPr>
        <p:spPr>
          <a:xfrm rot="19506525">
            <a:off x="1897205" y="2126241"/>
            <a:ext cx="1551025" cy="461665"/>
          </a:xfrm>
          <a:prstGeom prst="rect">
            <a:avLst/>
          </a:prstGeom>
          <a:noFill/>
        </p:spPr>
        <p:txBody>
          <a:bodyPr wrap="square" rtlCol="0">
            <a:spAutoFit/>
          </a:bodyPr>
          <a:lstStyle/>
          <a:p>
            <a:r>
              <a:rPr lang="en-US" sz="2400" b="1" dirty="0">
                <a:solidFill>
                  <a:prstClr val="black"/>
                </a:solidFill>
              </a:rPr>
              <a:t>V o l u m e</a:t>
            </a:r>
          </a:p>
        </p:txBody>
      </p:sp>
      <p:sp>
        <p:nvSpPr>
          <p:cNvPr id="7" name="TextBox 6"/>
          <p:cNvSpPr txBox="1"/>
          <p:nvPr/>
        </p:nvSpPr>
        <p:spPr>
          <a:xfrm rot="2278687">
            <a:off x="5633957" y="2278127"/>
            <a:ext cx="1771650" cy="461665"/>
          </a:xfrm>
          <a:prstGeom prst="rect">
            <a:avLst/>
          </a:prstGeom>
          <a:noFill/>
        </p:spPr>
        <p:txBody>
          <a:bodyPr wrap="square" rtlCol="0">
            <a:spAutoFit/>
          </a:bodyPr>
          <a:lstStyle/>
          <a:p>
            <a:pPr algn="ctr"/>
            <a:r>
              <a:rPr lang="en-US" sz="2400" b="1" dirty="0">
                <a:solidFill>
                  <a:prstClr val="black"/>
                </a:solidFill>
              </a:rPr>
              <a:t>V a r </a:t>
            </a:r>
            <a:r>
              <a:rPr lang="en-US" sz="2400" b="1" dirty="0" err="1">
                <a:solidFill>
                  <a:prstClr val="black"/>
                </a:solidFill>
              </a:rPr>
              <a:t>i</a:t>
            </a:r>
            <a:r>
              <a:rPr lang="en-US" sz="2400" b="1" dirty="0">
                <a:solidFill>
                  <a:prstClr val="black"/>
                </a:solidFill>
              </a:rPr>
              <a:t> e t y</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TextBox 9"/>
          <p:cNvSpPr txBox="1"/>
          <p:nvPr/>
        </p:nvSpPr>
        <p:spPr>
          <a:xfrm>
            <a:off x="3714750" y="1447804"/>
            <a:ext cx="1771650" cy="461665"/>
          </a:xfrm>
          <a:prstGeom prst="rect">
            <a:avLst/>
          </a:prstGeom>
          <a:noFill/>
        </p:spPr>
        <p:txBody>
          <a:bodyPr wrap="square" rtlCol="0">
            <a:spAutoFit/>
          </a:bodyPr>
          <a:lstStyle/>
          <a:p>
            <a:pPr algn="ctr"/>
            <a:r>
              <a:rPr lang="en-US" sz="2400" b="1" dirty="0">
                <a:solidFill>
                  <a:prstClr val="black"/>
                </a:solidFill>
              </a:rPr>
              <a:t>V e l o c </a:t>
            </a:r>
            <a:r>
              <a:rPr lang="en-US" sz="2400" b="1" dirty="0" err="1">
                <a:solidFill>
                  <a:prstClr val="black"/>
                </a:solidFill>
              </a:rPr>
              <a:t>i</a:t>
            </a:r>
            <a:r>
              <a:rPr lang="en-US" sz="2400" b="1" dirty="0">
                <a:solidFill>
                  <a:prstClr val="black"/>
                </a:solidFill>
              </a:rPr>
              <a:t> t 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082" y="2667000"/>
            <a:ext cx="4076700" cy="362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0568" y="6096000"/>
            <a:ext cx="7253368" cy="369332"/>
          </a:xfrm>
          <a:prstGeom prst="rect">
            <a:avLst/>
          </a:prstGeom>
        </p:spPr>
        <p:txBody>
          <a:bodyPr wrap="square">
            <a:spAutoFit/>
          </a:bodyPr>
          <a:lstStyle/>
          <a:p>
            <a:r>
              <a:rPr lang="en-US" dirty="0"/>
              <a:t>http://www.nature.com/ng/journal/v45/n5/full/ng.2586.html</a:t>
            </a:r>
          </a:p>
        </p:txBody>
      </p:sp>
    </p:spTree>
    <p:extLst>
      <p:ext uri="{BB962C8B-B14F-4D97-AF65-F5344CB8AC3E}">
        <p14:creationId xmlns:p14="http://schemas.microsoft.com/office/powerpoint/2010/main" val="49090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25</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Membership in Museum, Monitoring customers.</a:t>
            </a:r>
          </a:p>
        </p:txBody>
      </p:sp>
      <p:sp>
        <p:nvSpPr>
          <p:cNvPr id="21" name="Rectangle 20"/>
          <p:cNvSpPr/>
          <p:nvPr/>
        </p:nvSpPr>
        <p:spPr>
          <a:xfrm>
            <a:off x="5943600" y="1523999"/>
            <a:ext cx="2362200" cy="21336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Search for ways to create new, useful, behavioral data, and to gather open data sources for integration.</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Creating Sources of Data</a:t>
            </a:r>
          </a:p>
          <a:p>
            <a:r>
              <a:rPr lang="en-US" sz="3200" b="1" dirty="0"/>
              <a:t>(e.g. Dallas Art Museum)</a:t>
            </a:r>
            <a:endParaRPr lang="en-US" sz="2700" b="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814" y="2543794"/>
            <a:ext cx="2410108" cy="268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018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314450" y="4056654"/>
            <a:ext cx="6343650" cy="838200"/>
          </a:xfrm>
        </p:spPr>
        <p:txBody>
          <a:bodyPr>
            <a:normAutofit/>
          </a:bodyPr>
          <a:lstStyle/>
          <a:p>
            <a:pPr algn="ctr"/>
            <a:r>
              <a:rPr lang="en-US" altLang="en-US" sz="1000" b="1">
                <a:solidFill>
                  <a:srgbClr val="000099"/>
                </a:solidFill>
              </a:rPr>
              <a:t>https://grooverpr.files.wordpress.com/2013/08/group-of-people-walking-and-texting.jpg</a:t>
            </a:r>
            <a:endParaRPr lang="en-US" altLang="en-US" sz="1000" b="1" dirty="0">
              <a:solidFill>
                <a:srgbClr val="000099"/>
              </a:solidFill>
            </a:endParaRPr>
          </a:p>
        </p:txBody>
      </p:sp>
      <p:sp>
        <p:nvSpPr>
          <p:cNvPr id="30723" name="Rectangle 3"/>
          <p:cNvSpPr>
            <a:spLocks noGrp="1" noChangeArrowheads="1"/>
          </p:cNvSpPr>
          <p:nvPr>
            <p:ph idx="1"/>
          </p:nvPr>
        </p:nvSpPr>
        <p:spPr>
          <a:xfrm>
            <a:off x="1485900" y="4678326"/>
            <a:ext cx="6229350" cy="1722474"/>
          </a:xfrm>
        </p:spPr>
        <p:txBody>
          <a:bodyPr>
            <a:noAutofit/>
          </a:bodyPr>
          <a:lstStyle/>
          <a:p>
            <a:pPr marL="0" indent="0">
              <a:buNone/>
            </a:pPr>
            <a:endParaRPr lang="en-US" altLang="en-US" sz="1400" dirty="0"/>
          </a:p>
          <a:p>
            <a:pPr marL="0" indent="0">
              <a:buNone/>
            </a:pPr>
            <a:endParaRPr lang="en-US" altLang="en-US" sz="1400" i="1" dirty="0"/>
          </a:p>
          <a:p>
            <a:pPr marL="0" indent="0"/>
            <a:r>
              <a:rPr lang="en-US" altLang="en-US" sz="1600" b="1" dirty="0"/>
              <a:t>  </a:t>
            </a:r>
            <a:r>
              <a:rPr lang="en-US" altLang="en-US" sz="2000" b="1" dirty="0"/>
              <a:t>Crowd = People &amp; Devices (Smartphones, Sensors, Cameras, …) + Networks + Services + Data + Analytics</a:t>
            </a:r>
          </a:p>
          <a:p>
            <a:pPr marL="0" indent="0"/>
            <a:endParaRPr lang="en-US" altLang="en-US" sz="2000" b="1" dirty="0"/>
          </a:p>
        </p:txBody>
      </p:sp>
      <p:sp>
        <p:nvSpPr>
          <p:cNvPr id="3072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ea typeface="ＭＳ Ｐゴシック" pitchFamily="34" charset="-128"/>
              </a:defRPr>
            </a:lvl1pPr>
            <a:lvl2pPr marL="742950" indent="-285750">
              <a:spcBef>
                <a:spcPct val="20000"/>
              </a:spcBef>
              <a:buFont typeface="Arial" charset="0"/>
              <a:buChar char="–"/>
              <a:defRPr sz="2800">
                <a:solidFill>
                  <a:schemeClr val="tx1"/>
                </a:solidFill>
                <a:latin typeface="Calibri" pitchFamily="34" charset="0"/>
                <a:ea typeface="ＭＳ Ｐゴシック" pitchFamily="34" charset="-128"/>
              </a:defRPr>
            </a:lvl2pPr>
            <a:lvl3pPr marL="1143000" indent="-228600">
              <a:spcBef>
                <a:spcPct val="20000"/>
              </a:spcBef>
              <a:buFont typeface="Arial" charset="0"/>
              <a:buChar char="•"/>
              <a:defRPr sz="2400">
                <a:solidFill>
                  <a:schemeClr val="tx1"/>
                </a:solidFill>
                <a:latin typeface="Calibri" pitchFamily="34" charset="0"/>
                <a:ea typeface="ＭＳ Ｐゴシック" pitchFamily="34" charset="-128"/>
              </a:defRPr>
            </a:lvl3pPr>
            <a:lvl4pPr marL="1600200" indent="-228600">
              <a:spcBef>
                <a:spcPct val="20000"/>
              </a:spcBef>
              <a:buFont typeface="Arial" charset="0"/>
              <a:buChar char="–"/>
              <a:defRPr sz="2000">
                <a:solidFill>
                  <a:schemeClr val="tx1"/>
                </a:solidFill>
                <a:latin typeface="Calibri" pitchFamily="34" charset="0"/>
                <a:ea typeface="ＭＳ Ｐゴシック" pitchFamily="34" charset="-128"/>
              </a:defRPr>
            </a:lvl4pPr>
            <a:lvl5pPr marL="2057400" indent="-228600">
              <a:spcBef>
                <a:spcPct val="20000"/>
              </a:spcBef>
              <a:buFont typeface="Arial"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ＭＳ Ｐゴシック" pitchFamily="34" charset="-128"/>
              </a:defRPr>
            </a:lvl9pPr>
          </a:lstStyle>
          <a:p>
            <a:pPr>
              <a:spcBef>
                <a:spcPct val="0"/>
              </a:spcBef>
              <a:buFontTx/>
              <a:buNone/>
            </a:pPr>
            <a:fld id="{15D3EFDF-2040-40CB-9528-DA33EF632C45}" type="slidenum">
              <a:rPr lang="en-US" altLang="en-US" sz="1200">
                <a:solidFill>
                  <a:srgbClr val="898989"/>
                </a:solidFill>
                <a:latin typeface="Arial" charset="0"/>
              </a:rPr>
              <a:pPr>
                <a:spcBef>
                  <a:spcPct val="0"/>
                </a:spcBef>
                <a:buFontTx/>
                <a:buNone/>
              </a:pPr>
              <a:t>26</a:t>
            </a:fld>
            <a:endParaRPr lang="en-US" altLang="en-US" sz="1200">
              <a:solidFill>
                <a:srgbClr val="898989"/>
              </a:solidFill>
              <a:latin typeface="Arial" charset="0"/>
            </a:endParaRPr>
          </a:p>
        </p:txBody>
      </p:sp>
      <p:sp>
        <p:nvSpPr>
          <p:cNvPr id="2" name="Footer Placeholder 1"/>
          <p:cNvSpPr>
            <a:spLocks noGrp="1"/>
          </p:cNvSpPr>
          <p:nvPr>
            <p:ph type="ftr" sz="quarter" idx="11"/>
          </p:nvPr>
        </p:nvSpPr>
        <p:spPr/>
        <p:txBody>
          <a:bodyPr/>
          <a:lstStyle/>
          <a:p>
            <a:r>
              <a:rPr lang="en-US">
                <a:solidFill>
                  <a:prstClr val="black">
                    <a:tint val="75000"/>
                  </a:prstClr>
                </a:solidFill>
              </a:rPr>
              <a:t>DGB 4/2015</a:t>
            </a:r>
          </a:p>
        </p:txBody>
      </p:sp>
      <p:pic>
        <p:nvPicPr>
          <p:cNvPr id="3" name="Picture 2"/>
          <p:cNvPicPr>
            <a:picLocks noChangeAspect="1"/>
          </p:cNvPicPr>
          <p:nvPr/>
        </p:nvPicPr>
        <p:blipFill>
          <a:blip r:embed="rId3"/>
          <a:stretch>
            <a:fillRect/>
          </a:stretch>
        </p:blipFill>
        <p:spPr>
          <a:xfrm>
            <a:off x="3127918" y="1527701"/>
            <a:ext cx="2059112" cy="2745483"/>
          </a:xfrm>
          <a:prstGeom prst="rect">
            <a:avLst/>
          </a:prstGeom>
        </p:spPr>
      </p:pic>
      <p:sp>
        <p:nvSpPr>
          <p:cNvPr id="4" name="TextBox 3"/>
          <p:cNvSpPr txBox="1"/>
          <p:nvPr/>
        </p:nvSpPr>
        <p:spPr>
          <a:xfrm>
            <a:off x="63795" y="265814"/>
            <a:ext cx="9080204" cy="1261884"/>
          </a:xfrm>
          <a:prstGeom prst="rect">
            <a:avLst/>
          </a:prstGeom>
          <a:noFill/>
        </p:spPr>
        <p:txBody>
          <a:bodyPr wrap="square" rtlCol="0">
            <a:spAutoFit/>
          </a:bodyPr>
          <a:lstStyle/>
          <a:p>
            <a:pPr algn="ctr"/>
            <a:r>
              <a:rPr lang="en-US" sz="2800" b="1" dirty="0">
                <a:solidFill>
                  <a:prstClr val="black"/>
                </a:solidFill>
                <a:latin typeface="Arial" panose="020B0604020202020204" pitchFamily="34" charset="0"/>
                <a:cs typeface="Arial" panose="020B0604020202020204" pitchFamily="34" charset="0"/>
              </a:rPr>
              <a:t>Crowd</a:t>
            </a:r>
          </a:p>
          <a:p>
            <a:pPr algn="ctr"/>
            <a:r>
              <a:rPr lang="en-US" sz="2400" b="1" dirty="0">
                <a:solidFill>
                  <a:prstClr val="black"/>
                </a:solidFill>
                <a:latin typeface="Arial" panose="020B0604020202020204" pitchFamily="34" charset="0"/>
                <a:cs typeface="Arial" panose="020B0604020202020204" pitchFamily="34" charset="0"/>
              </a:rPr>
              <a:t>A Billion or So People as Source and Consumer of Data – Anytime, Anyplace.</a:t>
            </a:r>
          </a:p>
        </p:txBody>
      </p:sp>
    </p:spTree>
    <p:extLst>
      <p:ext uri="{BB962C8B-B14F-4D97-AF65-F5344CB8AC3E}">
        <p14:creationId xmlns:p14="http://schemas.microsoft.com/office/powerpoint/2010/main" val="4165079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8838F472-99B8-4DDF-9134-349E21999F1E}" type="slidenum">
              <a:rPr lang="en-GB">
                <a:solidFill>
                  <a:prstClr val="black">
                    <a:tint val="75000"/>
                  </a:prstClr>
                </a:solidFill>
              </a:rPr>
              <a:pPr>
                <a:defRPr/>
              </a:pPr>
              <a:t>27</a:t>
            </a:fld>
            <a:endParaRPr lang="en-GB">
              <a:solidFill>
                <a:prstClr val="black">
                  <a:tint val="75000"/>
                </a:prstClr>
              </a:solidFill>
            </a:endParaRPr>
          </a:p>
        </p:txBody>
      </p:sp>
      <p:sp>
        <p:nvSpPr>
          <p:cNvPr id="32771" name="Rectangle 2"/>
          <p:cNvSpPr>
            <a:spLocks noGrp="1" noChangeArrowheads="1"/>
          </p:cNvSpPr>
          <p:nvPr>
            <p:ph type="title"/>
          </p:nvPr>
        </p:nvSpPr>
        <p:spPr/>
        <p:txBody>
          <a:bodyPr>
            <a:normAutofit/>
          </a:bodyPr>
          <a:lstStyle/>
          <a:p>
            <a:r>
              <a:rPr lang="en-US" altLang="en-US" dirty="0"/>
              <a:t>The Next “Crowd”</a:t>
            </a:r>
            <a:br>
              <a:rPr lang="en-US" altLang="en-US" dirty="0"/>
            </a:br>
            <a:r>
              <a:rPr lang="en-US" altLang="en-US" sz="3100" b="1" dirty="0"/>
              <a:t>Network connected Things and Devices </a:t>
            </a:r>
          </a:p>
        </p:txBody>
      </p:sp>
      <p:pic>
        <p:nvPicPr>
          <p:cNvPr id="32772" name="Picture 3" descr="IoT_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6" y="1466850"/>
            <a:ext cx="573286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4"/>
          <p:cNvSpPr txBox="1">
            <a:spLocks noChangeArrowheads="1"/>
          </p:cNvSpPr>
          <p:nvPr/>
        </p:nvSpPr>
        <p:spPr bwMode="auto">
          <a:xfrm>
            <a:off x="1601393" y="6296025"/>
            <a:ext cx="156485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Verdana" pitchFamily="34" charset="0"/>
              <a:buChar char="−"/>
              <a:defRPr sz="2400">
                <a:solidFill>
                  <a:schemeClr val="tx1"/>
                </a:solidFill>
                <a:latin typeface="Verdana" pitchFamily="34" charset="0"/>
                <a:cs typeface="Arial" charset="0"/>
              </a:defRPr>
            </a:lvl1pPr>
            <a:lvl2pPr marL="742950" indent="-285750">
              <a:spcBef>
                <a:spcPct val="20000"/>
              </a:spcBef>
              <a:buFont typeface="Verdana" pitchFamily="34" charset="0"/>
              <a:buChar char="−"/>
              <a:defRPr sz="2000">
                <a:solidFill>
                  <a:schemeClr val="tx1"/>
                </a:solidFill>
                <a:latin typeface="Verdana" pitchFamily="34" charset="0"/>
                <a:cs typeface="Arial" charset="0"/>
              </a:defRPr>
            </a:lvl2pPr>
            <a:lvl3pPr marL="1143000" indent="-228600">
              <a:spcBef>
                <a:spcPct val="20000"/>
              </a:spcBef>
              <a:buFont typeface="Verdana" pitchFamily="34" charset="0"/>
              <a:buChar char="−"/>
              <a:defRPr>
                <a:solidFill>
                  <a:schemeClr val="tx1"/>
                </a:solidFill>
                <a:latin typeface="Verdana" pitchFamily="34" charset="0"/>
                <a:cs typeface="Arial" charset="0"/>
              </a:defRPr>
            </a:lvl3pPr>
            <a:lvl4pPr marL="1600200" indent="-228600">
              <a:spcBef>
                <a:spcPct val="20000"/>
              </a:spcBef>
              <a:buFont typeface="Verdana" pitchFamily="34" charset="0"/>
              <a:buChar char="−"/>
              <a:defRPr sz="1600">
                <a:solidFill>
                  <a:schemeClr val="tx1"/>
                </a:solidFill>
                <a:latin typeface="Verdana" pitchFamily="34" charset="0"/>
                <a:cs typeface="Arial" charset="0"/>
              </a:defRPr>
            </a:lvl4pPr>
            <a:lvl5pPr marL="2057400" indent="-228600">
              <a:spcBef>
                <a:spcPct val="20000"/>
              </a:spcBef>
              <a:buFont typeface="Verdana" pitchFamily="34" charset="0"/>
              <a:buChar char="−"/>
              <a:defRPr sz="1600">
                <a:solidFill>
                  <a:schemeClr val="tx1"/>
                </a:solidFill>
                <a:latin typeface="Verdana" pitchFamily="34" charset="0"/>
                <a:cs typeface="Arial" charset="0"/>
              </a:defRPr>
            </a:lvl5pPr>
            <a:lvl6pPr marL="2514600" indent="-228600" eaLnBrk="0" fontAlgn="base" hangingPunct="0">
              <a:spcBef>
                <a:spcPct val="20000"/>
              </a:spcBef>
              <a:spcAft>
                <a:spcPct val="0"/>
              </a:spcAft>
              <a:buFont typeface="Verdana" pitchFamily="34" charset="0"/>
              <a:buChar char="−"/>
              <a:defRPr sz="1600">
                <a:solidFill>
                  <a:schemeClr val="tx1"/>
                </a:solidFill>
                <a:latin typeface="Verdana" pitchFamily="34" charset="0"/>
                <a:cs typeface="Arial" charset="0"/>
              </a:defRPr>
            </a:lvl6pPr>
            <a:lvl7pPr marL="2971800" indent="-228600" eaLnBrk="0" fontAlgn="base" hangingPunct="0">
              <a:spcBef>
                <a:spcPct val="20000"/>
              </a:spcBef>
              <a:spcAft>
                <a:spcPct val="0"/>
              </a:spcAft>
              <a:buFont typeface="Verdana" pitchFamily="34" charset="0"/>
              <a:buChar char="−"/>
              <a:defRPr sz="1600">
                <a:solidFill>
                  <a:schemeClr val="tx1"/>
                </a:solidFill>
                <a:latin typeface="Verdana" pitchFamily="34" charset="0"/>
                <a:cs typeface="Arial" charset="0"/>
              </a:defRPr>
            </a:lvl7pPr>
            <a:lvl8pPr marL="3429000" indent="-228600" eaLnBrk="0" fontAlgn="base" hangingPunct="0">
              <a:spcBef>
                <a:spcPct val="20000"/>
              </a:spcBef>
              <a:spcAft>
                <a:spcPct val="0"/>
              </a:spcAft>
              <a:buFont typeface="Verdana" pitchFamily="34" charset="0"/>
              <a:buChar char="−"/>
              <a:defRPr sz="1600">
                <a:solidFill>
                  <a:schemeClr val="tx1"/>
                </a:solidFill>
                <a:latin typeface="Verdana" pitchFamily="34" charset="0"/>
                <a:cs typeface="Arial" charset="0"/>
              </a:defRPr>
            </a:lvl8pPr>
            <a:lvl9pPr marL="3886200" indent="-228600" eaLnBrk="0" fontAlgn="base" hangingPunct="0">
              <a:spcBef>
                <a:spcPct val="20000"/>
              </a:spcBef>
              <a:spcAft>
                <a:spcPct val="0"/>
              </a:spcAft>
              <a:buFont typeface="Verdana" pitchFamily="34" charset="0"/>
              <a:buChar char="−"/>
              <a:defRPr sz="1600">
                <a:solidFill>
                  <a:schemeClr val="tx1"/>
                </a:solidFill>
                <a:latin typeface="Verdana" pitchFamily="34" charset="0"/>
                <a:cs typeface="Arial" charset="0"/>
              </a:defRPr>
            </a:lvl9pPr>
          </a:lstStyle>
          <a:p>
            <a:pPr>
              <a:spcBef>
                <a:spcPct val="0"/>
              </a:spcBef>
              <a:buFontTx/>
              <a:buNone/>
            </a:pPr>
            <a:r>
              <a:rPr lang="en-US" altLang="en-US" sz="900">
                <a:solidFill>
                  <a:srgbClr val="333399"/>
                </a:solidFill>
                <a:ea typeface="ＭＳ Ｐゴシック" pitchFamily="34" charset="-128"/>
              </a:rPr>
              <a:t>Image courtesy: CISCO</a:t>
            </a:r>
          </a:p>
        </p:txBody>
      </p:sp>
      <p:pic>
        <p:nvPicPr>
          <p:cNvPr id="32774" name="Picture 5" descr="sour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5775325"/>
            <a:ext cx="57721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a:solidFill>
                  <a:prstClr val="black">
                    <a:tint val="75000"/>
                  </a:prstClr>
                </a:solidFill>
              </a:rPr>
              <a:t>DGB 4/2015</a:t>
            </a:r>
          </a:p>
        </p:txBody>
      </p:sp>
    </p:spTree>
    <p:extLst>
      <p:ext uri="{BB962C8B-B14F-4D97-AF65-F5344CB8AC3E}">
        <p14:creationId xmlns:p14="http://schemas.microsoft.com/office/powerpoint/2010/main" val="99053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p:cNvSpPr txBox="1">
            <a:spLocks noGrp="1"/>
          </p:cNvSpPr>
          <p:nvPr/>
        </p:nvSpPr>
        <p:spPr bwMode="auto">
          <a:xfrm>
            <a:off x="381002" y="6423025"/>
            <a:ext cx="817563" cy="152400"/>
          </a:xfrm>
          <a:prstGeom prst="rect">
            <a:avLst/>
          </a:prstGeom>
          <a:noFill/>
          <a:ln w="9525">
            <a:noFill/>
            <a:miter lim="800000"/>
            <a:headEnd/>
            <a:tailEnd/>
          </a:ln>
        </p:spPr>
        <p:txBody>
          <a:bodyPr anchor="ctr"/>
          <a:lstStyle/>
          <a:p>
            <a:r>
              <a:rPr lang="en-US" sz="900">
                <a:solidFill>
                  <a:schemeClr val="accent1"/>
                </a:solidFill>
                <a:latin typeface="Arial" pitchFamily="34" charset="0"/>
              </a:rPr>
              <a:t>Page </a:t>
            </a:r>
            <a:fld id="{CA41FEBA-AF59-48C3-8EF3-05240E1A8C8D}" type="slidenum">
              <a:rPr lang="en-US" sz="900">
                <a:solidFill>
                  <a:schemeClr val="accent1"/>
                </a:solidFill>
                <a:latin typeface="Arial" pitchFamily="34" charset="0"/>
              </a:rPr>
              <a:pPr/>
              <a:t>28</a:t>
            </a:fld>
            <a:endParaRPr lang="en-US" sz="900">
              <a:solidFill>
                <a:schemeClr val="accent1"/>
              </a:solidFill>
              <a:latin typeface="Arial" pitchFamily="34" charset="0"/>
            </a:endParaRPr>
          </a:p>
        </p:txBody>
      </p:sp>
      <p:sp>
        <p:nvSpPr>
          <p:cNvPr id="26627" name="Rectangle 2"/>
          <p:cNvSpPr>
            <a:spLocks noGrp="1" noChangeArrowheads="1"/>
          </p:cNvSpPr>
          <p:nvPr>
            <p:ph type="title" idx="4294967295"/>
          </p:nvPr>
        </p:nvSpPr>
        <p:spPr>
          <a:xfrm>
            <a:off x="0" y="204788"/>
            <a:ext cx="9144000" cy="1243012"/>
          </a:xfrm>
          <a:prstGeom prst="rect">
            <a:avLst/>
          </a:prstGeom>
        </p:spPr>
        <p:txBody>
          <a:bodyPr>
            <a:normAutofit fontScale="90000"/>
          </a:bodyPr>
          <a:lstStyle/>
          <a:p>
            <a:pPr>
              <a:lnSpc>
                <a:spcPct val="75000"/>
              </a:lnSpc>
            </a:pPr>
            <a:br>
              <a:rPr lang="en-US" sz="3600" b="1" dirty="0"/>
            </a:br>
            <a:r>
              <a:rPr lang="en-US" sz="3600" b="1" dirty="0"/>
              <a:t>The next “crowd” - Objects</a:t>
            </a:r>
            <a:br>
              <a:rPr lang="en-US" sz="2000" dirty="0">
                <a:solidFill>
                  <a:schemeClr val="folHlink"/>
                </a:solidFill>
              </a:rPr>
            </a:br>
            <a:r>
              <a:rPr lang="en-US" sz="2000" b="1" dirty="0">
                <a:solidFill>
                  <a:srgbClr val="0070C0"/>
                </a:solidFill>
              </a:rPr>
              <a:t>       </a:t>
            </a:r>
            <a:r>
              <a:rPr lang="en-US" sz="2000" b="1" dirty="0">
                <a:solidFill>
                  <a:srgbClr val="0070C0"/>
                </a:solidFill>
                <a:latin typeface="Times New Roman" pitchFamily="18" charset="0"/>
              </a:rPr>
              <a:t>Devices That Can Be Networked &amp; IP Addressable</a:t>
            </a:r>
            <a:br>
              <a:rPr lang="en-US" sz="2000" b="1" dirty="0">
                <a:solidFill>
                  <a:srgbClr val="0070C0"/>
                </a:solidFill>
                <a:latin typeface="Times New Roman" pitchFamily="18" charset="0"/>
              </a:rPr>
            </a:br>
            <a:r>
              <a:rPr lang="en-US" sz="2000" b="1" dirty="0">
                <a:solidFill>
                  <a:srgbClr val="0070C0"/>
                </a:solidFill>
                <a:latin typeface="Times New Roman" pitchFamily="18" charset="0"/>
              </a:rPr>
              <a:t>          </a:t>
            </a:r>
            <a:r>
              <a:rPr lang="en-US" sz="1800" b="1" dirty="0">
                <a:solidFill>
                  <a:srgbClr val="0070C0"/>
                </a:solidFill>
                <a:latin typeface="Times New Roman" pitchFamily="18" charset="0"/>
              </a:rPr>
              <a:t>How can we best exploit the billions of devices, many mobile, intelligent, and video enabled </a:t>
            </a:r>
            <a:br>
              <a:rPr lang="en-US" sz="1800" b="1" dirty="0">
                <a:solidFill>
                  <a:srgbClr val="0070C0"/>
                </a:solidFill>
                <a:latin typeface="Times New Roman" pitchFamily="18" charset="0"/>
              </a:rPr>
            </a:br>
            <a:r>
              <a:rPr lang="en-US" sz="1800" b="1" dirty="0">
                <a:solidFill>
                  <a:srgbClr val="0070C0"/>
                </a:solidFill>
                <a:latin typeface="Times New Roman" pitchFamily="18" charset="0"/>
              </a:rPr>
              <a:t>            as computing, sensing, and communications platforms?</a:t>
            </a:r>
          </a:p>
        </p:txBody>
      </p:sp>
      <p:sp>
        <p:nvSpPr>
          <p:cNvPr id="26629" name="Oval 4"/>
          <p:cNvSpPr>
            <a:spLocks noChangeArrowheads="1"/>
          </p:cNvSpPr>
          <p:nvPr/>
        </p:nvSpPr>
        <p:spPr bwMode="auto">
          <a:xfrm rot="-282996">
            <a:off x="1249369" y="2193933"/>
            <a:ext cx="6530975" cy="2530475"/>
          </a:xfrm>
          <a:prstGeom prst="ellipse">
            <a:avLst/>
          </a:prstGeom>
          <a:solidFill>
            <a:srgbClr val="00B0F0"/>
          </a:solidFill>
          <a:ln w="9525">
            <a:noFill/>
            <a:round/>
            <a:headEnd/>
            <a:tailEnd/>
          </a:ln>
        </p:spPr>
        <p:txBody>
          <a:bodyPr wrap="none" anchor="ctr"/>
          <a:lstStyle/>
          <a:p>
            <a:pPr algn="ctr" eaLnBrk="0" hangingPunct="0"/>
            <a:r>
              <a:rPr lang="en-US" sz="1800">
                <a:solidFill>
                  <a:schemeClr val="folHlink"/>
                </a:solidFill>
              </a:rPr>
              <a:t>b</a:t>
            </a:r>
          </a:p>
        </p:txBody>
      </p:sp>
      <p:sp>
        <p:nvSpPr>
          <p:cNvPr id="26630" name="Oval 5"/>
          <p:cNvSpPr>
            <a:spLocks noChangeArrowheads="1"/>
          </p:cNvSpPr>
          <p:nvPr/>
        </p:nvSpPr>
        <p:spPr bwMode="auto">
          <a:xfrm rot="-344332">
            <a:off x="2878144" y="2360622"/>
            <a:ext cx="4232275" cy="1709737"/>
          </a:xfrm>
          <a:prstGeom prst="ellipse">
            <a:avLst/>
          </a:prstGeom>
          <a:solidFill>
            <a:srgbClr val="001E78"/>
          </a:solidFill>
          <a:ln w="9525">
            <a:noFill/>
            <a:round/>
            <a:headEnd/>
            <a:tailEnd/>
          </a:ln>
        </p:spPr>
        <p:txBody>
          <a:bodyPr wrap="none" anchor="ctr"/>
          <a:lstStyle/>
          <a:p>
            <a:endParaRPr lang="en-US">
              <a:solidFill>
                <a:schemeClr val="folHlink"/>
              </a:solidFill>
            </a:endParaRPr>
          </a:p>
        </p:txBody>
      </p:sp>
      <p:sp>
        <p:nvSpPr>
          <p:cNvPr id="26631" name="Oval 6"/>
          <p:cNvSpPr>
            <a:spLocks noChangeArrowheads="1"/>
          </p:cNvSpPr>
          <p:nvPr/>
        </p:nvSpPr>
        <p:spPr bwMode="auto">
          <a:xfrm rot="-282996">
            <a:off x="3641731" y="2419350"/>
            <a:ext cx="3006725" cy="1400176"/>
          </a:xfrm>
          <a:prstGeom prst="ellipse">
            <a:avLst/>
          </a:prstGeom>
          <a:solidFill>
            <a:srgbClr val="00B0F0"/>
          </a:solidFill>
          <a:ln w="9525">
            <a:noFill/>
            <a:round/>
            <a:headEnd/>
            <a:tailEnd/>
          </a:ln>
        </p:spPr>
        <p:txBody>
          <a:bodyPr wrap="none" anchor="ctr"/>
          <a:lstStyle/>
          <a:p>
            <a:pPr algn="ctr" eaLnBrk="0" hangingPunct="0"/>
            <a:endParaRPr lang="en-US" sz="1800">
              <a:solidFill>
                <a:schemeClr val="folHlink"/>
              </a:solidFill>
            </a:endParaRPr>
          </a:p>
        </p:txBody>
      </p:sp>
      <p:sp>
        <p:nvSpPr>
          <p:cNvPr id="26632" name="Oval 7"/>
          <p:cNvSpPr>
            <a:spLocks noChangeArrowheads="1"/>
          </p:cNvSpPr>
          <p:nvPr/>
        </p:nvSpPr>
        <p:spPr bwMode="auto">
          <a:xfrm rot="-344332">
            <a:off x="4516438" y="2633672"/>
            <a:ext cx="1858962" cy="796925"/>
          </a:xfrm>
          <a:prstGeom prst="ellipse">
            <a:avLst/>
          </a:prstGeom>
          <a:solidFill>
            <a:srgbClr val="001E78"/>
          </a:solidFill>
          <a:ln w="9525">
            <a:noFill/>
            <a:round/>
            <a:headEnd/>
            <a:tailEnd/>
          </a:ln>
        </p:spPr>
        <p:txBody>
          <a:bodyPr wrap="none" anchor="ctr"/>
          <a:lstStyle/>
          <a:p>
            <a:endParaRPr lang="en-US">
              <a:solidFill>
                <a:schemeClr val="folHlink"/>
              </a:solidFill>
            </a:endParaRPr>
          </a:p>
        </p:txBody>
      </p:sp>
      <p:sp>
        <p:nvSpPr>
          <p:cNvPr id="26633" name="Oval 8"/>
          <p:cNvSpPr>
            <a:spLocks noChangeArrowheads="1"/>
          </p:cNvSpPr>
          <p:nvPr/>
        </p:nvSpPr>
        <p:spPr bwMode="auto">
          <a:xfrm rot="-282996">
            <a:off x="4965706" y="2725739"/>
            <a:ext cx="1165225" cy="523876"/>
          </a:xfrm>
          <a:prstGeom prst="ellipse">
            <a:avLst/>
          </a:prstGeom>
          <a:solidFill>
            <a:srgbClr val="00B0F0"/>
          </a:solidFill>
          <a:ln w="9525">
            <a:noFill/>
            <a:round/>
            <a:headEnd/>
            <a:tailEnd/>
          </a:ln>
        </p:spPr>
        <p:txBody>
          <a:bodyPr wrap="none" anchor="ctr"/>
          <a:lstStyle/>
          <a:p>
            <a:pPr algn="ctr" eaLnBrk="0" hangingPunct="0"/>
            <a:endParaRPr lang="en-US" sz="1800">
              <a:solidFill>
                <a:schemeClr val="folHlink"/>
              </a:solidFill>
            </a:endParaRPr>
          </a:p>
        </p:txBody>
      </p:sp>
      <p:sp>
        <p:nvSpPr>
          <p:cNvPr id="26634" name="Oval 9"/>
          <p:cNvSpPr>
            <a:spLocks noChangeArrowheads="1"/>
          </p:cNvSpPr>
          <p:nvPr/>
        </p:nvSpPr>
        <p:spPr bwMode="auto">
          <a:xfrm rot="-344332">
            <a:off x="5357816" y="2817822"/>
            <a:ext cx="638175" cy="320675"/>
          </a:xfrm>
          <a:prstGeom prst="ellipse">
            <a:avLst/>
          </a:prstGeom>
          <a:solidFill>
            <a:srgbClr val="001E78"/>
          </a:solidFill>
          <a:ln w="9525">
            <a:noFill/>
            <a:round/>
            <a:headEnd/>
            <a:tailEnd/>
          </a:ln>
        </p:spPr>
        <p:txBody>
          <a:bodyPr wrap="none" anchor="ctr"/>
          <a:lstStyle/>
          <a:p>
            <a:endParaRPr lang="en-US" sz="1200" b="1">
              <a:solidFill>
                <a:schemeClr val="bg1"/>
              </a:solidFill>
            </a:endParaRPr>
          </a:p>
        </p:txBody>
      </p:sp>
      <p:sp>
        <p:nvSpPr>
          <p:cNvPr id="26635" name="Text Box 10"/>
          <p:cNvSpPr txBox="1">
            <a:spLocks noChangeArrowheads="1"/>
          </p:cNvSpPr>
          <p:nvPr/>
        </p:nvSpPr>
        <p:spPr bwMode="auto">
          <a:xfrm>
            <a:off x="1906594" y="3606802"/>
            <a:ext cx="776287" cy="276999"/>
          </a:xfrm>
          <a:prstGeom prst="rect">
            <a:avLst/>
          </a:prstGeom>
          <a:noFill/>
          <a:ln w="9525">
            <a:noFill/>
            <a:miter lim="800000"/>
            <a:headEnd/>
            <a:tailEnd/>
          </a:ln>
        </p:spPr>
        <p:txBody>
          <a:bodyPr>
            <a:spAutoFit/>
          </a:bodyPr>
          <a:lstStyle/>
          <a:p>
            <a:pPr eaLnBrk="0" hangingPunct="0">
              <a:spcBef>
                <a:spcPct val="50000"/>
              </a:spcBef>
            </a:pPr>
            <a:r>
              <a:rPr lang="en-US" sz="1200" b="1" dirty="0">
                <a:solidFill>
                  <a:schemeClr val="bg1"/>
                </a:solidFill>
              </a:rPr>
              <a:t>10</a:t>
            </a:r>
            <a:r>
              <a:rPr lang="en-US" sz="1200" b="1" baseline="30000" dirty="0">
                <a:solidFill>
                  <a:schemeClr val="bg1"/>
                </a:solidFill>
              </a:rPr>
              <a:t>14</a:t>
            </a:r>
          </a:p>
        </p:txBody>
      </p:sp>
      <p:sp>
        <p:nvSpPr>
          <p:cNvPr id="26636" name="Text Box 11"/>
          <p:cNvSpPr txBox="1">
            <a:spLocks noChangeArrowheads="1"/>
          </p:cNvSpPr>
          <p:nvPr/>
        </p:nvSpPr>
        <p:spPr bwMode="auto">
          <a:xfrm>
            <a:off x="3001969" y="3359153"/>
            <a:ext cx="776287" cy="276999"/>
          </a:xfrm>
          <a:prstGeom prst="rect">
            <a:avLst/>
          </a:prstGeom>
          <a:noFill/>
          <a:ln w="9525">
            <a:noFill/>
            <a:miter lim="800000"/>
            <a:headEnd/>
            <a:tailEnd/>
          </a:ln>
        </p:spPr>
        <p:txBody>
          <a:bodyPr>
            <a:spAutoFit/>
          </a:bodyPr>
          <a:lstStyle/>
          <a:p>
            <a:pPr eaLnBrk="0" hangingPunct="0">
              <a:spcBef>
                <a:spcPct val="50000"/>
              </a:spcBef>
            </a:pPr>
            <a:r>
              <a:rPr lang="en-US" sz="1200" b="1">
                <a:solidFill>
                  <a:schemeClr val="bg1"/>
                </a:solidFill>
              </a:rPr>
              <a:t>10</a:t>
            </a:r>
            <a:r>
              <a:rPr lang="en-US" sz="1200" b="1" baseline="30000">
                <a:solidFill>
                  <a:schemeClr val="bg1"/>
                </a:solidFill>
              </a:rPr>
              <a:t>13</a:t>
            </a:r>
          </a:p>
        </p:txBody>
      </p:sp>
      <p:sp>
        <p:nvSpPr>
          <p:cNvPr id="26637" name="Text Box 12"/>
          <p:cNvSpPr txBox="1">
            <a:spLocks noChangeArrowheads="1"/>
          </p:cNvSpPr>
          <p:nvPr/>
        </p:nvSpPr>
        <p:spPr bwMode="auto">
          <a:xfrm>
            <a:off x="3832225" y="3130559"/>
            <a:ext cx="776288" cy="276999"/>
          </a:xfrm>
          <a:prstGeom prst="rect">
            <a:avLst/>
          </a:prstGeom>
          <a:noFill/>
          <a:ln w="9525">
            <a:noFill/>
            <a:miter lim="800000"/>
            <a:headEnd/>
            <a:tailEnd/>
          </a:ln>
        </p:spPr>
        <p:txBody>
          <a:bodyPr>
            <a:spAutoFit/>
          </a:bodyPr>
          <a:lstStyle/>
          <a:p>
            <a:pPr eaLnBrk="0" hangingPunct="0">
              <a:spcBef>
                <a:spcPct val="50000"/>
              </a:spcBef>
            </a:pPr>
            <a:r>
              <a:rPr lang="en-US" sz="1200" b="1">
                <a:solidFill>
                  <a:schemeClr val="bg1"/>
                </a:solidFill>
              </a:rPr>
              <a:t>10</a:t>
            </a:r>
            <a:r>
              <a:rPr lang="en-US" sz="1200" b="1" baseline="30000">
                <a:solidFill>
                  <a:schemeClr val="bg1"/>
                </a:solidFill>
              </a:rPr>
              <a:t>12</a:t>
            </a:r>
          </a:p>
        </p:txBody>
      </p:sp>
      <p:sp>
        <p:nvSpPr>
          <p:cNvPr id="26638" name="Text Box 13"/>
          <p:cNvSpPr txBox="1">
            <a:spLocks noChangeArrowheads="1"/>
          </p:cNvSpPr>
          <p:nvPr/>
        </p:nvSpPr>
        <p:spPr bwMode="auto">
          <a:xfrm rot="3752">
            <a:off x="4578352" y="2990473"/>
            <a:ext cx="776288" cy="276999"/>
          </a:xfrm>
          <a:prstGeom prst="rect">
            <a:avLst/>
          </a:prstGeom>
          <a:noFill/>
          <a:ln w="9525">
            <a:noFill/>
            <a:miter lim="800000"/>
            <a:headEnd/>
            <a:tailEnd/>
          </a:ln>
        </p:spPr>
        <p:txBody>
          <a:bodyPr>
            <a:spAutoFit/>
          </a:bodyPr>
          <a:lstStyle/>
          <a:p>
            <a:pPr eaLnBrk="0" hangingPunct="0">
              <a:spcBef>
                <a:spcPct val="50000"/>
              </a:spcBef>
            </a:pPr>
            <a:r>
              <a:rPr lang="en-US" sz="1200" b="1">
                <a:solidFill>
                  <a:schemeClr val="bg1"/>
                </a:solidFill>
              </a:rPr>
              <a:t>10</a:t>
            </a:r>
            <a:r>
              <a:rPr lang="en-US" sz="1200" b="1" baseline="30000">
                <a:solidFill>
                  <a:schemeClr val="bg1"/>
                </a:solidFill>
              </a:rPr>
              <a:t>11</a:t>
            </a:r>
          </a:p>
        </p:txBody>
      </p:sp>
      <p:sp>
        <p:nvSpPr>
          <p:cNvPr id="26639" name="Text Box 14"/>
          <p:cNvSpPr txBox="1">
            <a:spLocks noChangeArrowheads="1"/>
          </p:cNvSpPr>
          <p:nvPr/>
        </p:nvSpPr>
        <p:spPr bwMode="auto">
          <a:xfrm rot="3752">
            <a:off x="4960944" y="2926972"/>
            <a:ext cx="776287" cy="276999"/>
          </a:xfrm>
          <a:prstGeom prst="rect">
            <a:avLst/>
          </a:prstGeom>
          <a:noFill/>
          <a:ln w="9525">
            <a:noFill/>
            <a:miter lim="800000"/>
            <a:headEnd/>
            <a:tailEnd/>
          </a:ln>
        </p:spPr>
        <p:txBody>
          <a:bodyPr>
            <a:spAutoFit/>
          </a:bodyPr>
          <a:lstStyle/>
          <a:p>
            <a:pPr eaLnBrk="0" hangingPunct="0">
              <a:spcBef>
                <a:spcPct val="50000"/>
              </a:spcBef>
            </a:pPr>
            <a:r>
              <a:rPr lang="en-US" sz="1200" b="1">
                <a:solidFill>
                  <a:schemeClr val="bg1"/>
                </a:solidFill>
              </a:rPr>
              <a:t>10</a:t>
            </a:r>
            <a:r>
              <a:rPr lang="en-US" sz="1200" b="1" baseline="30000">
                <a:solidFill>
                  <a:schemeClr val="bg1"/>
                </a:solidFill>
              </a:rPr>
              <a:t>10</a:t>
            </a:r>
          </a:p>
        </p:txBody>
      </p:sp>
      <p:sp>
        <p:nvSpPr>
          <p:cNvPr id="26640" name="Text Box 15"/>
          <p:cNvSpPr txBox="1">
            <a:spLocks noChangeArrowheads="1"/>
          </p:cNvSpPr>
          <p:nvPr/>
        </p:nvSpPr>
        <p:spPr bwMode="auto">
          <a:xfrm rot="3752">
            <a:off x="5437194" y="2850772"/>
            <a:ext cx="776287" cy="276999"/>
          </a:xfrm>
          <a:prstGeom prst="rect">
            <a:avLst/>
          </a:prstGeom>
          <a:noFill/>
          <a:ln w="9525">
            <a:noFill/>
            <a:miter lim="800000"/>
            <a:headEnd/>
            <a:tailEnd/>
          </a:ln>
        </p:spPr>
        <p:txBody>
          <a:bodyPr>
            <a:spAutoFit/>
          </a:bodyPr>
          <a:lstStyle/>
          <a:p>
            <a:pPr eaLnBrk="0" hangingPunct="0">
              <a:spcBef>
                <a:spcPct val="50000"/>
              </a:spcBef>
            </a:pPr>
            <a:r>
              <a:rPr lang="en-US" sz="1200" b="1">
                <a:solidFill>
                  <a:schemeClr val="bg1"/>
                </a:solidFill>
              </a:rPr>
              <a:t>10</a:t>
            </a:r>
            <a:r>
              <a:rPr lang="en-US" sz="1200" b="1" baseline="30000">
                <a:solidFill>
                  <a:schemeClr val="bg1"/>
                </a:solidFill>
              </a:rPr>
              <a:t>9</a:t>
            </a:r>
          </a:p>
        </p:txBody>
      </p:sp>
      <p:sp>
        <p:nvSpPr>
          <p:cNvPr id="26641" name="Text Box 16"/>
          <p:cNvSpPr txBox="1">
            <a:spLocks noChangeArrowheads="1"/>
          </p:cNvSpPr>
          <p:nvPr/>
        </p:nvSpPr>
        <p:spPr bwMode="auto">
          <a:xfrm>
            <a:off x="228600" y="2457459"/>
            <a:ext cx="2704542" cy="307777"/>
          </a:xfrm>
          <a:prstGeom prst="rect">
            <a:avLst/>
          </a:prstGeom>
          <a:noFill/>
          <a:ln w="9525">
            <a:noFill/>
            <a:miter lim="800000"/>
            <a:headEnd/>
            <a:tailEnd/>
          </a:ln>
        </p:spPr>
        <p:txBody>
          <a:bodyPr wrap="square">
            <a:spAutoFit/>
          </a:bodyPr>
          <a:lstStyle/>
          <a:p>
            <a:r>
              <a:rPr lang="en-US" sz="1400" b="1" i="1" dirty="0">
                <a:solidFill>
                  <a:srgbClr val="FF0000"/>
                </a:solidFill>
              </a:rPr>
              <a:t>Consumer Items &amp; Sensors</a:t>
            </a:r>
          </a:p>
        </p:txBody>
      </p:sp>
      <p:sp>
        <p:nvSpPr>
          <p:cNvPr id="26642" name="Text Box 17"/>
          <p:cNvSpPr txBox="1">
            <a:spLocks noChangeArrowheads="1"/>
          </p:cNvSpPr>
          <p:nvPr/>
        </p:nvSpPr>
        <p:spPr bwMode="auto">
          <a:xfrm>
            <a:off x="1854525" y="2074866"/>
            <a:ext cx="1705916" cy="307777"/>
          </a:xfrm>
          <a:prstGeom prst="rect">
            <a:avLst/>
          </a:prstGeom>
          <a:noFill/>
          <a:ln w="9525">
            <a:noFill/>
            <a:miter lim="800000"/>
            <a:headEnd/>
            <a:tailEnd/>
          </a:ln>
        </p:spPr>
        <p:txBody>
          <a:bodyPr wrap="none">
            <a:spAutoFit/>
          </a:bodyPr>
          <a:lstStyle/>
          <a:p>
            <a:pPr algn="ctr"/>
            <a:r>
              <a:rPr lang="en-US" sz="1400" b="1" i="1">
                <a:solidFill>
                  <a:srgbClr val="FF0000"/>
                </a:solidFill>
              </a:rPr>
              <a:t>Pallets and Cases</a:t>
            </a:r>
          </a:p>
        </p:txBody>
      </p:sp>
      <p:sp>
        <p:nvSpPr>
          <p:cNvPr id="26643" name="Text Box 18"/>
          <p:cNvSpPr txBox="1">
            <a:spLocks noChangeArrowheads="1"/>
          </p:cNvSpPr>
          <p:nvPr/>
        </p:nvSpPr>
        <p:spPr bwMode="auto">
          <a:xfrm>
            <a:off x="2924751" y="1803401"/>
            <a:ext cx="1680012" cy="307777"/>
          </a:xfrm>
          <a:prstGeom prst="rect">
            <a:avLst/>
          </a:prstGeom>
          <a:noFill/>
          <a:ln w="9525">
            <a:noFill/>
            <a:miter lim="800000"/>
            <a:headEnd/>
            <a:tailEnd/>
          </a:ln>
        </p:spPr>
        <p:txBody>
          <a:bodyPr wrap="none">
            <a:spAutoFit/>
          </a:bodyPr>
          <a:lstStyle/>
          <a:p>
            <a:pPr algn="ctr"/>
            <a:r>
              <a:rPr lang="en-US" sz="1400" b="1" i="1">
                <a:solidFill>
                  <a:srgbClr val="FF0000"/>
                </a:solidFill>
              </a:rPr>
              <a:t>Home Appliances</a:t>
            </a:r>
          </a:p>
        </p:txBody>
      </p:sp>
      <p:sp>
        <p:nvSpPr>
          <p:cNvPr id="26644" name="Text Box 19"/>
          <p:cNvSpPr txBox="1">
            <a:spLocks noChangeArrowheads="1"/>
          </p:cNvSpPr>
          <p:nvPr/>
        </p:nvSpPr>
        <p:spPr bwMode="auto">
          <a:xfrm>
            <a:off x="4211849" y="1558933"/>
            <a:ext cx="1069524" cy="307777"/>
          </a:xfrm>
          <a:prstGeom prst="rect">
            <a:avLst/>
          </a:prstGeom>
          <a:noFill/>
          <a:ln w="9525">
            <a:noFill/>
            <a:miter lim="800000"/>
            <a:headEnd/>
            <a:tailEnd/>
          </a:ln>
        </p:spPr>
        <p:txBody>
          <a:bodyPr wrap="none">
            <a:spAutoFit/>
          </a:bodyPr>
          <a:lstStyle/>
          <a:p>
            <a:r>
              <a:rPr lang="en-US" sz="1400" b="1" i="1">
                <a:solidFill>
                  <a:srgbClr val="FF0000"/>
                </a:solidFill>
              </a:rPr>
              <a:t>Machinery</a:t>
            </a:r>
          </a:p>
        </p:txBody>
      </p:sp>
      <p:sp>
        <p:nvSpPr>
          <p:cNvPr id="26645" name="Text Box 20"/>
          <p:cNvSpPr txBox="1">
            <a:spLocks noChangeArrowheads="1"/>
          </p:cNvSpPr>
          <p:nvPr/>
        </p:nvSpPr>
        <p:spPr bwMode="auto">
          <a:xfrm>
            <a:off x="5060332" y="1860553"/>
            <a:ext cx="3245468" cy="523220"/>
          </a:xfrm>
          <a:prstGeom prst="rect">
            <a:avLst/>
          </a:prstGeom>
          <a:noFill/>
          <a:ln w="9525">
            <a:noFill/>
            <a:miter lim="800000"/>
            <a:headEnd/>
            <a:tailEnd/>
          </a:ln>
        </p:spPr>
        <p:txBody>
          <a:bodyPr wrap="square">
            <a:spAutoFit/>
          </a:bodyPr>
          <a:lstStyle/>
          <a:p>
            <a:pPr algn="ctr"/>
            <a:r>
              <a:rPr lang="en-US" sz="1400" b="1" i="1" dirty="0">
                <a:solidFill>
                  <a:srgbClr val="FF0000"/>
                </a:solidFill>
              </a:rPr>
              <a:t>Vehicles &amp; Handheld </a:t>
            </a:r>
            <a:r>
              <a:rPr lang="en-US" sz="1400" b="1" i="1">
                <a:solidFill>
                  <a:srgbClr val="FF0000"/>
                </a:solidFill>
              </a:rPr>
              <a:t>Devices – “Crowd”</a:t>
            </a:r>
            <a:endParaRPr lang="en-US" sz="1400" b="1" i="1" dirty="0">
              <a:solidFill>
                <a:srgbClr val="FF0000"/>
              </a:solidFill>
            </a:endParaRPr>
          </a:p>
        </p:txBody>
      </p:sp>
      <p:sp>
        <p:nvSpPr>
          <p:cNvPr id="26646" name="Text Box 21"/>
          <p:cNvSpPr txBox="1">
            <a:spLocks noChangeArrowheads="1"/>
          </p:cNvSpPr>
          <p:nvPr/>
        </p:nvSpPr>
        <p:spPr bwMode="auto">
          <a:xfrm>
            <a:off x="7010401" y="2187235"/>
            <a:ext cx="1130438" cy="307777"/>
          </a:xfrm>
          <a:prstGeom prst="rect">
            <a:avLst/>
          </a:prstGeom>
          <a:noFill/>
          <a:ln w="9525">
            <a:noFill/>
            <a:miter lim="800000"/>
            <a:headEnd/>
            <a:tailEnd/>
          </a:ln>
        </p:spPr>
        <p:txBody>
          <a:bodyPr wrap="none">
            <a:spAutoFit/>
          </a:bodyPr>
          <a:lstStyle/>
          <a:p>
            <a:r>
              <a:rPr lang="en-US" sz="1400" b="1" i="1" dirty="0">
                <a:solidFill>
                  <a:srgbClr val="FF0000"/>
                </a:solidFill>
              </a:rPr>
              <a:t>Computers</a:t>
            </a:r>
          </a:p>
        </p:txBody>
      </p:sp>
      <p:sp>
        <p:nvSpPr>
          <p:cNvPr id="26647" name="Line 22"/>
          <p:cNvSpPr>
            <a:spLocks noChangeShapeType="1"/>
          </p:cNvSpPr>
          <p:nvPr/>
        </p:nvSpPr>
        <p:spPr bwMode="auto">
          <a:xfrm>
            <a:off x="2095500" y="2663826"/>
            <a:ext cx="0" cy="977900"/>
          </a:xfrm>
          <a:prstGeom prst="line">
            <a:avLst/>
          </a:prstGeom>
          <a:noFill/>
          <a:ln w="9525">
            <a:solidFill>
              <a:schemeClr val="tx1"/>
            </a:solidFill>
            <a:round/>
            <a:headEnd/>
            <a:tailEnd/>
          </a:ln>
        </p:spPr>
        <p:txBody>
          <a:bodyPr/>
          <a:lstStyle/>
          <a:p>
            <a:endParaRPr lang="en-US"/>
          </a:p>
        </p:txBody>
      </p:sp>
      <p:sp>
        <p:nvSpPr>
          <p:cNvPr id="26648" name="Line 23"/>
          <p:cNvSpPr>
            <a:spLocks noChangeShapeType="1"/>
          </p:cNvSpPr>
          <p:nvPr/>
        </p:nvSpPr>
        <p:spPr bwMode="auto">
          <a:xfrm flipH="1">
            <a:off x="3343275" y="2276476"/>
            <a:ext cx="0" cy="1095376"/>
          </a:xfrm>
          <a:prstGeom prst="line">
            <a:avLst/>
          </a:prstGeom>
          <a:noFill/>
          <a:ln w="9525">
            <a:solidFill>
              <a:schemeClr val="tx1"/>
            </a:solidFill>
            <a:round/>
            <a:headEnd/>
            <a:tailEnd/>
          </a:ln>
        </p:spPr>
        <p:txBody>
          <a:bodyPr/>
          <a:lstStyle/>
          <a:p>
            <a:endParaRPr lang="en-US"/>
          </a:p>
        </p:txBody>
      </p:sp>
      <p:sp>
        <p:nvSpPr>
          <p:cNvPr id="26649" name="Line 24"/>
          <p:cNvSpPr>
            <a:spLocks noChangeShapeType="1"/>
          </p:cNvSpPr>
          <p:nvPr/>
        </p:nvSpPr>
        <p:spPr bwMode="auto">
          <a:xfrm>
            <a:off x="4260850" y="1993900"/>
            <a:ext cx="0" cy="1187450"/>
          </a:xfrm>
          <a:prstGeom prst="line">
            <a:avLst/>
          </a:prstGeom>
          <a:noFill/>
          <a:ln w="9525">
            <a:solidFill>
              <a:schemeClr val="tx1"/>
            </a:solidFill>
            <a:round/>
            <a:headEnd/>
            <a:tailEnd/>
          </a:ln>
        </p:spPr>
        <p:txBody>
          <a:bodyPr/>
          <a:lstStyle/>
          <a:p>
            <a:endParaRPr lang="en-US"/>
          </a:p>
        </p:txBody>
      </p:sp>
      <p:sp>
        <p:nvSpPr>
          <p:cNvPr id="26650" name="Line 25"/>
          <p:cNvSpPr>
            <a:spLocks noChangeShapeType="1"/>
          </p:cNvSpPr>
          <p:nvPr/>
        </p:nvSpPr>
        <p:spPr bwMode="auto">
          <a:xfrm>
            <a:off x="4754563" y="1770065"/>
            <a:ext cx="0" cy="1271587"/>
          </a:xfrm>
          <a:prstGeom prst="line">
            <a:avLst/>
          </a:prstGeom>
          <a:noFill/>
          <a:ln w="9525">
            <a:solidFill>
              <a:schemeClr val="tx1"/>
            </a:solidFill>
            <a:round/>
            <a:headEnd/>
            <a:tailEnd/>
          </a:ln>
        </p:spPr>
        <p:txBody>
          <a:bodyPr/>
          <a:lstStyle/>
          <a:p>
            <a:endParaRPr lang="en-US"/>
          </a:p>
        </p:txBody>
      </p:sp>
      <p:sp>
        <p:nvSpPr>
          <p:cNvPr id="26651" name="Line 26"/>
          <p:cNvSpPr>
            <a:spLocks noChangeShapeType="1"/>
          </p:cNvSpPr>
          <p:nvPr/>
        </p:nvSpPr>
        <p:spPr bwMode="auto">
          <a:xfrm>
            <a:off x="5156200" y="2065338"/>
            <a:ext cx="0" cy="881062"/>
          </a:xfrm>
          <a:prstGeom prst="line">
            <a:avLst/>
          </a:prstGeom>
          <a:noFill/>
          <a:ln w="9525">
            <a:solidFill>
              <a:schemeClr val="tx1"/>
            </a:solidFill>
            <a:round/>
            <a:headEnd/>
            <a:tailEnd/>
          </a:ln>
        </p:spPr>
        <p:txBody>
          <a:bodyPr/>
          <a:lstStyle/>
          <a:p>
            <a:endParaRPr lang="en-US">
              <a:solidFill>
                <a:srgbClr val="FF0000"/>
              </a:solidFill>
            </a:endParaRPr>
          </a:p>
        </p:txBody>
      </p:sp>
      <p:sp>
        <p:nvSpPr>
          <p:cNvPr id="26652" name="Line 27"/>
          <p:cNvSpPr>
            <a:spLocks noChangeShapeType="1"/>
          </p:cNvSpPr>
          <p:nvPr/>
        </p:nvSpPr>
        <p:spPr bwMode="auto">
          <a:xfrm flipH="1">
            <a:off x="5708651" y="2457451"/>
            <a:ext cx="1795635" cy="454024"/>
          </a:xfrm>
          <a:prstGeom prst="line">
            <a:avLst/>
          </a:prstGeom>
          <a:noFill/>
          <a:ln w="9525">
            <a:solidFill>
              <a:schemeClr val="tx1"/>
            </a:solidFill>
            <a:round/>
            <a:headEnd/>
            <a:tailEnd/>
          </a:ln>
        </p:spPr>
        <p:txBody>
          <a:bodyPr/>
          <a:lstStyle/>
          <a:p>
            <a:endParaRPr lang="en-US">
              <a:solidFill>
                <a:srgbClr val="FF0000"/>
              </a:solidFill>
            </a:endParaRPr>
          </a:p>
        </p:txBody>
      </p:sp>
      <p:sp>
        <p:nvSpPr>
          <p:cNvPr id="26653" name="Text Box 28"/>
          <p:cNvSpPr txBox="1">
            <a:spLocks noChangeArrowheads="1"/>
          </p:cNvSpPr>
          <p:nvPr/>
        </p:nvSpPr>
        <p:spPr bwMode="auto">
          <a:xfrm>
            <a:off x="32017" y="4800600"/>
            <a:ext cx="7153275" cy="1506566"/>
          </a:xfrm>
          <a:prstGeom prst="rect">
            <a:avLst/>
          </a:prstGeom>
          <a:noFill/>
          <a:ln w="9525">
            <a:noFill/>
            <a:miter lim="800000"/>
            <a:headEnd/>
            <a:tailEnd/>
          </a:ln>
        </p:spPr>
        <p:txBody>
          <a:bodyPr>
            <a:spAutoFit/>
          </a:bodyPr>
          <a:lstStyle/>
          <a:p>
            <a:pPr eaLnBrk="0" hangingPunct="0">
              <a:lnSpc>
                <a:spcPct val="75000"/>
              </a:lnSpc>
              <a:spcBef>
                <a:spcPct val="35000"/>
              </a:spcBef>
              <a:buSzPct val="60000"/>
              <a:buFontTx/>
              <a:buChar char="•"/>
            </a:pPr>
            <a:r>
              <a:rPr lang="en-US" sz="1400" b="1" i="1" u="sng" dirty="0">
                <a:solidFill>
                  <a:schemeClr val="folHlink"/>
                </a:solidFill>
              </a:rPr>
              <a:t>Invisible Computing  - </a:t>
            </a:r>
            <a:r>
              <a:rPr lang="en-US" sz="1400" b="1" i="1" dirty="0">
                <a:solidFill>
                  <a:schemeClr val="folHlink"/>
                </a:solidFill>
              </a:rPr>
              <a:t>Will Far outnumber  current IT Devices and People</a:t>
            </a:r>
          </a:p>
          <a:p>
            <a:pPr eaLnBrk="0" hangingPunct="0">
              <a:lnSpc>
                <a:spcPct val="75000"/>
              </a:lnSpc>
              <a:spcBef>
                <a:spcPct val="35000"/>
              </a:spcBef>
              <a:buSzPct val="60000"/>
              <a:buFontTx/>
              <a:buChar char="•"/>
            </a:pPr>
            <a:r>
              <a:rPr lang="en-US" sz="1400" b="1" i="1" dirty="0">
                <a:solidFill>
                  <a:schemeClr val="folHlink"/>
                </a:solidFill>
              </a:rPr>
              <a:t> </a:t>
            </a:r>
            <a:r>
              <a:rPr lang="en-US" sz="1200" b="1" i="1" dirty="0">
                <a:solidFill>
                  <a:schemeClr val="folHlink"/>
                </a:solidFill>
              </a:rPr>
              <a:t>Home Appliances</a:t>
            </a:r>
            <a:endParaRPr lang="en-US" sz="1400" b="1" i="1" u="sng" dirty="0">
              <a:solidFill>
                <a:schemeClr val="folHlink"/>
              </a:solidFill>
            </a:endParaRPr>
          </a:p>
          <a:p>
            <a:pPr eaLnBrk="0" hangingPunct="0">
              <a:lnSpc>
                <a:spcPct val="75000"/>
              </a:lnSpc>
              <a:spcBef>
                <a:spcPct val="35000"/>
              </a:spcBef>
              <a:buSzPct val="60000"/>
              <a:buFontTx/>
              <a:buChar char="•"/>
            </a:pPr>
            <a:r>
              <a:rPr lang="en-US" sz="1200" b="1" i="1" dirty="0">
                <a:solidFill>
                  <a:schemeClr val="folHlink"/>
                </a:solidFill>
              </a:rPr>
              <a:t> Consumer Items</a:t>
            </a:r>
          </a:p>
          <a:p>
            <a:pPr eaLnBrk="0" hangingPunct="0">
              <a:lnSpc>
                <a:spcPct val="75000"/>
              </a:lnSpc>
              <a:spcBef>
                <a:spcPct val="35000"/>
              </a:spcBef>
              <a:buSzPct val="60000"/>
              <a:buFontTx/>
              <a:buChar char="•"/>
            </a:pPr>
            <a:r>
              <a:rPr lang="en-US" sz="1200" b="1" i="1" dirty="0">
                <a:solidFill>
                  <a:schemeClr val="folHlink"/>
                </a:solidFill>
              </a:rPr>
              <a:t> Pallets and Cases </a:t>
            </a:r>
          </a:p>
          <a:p>
            <a:pPr eaLnBrk="0" hangingPunct="0">
              <a:lnSpc>
                <a:spcPct val="75000"/>
              </a:lnSpc>
              <a:spcBef>
                <a:spcPct val="35000"/>
              </a:spcBef>
              <a:buSzPct val="60000"/>
              <a:buFontTx/>
              <a:buChar char="•"/>
            </a:pPr>
            <a:r>
              <a:rPr lang="en-US" sz="1200" b="1" i="1" dirty="0">
                <a:solidFill>
                  <a:schemeClr val="folHlink"/>
                </a:solidFill>
              </a:rPr>
              <a:t> Machinery</a:t>
            </a:r>
          </a:p>
          <a:p>
            <a:pPr eaLnBrk="0" hangingPunct="0">
              <a:lnSpc>
                <a:spcPct val="75000"/>
              </a:lnSpc>
              <a:spcBef>
                <a:spcPct val="35000"/>
              </a:spcBef>
              <a:buSzPct val="60000"/>
              <a:buFontTx/>
              <a:buChar char="•"/>
            </a:pPr>
            <a:r>
              <a:rPr lang="en-US" sz="1200" b="1" i="1" dirty="0">
                <a:solidFill>
                  <a:schemeClr val="folHlink"/>
                </a:solidFill>
              </a:rPr>
              <a:t> Vehicles and Handheld Devices</a:t>
            </a:r>
          </a:p>
          <a:p>
            <a:pPr eaLnBrk="0" hangingPunct="0">
              <a:lnSpc>
                <a:spcPct val="75000"/>
              </a:lnSpc>
              <a:spcBef>
                <a:spcPct val="35000"/>
              </a:spcBef>
              <a:buSzPct val="60000"/>
              <a:buFontTx/>
              <a:buChar char="•"/>
            </a:pPr>
            <a:r>
              <a:rPr lang="en-US" sz="1200" b="1" i="1" dirty="0">
                <a:solidFill>
                  <a:schemeClr val="folHlink"/>
                </a:solidFill>
              </a:rPr>
              <a:t> Sensors – Machine to Machine Internet</a:t>
            </a:r>
          </a:p>
        </p:txBody>
      </p:sp>
      <p:sp>
        <p:nvSpPr>
          <p:cNvPr id="2" name="Footer Placeholder 1"/>
          <p:cNvSpPr>
            <a:spLocks noGrp="1"/>
          </p:cNvSpPr>
          <p:nvPr>
            <p:ph type="ftr" sz="quarter" idx="11"/>
          </p:nvPr>
        </p:nvSpPr>
        <p:spPr/>
        <p:txBody>
          <a:bodyPr/>
          <a:lstStyle/>
          <a:p>
            <a:r>
              <a:rPr lang="en-US"/>
              <a:t>DGB 5/2013</a:t>
            </a:r>
          </a:p>
        </p:txBody>
      </p:sp>
      <p:sp>
        <p:nvSpPr>
          <p:cNvPr id="3" name="Slide Number Placeholder 2"/>
          <p:cNvSpPr>
            <a:spLocks noGrp="1"/>
          </p:cNvSpPr>
          <p:nvPr>
            <p:ph type="sldNum" sz="quarter" idx="12"/>
          </p:nvPr>
        </p:nvSpPr>
        <p:spPr/>
        <p:txBody>
          <a:bodyPr/>
          <a:lstStyle/>
          <a:p>
            <a:fld id="{B94A0634-974A-46A7-B268-05D2A189DA49}" type="slidenum">
              <a:rPr lang="en-US" smtClean="0"/>
              <a:t>28</a:t>
            </a:fld>
            <a:endParaRPr lang="en-US"/>
          </a:p>
        </p:txBody>
      </p:sp>
      <p:graphicFrame>
        <p:nvGraphicFramePr>
          <p:cNvPr id="35" name="Diagram 34"/>
          <p:cNvGraphicFramePr/>
          <p:nvPr>
            <p:extLst/>
          </p:nvPr>
        </p:nvGraphicFramePr>
        <p:xfrm>
          <a:off x="4067397" y="5334000"/>
          <a:ext cx="4695607" cy="473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3956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697162"/>
          </a:xfrm>
        </p:spPr>
        <p:txBody>
          <a:bodyPr>
            <a:normAutofit/>
          </a:bodyPr>
          <a:lstStyle/>
          <a:p>
            <a:r>
              <a:rPr lang="en-US" sz="2800" b="1" dirty="0"/>
              <a:t>At the end of the day, Big Data is about taking advantage of scale rather than letting scale take advantage of you.</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29</a:t>
            </a:fld>
            <a:endParaRPr lang="en-US"/>
          </a:p>
        </p:txBody>
      </p:sp>
      <p:sp>
        <p:nvSpPr>
          <p:cNvPr id="6" name="TextBox 5"/>
          <p:cNvSpPr txBox="1"/>
          <p:nvPr/>
        </p:nvSpPr>
        <p:spPr>
          <a:xfrm>
            <a:off x="609600" y="3505200"/>
            <a:ext cx="7391400" cy="369332"/>
          </a:xfrm>
          <a:prstGeom prst="rect">
            <a:avLst/>
          </a:prstGeom>
          <a:noFill/>
        </p:spPr>
        <p:txBody>
          <a:bodyPr wrap="square" rtlCol="0">
            <a:spAutoFit/>
          </a:bodyPr>
          <a:lstStyle/>
          <a:p>
            <a:r>
              <a:rPr lang="en-US" dirty="0">
                <a:hlinkClick r:id="rId2"/>
              </a:rPr>
              <a:t>http://www.google.com/trends/explore#q=data%20scientist&amp;cmpt=q</a:t>
            </a:r>
            <a:r>
              <a:rPr lang="en-US" dirty="0"/>
              <a:t> </a:t>
            </a:r>
          </a:p>
        </p:txBody>
      </p:sp>
      <p:sp>
        <p:nvSpPr>
          <p:cNvPr id="3" name="TextBox 2"/>
          <p:cNvSpPr txBox="1"/>
          <p:nvPr/>
        </p:nvSpPr>
        <p:spPr>
          <a:xfrm>
            <a:off x="609600" y="2667000"/>
            <a:ext cx="7467600" cy="369332"/>
          </a:xfrm>
          <a:prstGeom prst="rect">
            <a:avLst/>
          </a:prstGeom>
          <a:noFill/>
        </p:spPr>
        <p:txBody>
          <a:bodyPr wrap="square" rtlCol="0">
            <a:spAutoFit/>
          </a:bodyPr>
          <a:lstStyle/>
          <a:p>
            <a:r>
              <a:rPr lang="en-US" dirty="0">
                <a:hlinkClick r:id="rId3"/>
              </a:rPr>
              <a:t>http://www.google.com/trends/explore#q=big%20data&amp;cmpt=q</a:t>
            </a:r>
            <a:r>
              <a:rPr lang="en-US" dirty="0"/>
              <a:t> </a:t>
            </a:r>
          </a:p>
        </p:txBody>
      </p:sp>
      <p:sp>
        <p:nvSpPr>
          <p:cNvPr id="7" name="Rectangle 6"/>
          <p:cNvSpPr/>
          <p:nvPr/>
        </p:nvSpPr>
        <p:spPr>
          <a:xfrm>
            <a:off x="762000" y="4267200"/>
            <a:ext cx="7315200" cy="369332"/>
          </a:xfrm>
          <a:prstGeom prst="rect">
            <a:avLst/>
          </a:prstGeom>
        </p:spPr>
        <p:txBody>
          <a:bodyPr wrap="square">
            <a:spAutoFit/>
          </a:bodyPr>
          <a:lstStyle/>
          <a:p>
            <a:r>
              <a:rPr lang="en-US" dirty="0">
                <a:hlinkClick r:id="rId4"/>
              </a:rPr>
              <a:t>http://www.google.com/trends/explore#q=internet%20of%20things</a:t>
            </a:r>
            <a:r>
              <a:rPr lang="en-US" dirty="0"/>
              <a:t> </a:t>
            </a:r>
          </a:p>
        </p:txBody>
      </p:sp>
    </p:spTree>
    <p:extLst>
      <p:ext uri="{BB962C8B-B14F-4D97-AF65-F5344CB8AC3E}">
        <p14:creationId xmlns:p14="http://schemas.microsoft.com/office/powerpoint/2010/main" val="383724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Arial" pitchFamily="34" charset="0"/>
                <a:cs typeface="Arial" pitchFamily="34" charset="0"/>
              </a:rPr>
              <a:t>Sources for Class: Module 2 - Scale</a:t>
            </a:r>
          </a:p>
        </p:txBody>
      </p:sp>
      <p:graphicFrame>
        <p:nvGraphicFramePr>
          <p:cNvPr id="6" name="Table 5"/>
          <p:cNvGraphicFramePr>
            <a:graphicFrameLocks noGrp="1"/>
          </p:cNvGraphicFramePr>
          <p:nvPr>
            <p:extLst/>
          </p:nvPr>
        </p:nvGraphicFramePr>
        <p:xfrm>
          <a:off x="838200" y="1397000"/>
          <a:ext cx="7391400" cy="35712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370840">
                <a:tc>
                  <a:txBody>
                    <a:bodyPr/>
                    <a:lstStyle/>
                    <a:p>
                      <a:pPr algn="ctr"/>
                      <a:r>
                        <a:rPr lang="en-US" sz="1600" b="1" dirty="0"/>
                        <a:t>Readings</a:t>
                      </a:r>
                    </a:p>
                  </a:txBody>
                  <a:tcPr/>
                </a:tc>
                <a:tc>
                  <a:txBody>
                    <a:bodyPr/>
                    <a:lstStyle/>
                    <a:p>
                      <a:pPr algn="ctr"/>
                      <a:r>
                        <a:rPr lang="en-US" sz="1600" b="1" dirty="0"/>
                        <a:t>Discussion</a:t>
                      </a:r>
                      <a:r>
                        <a:rPr lang="en-US" sz="1600" b="1" baseline="0" dirty="0"/>
                        <a:t> Leaders</a:t>
                      </a:r>
                      <a:endParaRPr lang="en-US" sz="1600" b="1" dirty="0"/>
                    </a:p>
                  </a:txBody>
                  <a:tcPr/>
                </a:tc>
                <a:extLst>
                  <a:ext uri="{0D108BD9-81ED-4DB2-BD59-A6C34878D82A}">
                    <a16:rowId xmlns:a16="http://schemas.microsoft.com/office/drawing/2014/main" val="10000"/>
                  </a:ext>
                </a:extLst>
              </a:tr>
              <a:tr h="370840">
                <a:tc>
                  <a:txBody>
                    <a:bodyPr/>
                    <a:lstStyle/>
                    <a:p>
                      <a:r>
                        <a:rPr lang="en-US" sz="1600" b="1" dirty="0">
                          <a:solidFill>
                            <a:srgbClr val="FF0000"/>
                          </a:solidFill>
                        </a:rPr>
                        <a:t>Dean &amp; </a:t>
                      </a:r>
                      <a:r>
                        <a:rPr lang="en-US" sz="1600" b="1" dirty="0" err="1">
                          <a:solidFill>
                            <a:srgbClr val="FF0000"/>
                          </a:solidFill>
                        </a:rPr>
                        <a:t>Ghemawat</a:t>
                      </a:r>
                      <a:r>
                        <a:rPr lang="en-US" sz="1600" b="1" dirty="0">
                          <a:solidFill>
                            <a:srgbClr val="FF0000"/>
                          </a:solidFill>
                        </a:rPr>
                        <a:t>, “</a:t>
                      </a:r>
                      <a:r>
                        <a:rPr lang="en-US" sz="1600" b="1" dirty="0" err="1">
                          <a:solidFill>
                            <a:srgbClr val="FF0000"/>
                          </a:solidFill>
                        </a:rPr>
                        <a:t>MapReduce:Simplified</a:t>
                      </a:r>
                      <a:r>
                        <a:rPr lang="en-US" sz="1600" b="1" dirty="0">
                          <a:solidFill>
                            <a:srgbClr val="FF0000"/>
                          </a:solidFill>
                        </a:rPr>
                        <a:t> Data Processing on Large Clusters”, </a:t>
                      </a:r>
                      <a:r>
                        <a:rPr lang="en-US" sz="1600" b="1" dirty="0">
                          <a:solidFill>
                            <a:srgbClr val="FF0000"/>
                          </a:solidFill>
                          <a:hlinkClick r:id="rId3"/>
                        </a:rPr>
                        <a:t>http://static.googleusercontent.com/media/research.google.com/en/us/archive/mapreduce-osdi04.pdf</a:t>
                      </a:r>
                      <a:r>
                        <a:rPr lang="en-US" sz="1600" b="1" dirty="0">
                          <a:solidFill>
                            <a:srgbClr val="FF0000"/>
                          </a:solidFill>
                        </a:rPr>
                        <a:t>, 2004</a:t>
                      </a:r>
                    </a:p>
                  </a:txBody>
                  <a:tcPr/>
                </a:tc>
                <a:tc>
                  <a:txBody>
                    <a:bodyPr/>
                    <a:lstStyle/>
                    <a:p>
                      <a:endParaRPr lang="en-US" sz="1600" b="1" dirty="0"/>
                    </a:p>
                  </a:txBody>
                  <a:tcPr/>
                </a:tc>
                <a:extLst>
                  <a:ext uri="{0D108BD9-81ED-4DB2-BD59-A6C34878D82A}">
                    <a16:rowId xmlns:a16="http://schemas.microsoft.com/office/drawing/2014/main" val="10001"/>
                  </a:ext>
                </a:extLst>
              </a:tr>
              <a:tr h="340360">
                <a:tc>
                  <a:txBody>
                    <a:bodyPr/>
                    <a:lstStyle/>
                    <a:p>
                      <a:r>
                        <a:rPr lang="en-US" sz="1600" b="1" dirty="0" err="1">
                          <a:solidFill>
                            <a:srgbClr val="FF0000"/>
                          </a:solidFill>
                        </a:rPr>
                        <a:t>Ghemawat</a:t>
                      </a:r>
                      <a:r>
                        <a:rPr lang="en-US" sz="1600" b="1" dirty="0">
                          <a:solidFill>
                            <a:srgbClr val="FF0000"/>
                          </a:solidFill>
                        </a:rPr>
                        <a:t>, et al, “Google File System”, </a:t>
                      </a:r>
                      <a:r>
                        <a:rPr lang="en-US" sz="1600" b="1" dirty="0">
                          <a:solidFill>
                            <a:srgbClr val="FF0000"/>
                          </a:solidFill>
                          <a:hlinkClick r:id="rId4"/>
                        </a:rPr>
                        <a:t>http://static.googleusercontent.com/media/research.google.com/en/us/archive/gfs-sosp2003.pdf</a:t>
                      </a:r>
                      <a:r>
                        <a:rPr lang="en-US" sz="1600" b="1" dirty="0">
                          <a:solidFill>
                            <a:srgbClr val="FF0000"/>
                          </a:solidFill>
                        </a:rPr>
                        <a:t> , 2003</a:t>
                      </a:r>
                    </a:p>
                  </a:txBody>
                  <a:tcPr/>
                </a:tc>
                <a:tc>
                  <a:txBody>
                    <a:bodyPr/>
                    <a:lstStyle/>
                    <a:p>
                      <a:endParaRPr lang="en-US" sz="1600" b="1" dirty="0"/>
                    </a:p>
                  </a:txBody>
                  <a:tcPr/>
                </a:tc>
                <a:extLst>
                  <a:ext uri="{0D108BD9-81ED-4DB2-BD59-A6C34878D82A}">
                    <a16:rowId xmlns:a16="http://schemas.microsoft.com/office/drawing/2014/main" val="10002"/>
                  </a:ext>
                </a:extLst>
              </a:tr>
              <a:tr h="370840">
                <a:tc>
                  <a:txBody>
                    <a:bodyPr/>
                    <a:lstStyle/>
                    <a:p>
                      <a:pPr defTabSz="899579">
                        <a:defRPr/>
                      </a:pPr>
                      <a:r>
                        <a:rPr lang="en-US" sz="1600" b="1" dirty="0">
                          <a:solidFill>
                            <a:schemeClr val="accent1">
                              <a:lumMod val="75000"/>
                            </a:schemeClr>
                          </a:solidFill>
                        </a:rPr>
                        <a:t>Apache MapReduce Tutorial,</a:t>
                      </a:r>
                      <a:r>
                        <a:rPr lang="en-US" sz="1600" b="1" dirty="0">
                          <a:solidFill>
                            <a:srgbClr val="002060"/>
                          </a:solidFill>
                        </a:rPr>
                        <a:t> </a:t>
                      </a:r>
                      <a:r>
                        <a:rPr lang="en-US" sz="1600" b="1" dirty="0">
                          <a:hlinkClick r:id="rId5"/>
                        </a:rPr>
                        <a:t>https://hadoop.apache.org/docs/r1.2.1/mapred_tutorial.html</a:t>
                      </a:r>
                      <a:endParaRPr lang="en-US" sz="1600" b="1" dirty="0"/>
                    </a:p>
                  </a:txBody>
                  <a:tcPr/>
                </a:tc>
                <a:tc>
                  <a:txBody>
                    <a:bodyPr/>
                    <a:lstStyle/>
                    <a:p>
                      <a:endParaRPr lang="en-US" sz="1600" b="1" dirty="0"/>
                    </a:p>
                  </a:txBody>
                  <a:tcPr/>
                </a:tc>
                <a:extLst>
                  <a:ext uri="{0D108BD9-81ED-4DB2-BD59-A6C34878D82A}">
                    <a16:rowId xmlns:a16="http://schemas.microsoft.com/office/drawing/2014/main" val="2829472884"/>
                  </a:ext>
                </a:extLst>
              </a:tr>
            </a:tbl>
          </a:graphicData>
        </a:graphic>
      </p:graphicFrame>
      <p:sp>
        <p:nvSpPr>
          <p:cNvPr id="3" name="Slide Number Placeholder 2"/>
          <p:cNvSpPr>
            <a:spLocks noGrp="1"/>
          </p:cNvSpPr>
          <p:nvPr>
            <p:ph type="sldNum" sz="quarter" idx="12"/>
          </p:nvPr>
        </p:nvSpPr>
        <p:spPr/>
        <p:txBody>
          <a:bodyPr/>
          <a:lstStyle/>
          <a:p>
            <a:fld id="{15E3B666-2228-44FF-B2B4-4EC568F9D43D}" type="slidenum">
              <a:rPr lang="en-US" smtClean="0"/>
              <a:t>3</a:t>
            </a:fld>
            <a:endParaRPr lang="en-US"/>
          </a:p>
        </p:txBody>
      </p:sp>
    </p:spTree>
    <p:extLst>
      <p:ext uri="{BB962C8B-B14F-4D97-AF65-F5344CB8AC3E}">
        <p14:creationId xmlns:p14="http://schemas.microsoft.com/office/powerpoint/2010/main" val="1283378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3600" b="1" dirty="0">
                <a:solidFill>
                  <a:srgbClr val="002060"/>
                </a:solidFill>
              </a:rPr>
              <a:t>Some Things That Make a Difference</a:t>
            </a:r>
            <a:br>
              <a:rPr lang="en-US" sz="3600" b="1" dirty="0">
                <a:solidFill>
                  <a:srgbClr val="002060"/>
                </a:solidFill>
              </a:rPr>
            </a:br>
            <a:r>
              <a:rPr lang="en-US" sz="3600" b="1" dirty="0">
                <a:solidFill>
                  <a:srgbClr val="002060"/>
                </a:solidFill>
              </a:rPr>
              <a:t>Applications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30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697428175"/>
              </p:ext>
            </p:extLst>
          </p:nvPr>
        </p:nvGraphicFramePr>
        <p:xfrm>
          <a:off x="202474" y="1143000"/>
          <a:ext cx="8915400" cy="5054600"/>
        </p:xfrm>
        <a:graphic>
          <a:graphicData uri="http://schemas.openxmlformats.org/drawingml/2006/table">
            <a:tbl>
              <a:tblPr firstRow="1" bandRow="1">
                <a:tableStyleId>{5C22544A-7EE6-4342-B048-85BDC9FD1C3A}</a:tableStyleId>
              </a:tblPr>
              <a:tblGrid>
                <a:gridCol w="2228849">
                  <a:extLst>
                    <a:ext uri="{9D8B030D-6E8A-4147-A177-3AD203B41FA5}">
                      <a16:colId xmlns:a16="http://schemas.microsoft.com/office/drawing/2014/main" val="20000"/>
                    </a:ext>
                  </a:extLst>
                </a:gridCol>
                <a:gridCol w="2451734">
                  <a:extLst>
                    <a:ext uri="{9D8B030D-6E8A-4147-A177-3AD203B41FA5}">
                      <a16:colId xmlns:a16="http://schemas.microsoft.com/office/drawing/2014/main" val="20001"/>
                    </a:ext>
                  </a:extLst>
                </a:gridCol>
                <a:gridCol w="2340293">
                  <a:extLst>
                    <a:ext uri="{9D8B030D-6E8A-4147-A177-3AD203B41FA5}">
                      <a16:colId xmlns:a16="http://schemas.microsoft.com/office/drawing/2014/main" val="20002"/>
                    </a:ext>
                  </a:extLst>
                </a:gridCol>
                <a:gridCol w="1894524">
                  <a:extLst>
                    <a:ext uri="{9D8B030D-6E8A-4147-A177-3AD203B41FA5}">
                      <a16:colId xmlns:a16="http://schemas.microsoft.com/office/drawing/2014/main" val="20003"/>
                    </a:ext>
                  </a:extLst>
                </a:gridCol>
              </a:tblGrid>
              <a:tr h="370840">
                <a:tc>
                  <a:txBody>
                    <a:bodyPr/>
                    <a:lstStyle/>
                    <a:p>
                      <a:pPr algn="ctr"/>
                      <a:r>
                        <a:rPr lang="en-US" sz="1600" dirty="0"/>
                        <a:t>Change</a:t>
                      </a:r>
                    </a:p>
                  </a:txBody>
                  <a:tcPr/>
                </a:tc>
                <a:tc>
                  <a:txBody>
                    <a:bodyPr/>
                    <a:lstStyle/>
                    <a:p>
                      <a:pPr algn="ctr"/>
                      <a:r>
                        <a:rPr lang="en-US" sz="1600" dirty="0"/>
                        <a:t>Classical</a:t>
                      </a:r>
                    </a:p>
                  </a:txBody>
                  <a:tcPr/>
                </a:tc>
                <a:tc>
                  <a:txBody>
                    <a:bodyPr/>
                    <a:lstStyle/>
                    <a:p>
                      <a:pPr algn="ctr"/>
                      <a:r>
                        <a:rPr lang="en-US" sz="1600" dirty="0"/>
                        <a:t>Big Data</a:t>
                      </a:r>
                    </a:p>
                  </a:txBody>
                  <a:tcPr/>
                </a:tc>
                <a:tc>
                  <a:txBody>
                    <a:bodyPr/>
                    <a:lstStyle/>
                    <a:p>
                      <a:pPr algn="ctr"/>
                      <a:r>
                        <a:rPr lang="en-US" sz="1600" dirty="0"/>
                        <a:t>Example</a:t>
                      </a:r>
                    </a:p>
                  </a:txBody>
                  <a:tcPr/>
                </a:tc>
                <a:extLst>
                  <a:ext uri="{0D108BD9-81ED-4DB2-BD59-A6C34878D82A}">
                    <a16:rowId xmlns:a16="http://schemas.microsoft.com/office/drawing/2014/main" val="10000"/>
                  </a:ext>
                </a:extLst>
              </a:tr>
              <a:tr h="370840">
                <a:tc>
                  <a:txBody>
                    <a:bodyPr/>
                    <a:lstStyle/>
                    <a:p>
                      <a:r>
                        <a:rPr lang="en-US" sz="1200" b="1" dirty="0"/>
                        <a:t>Granularity</a:t>
                      </a:r>
                    </a:p>
                  </a:txBody>
                  <a:tcPr/>
                </a:tc>
                <a:tc>
                  <a:txBody>
                    <a:bodyPr/>
                    <a:lstStyle/>
                    <a:p>
                      <a:r>
                        <a:rPr lang="en-US" sz="1200" b="1" dirty="0"/>
                        <a:t>Transactional or Aggregate</a:t>
                      </a:r>
                    </a:p>
                  </a:txBody>
                  <a:tcPr/>
                </a:tc>
                <a:tc>
                  <a:txBody>
                    <a:bodyPr/>
                    <a:lstStyle/>
                    <a:p>
                      <a:r>
                        <a:rPr lang="en-US" sz="1200" b="1" dirty="0"/>
                        <a:t>Atomic, Personalized</a:t>
                      </a:r>
                    </a:p>
                  </a:txBody>
                  <a:tcPr/>
                </a:tc>
                <a:tc>
                  <a:txBody>
                    <a:bodyPr/>
                    <a:lstStyle/>
                    <a:p>
                      <a:r>
                        <a:rPr lang="en-US" sz="1200" b="1" dirty="0"/>
                        <a:t>Individual’s location</a:t>
                      </a:r>
                      <a:r>
                        <a:rPr lang="en-US" sz="1200" b="1" baseline="0" dirty="0"/>
                        <a:t> at a specific time</a:t>
                      </a:r>
                      <a:endParaRPr lang="en-US" sz="1200" b="1" dirty="0"/>
                    </a:p>
                  </a:txBody>
                  <a:tcPr/>
                </a:tc>
                <a:extLst>
                  <a:ext uri="{0D108BD9-81ED-4DB2-BD59-A6C34878D82A}">
                    <a16:rowId xmlns:a16="http://schemas.microsoft.com/office/drawing/2014/main" val="10001"/>
                  </a:ext>
                </a:extLst>
              </a:tr>
              <a:tr h="370840">
                <a:tc>
                  <a:txBody>
                    <a:bodyPr/>
                    <a:lstStyle/>
                    <a:p>
                      <a:r>
                        <a:rPr lang="en-US" sz="1200" b="1" dirty="0"/>
                        <a:t>Rare Events</a:t>
                      </a:r>
                    </a:p>
                  </a:txBody>
                  <a:tcPr/>
                </a:tc>
                <a:tc>
                  <a:txBody>
                    <a:bodyPr/>
                    <a:lstStyle/>
                    <a:p>
                      <a:r>
                        <a:rPr lang="en-US" sz="1200" b="1" dirty="0"/>
                        <a:t>Sample Based</a:t>
                      </a:r>
                    </a:p>
                  </a:txBody>
                  <a:tcPr/>
                </a:tc>
                <a:tc>
                  <a:txBody>
                    <a:bodyPr/>
                    <a:lstStyle/>
                    <a:p>
                      <a:r>
                        <a:rPr lang="en-US" sz="1200" b="1" dirty="0"/>
                        <a:t>Population, Signatures, Classification</a:t>
                      </a:r>
                    </a:p>
                  </a:txBody>
                  <a:tcPr/>
                </a:tc>
                <a:tc>
                  <a:txBody>
                    <a:bodyPr/>
                    <a:lstStyle/>
                    <a:p>
                      <a:r>
                        <a:rPr lang="en-US" sz="1200" b="1" dirty="0"/>
                        <a:t>Fraud, Security, Social Location</a:t>
                      </a:r>
                    </a:p>
                  </a:txBody>
                  <a:tcPr/>
                </a:tc>
                <a:extLst>
                  <a:ext uri="{0D108BD9-81ED-4DB2-BD59-A6C34878D82A}">
                    <a16:rowId xmlns:a16="http://schemas.microsoft.com/office/drawing/2014/main" val="10002"/>
                  </a:ext>
                </a:extLst>
              </a:tr>
              <a:tr h="370840">
                <a:tc>
                  <a:txBody>
                    <a:bodyPr/>
                    <a:lstStyle/>
                    <a:p>
                      <a:r>
                        <a:rPr lang="en-US" sz="1200" b="1" dirty="0"/>
                        <a:t>Broad</a:t>
                      </a:r>
                      <a:r>
                        <a:rPr lang="en-US" sz="1200" b="1" baseline="0" dirty="0"/>
                        <a:t> Search</a:t>
                      </a:r>
                      <a:endParaRPr lang="en-US" sz="1200" b="1" dirty="0"/>
                    </a:p>
                  </a:txBody>
                  <a:tcPr/>
                </a:tc>
                <a:tc>
                  <a:txBody>
                    <a:bodyPr/>
                    <a:lstStyle/>
                    <a:p>
                      <a:r>
                        <a:rPr lang="en-US" sz="1200" b="1" dirty="0"/>
                        <a:t>Indexed Retrieval, Flat Files</a:t>
                      </a:r>
                    </a:p>
                  </a:txBody>
                  <a:tcPr/>
                </a:tc>
                <a:tc>
                  <a:txBody>
                    <a:bodyPr/>
                    <a:lstStyle/>
                    <a:p>
                      <a:r>
                        <a:rPr lang="en-US" sz="1200" b="1" dirty="0"/>
                        <a:t>Structured and Unstructured data</a:t>
                      </a:r>
                    </a:p>
                  </a:txBody>
                  <a:tcPr/>
                </a:tc>
                <a:tc>
                  <a:txBody>
                    <a:bodyPr/>
                    <a:lstStyle/>
                    <a:p>
                      <a:r>
                        <a:rPr lang="en-US" sz="1200" b="1" dirty="0"/>
                        <a:t>Search Engines</a:t>
                      </a:r>
                    </a:p>
                  </a:txBody>
                  <a:tcPr/>
                </a:tc>
                <a:extLst>
                  <a:ext uri="{0D108BD9-81ED-4DB2-BD59-A6C34878D82A}">
                    <a16:rowId xmlns:a16="http://schemas.microsoft.com/office/drawing/2014/main" val="10003"/>
                  </a:ext>
                </a:extLst>
              </a:tr>
              <a:tr h="370840">
                <a:tc>
                  <a:txBody>
                    <a:bodyPr/>
                    <a:lstStyle/>
                    <a:p>
                      <a:r>
                        <a:rPr lang="en-US" sz="1200" b="1" dirty="0"/>
                        <a:t>Relationships</a:t>
                      </a:r>
                    </a:p>
                  </a:txBody>
                  <a:tcPr/>
                </a:tc>
                <a:tc>
                  <a:txBody>
                    <a:bodyPr/>
                    <a:lstStyle/>
                    <a:p>
                      <a:r>
                        <a:rPr lang="en-US" sz="1200" b="1" dirty="0"/>
                        <a:t>Customized</a:t>
                      </a:r>
                    </a:p>
                  </a:txBody>
                  <a:tcPr/>
                </a:tc>
                <a:tc>
                  <a:txBody>
                    <a:bodyPr/>
                    <a:lstStyle/>
                    <a:p>
                      <a:r>
                        <a:rPr lang="en-US" sz="1200" b="1" dirty="0"/>
                        <a:t>Graphs and (social) Networks</a:t>
                      </a:r>
                    </a:p>
                  </a:txBody>
                  <a:tcPr/>
                </a:tc>
                <a:tc>
                  <a:txBody>
                    <a:bodyPr/>
                    <a:lstStyle/>
                    <a:p>
                      <a:r>
                        <a:rPr lang="en-US" sz="1200" b="1" dirty="0"/>
                        <a:t>Recommender</a:t>
                      </a:r>
                      <a:r>
                        <a:rPr lang="en-US" sz="1200" b="1" baseline="0" dirty="0"/>
                        <a:t> systems, </a:t>
                      </a:r>
                      <a:r>
                        <a:rPr lang="en-US" sz="1200" b="1" baseline="0" dirty="0" err="1"/>
                        <a:t>CoI</a:t>
                      </a:r>
                      <a:endParaRPr lang="en-US" sz="1200" b="1" dirty="0"/>
                    </a:p>
                  </a:txBody>
                  <a:tcPr/>
                </a:tc>
                <a:extLst>
                  <a:ext uri="{0D108BD9-81ED-4DB2-BD59-A6C34878D82A}">
                    <a16:rowId xmlns:a16="http://schemas.microsoft.com/office/drawing/2014/main" val="10004"/>
                  </a:ext>
                </a:extLst>
              </a:tr>
              <a:tr h="370840">
                <a:tc>
                  <a:txBody>
                    <a:bodyPr/>
                    <a:lstStyle/>
                    <a:p>
                      <a:r>
                        <a:rPr lang="en-US" sz="1200" b="1" dirty="0"/>
                        <a:t>Analytics</a:t>
                      </a:r>
                      <a:r>
                        <a:rPr lang="en-US" sz="1200" b="1" baseline="0" dirty="0"/>
                        <a:t> at Scale</a:t>
                      </a:r>
                      <a:endParaRPr lang="en-US" sz="1200" b="1" dirty="0"/>
                    </a:p>
                  </a:txBody>
                  <a:tcPr/>
                </a:tc>
                <a:tc>
                  <a:txBody>
                    <a:bodyPr/>
                    <a:lstStyle/>
                    <a:p>
                      <a:r>
                        <a:rPr lang="en-US" sz="1200" b="1" dirty="0"/>
                        <a:t>Sample</a:t>
                      </a:r>
                    </a:p>
                  </a:txBody>
                  <a:tcPr/>
                </a:tc>
                <a:tc>
                  <a:txBody>
                    <a:bodyPr/>
                    <a:lstStyle/>
                    <a:p>
                      <a:r>
                        <a:rPr lang="en-US" sz="1200" b="1" dirty="0"/>
                        <a:t>Population</a:t>
                      </a:r>
                    </a:p>
                  </a:txBody>
                  <a:tcPr/>
                </a:tc>
                <a:tc>
                  <a:txBody>
                    <a:bodyPr/>
                    <a:lstStyle/>
                    <a:p>
                      <a:r>
                        <a:rPr lang="en-US" sz="1200" b="1" dirty="0"/>
                        <a:t>Call Detail, Call Center</a:t>
                      </a:r>
                    </a:p>
                  </a:txBody>
                  <a:tcPr/>
                </a:tc>
                <a:extLst>
                  <a:ext uri="{0D108BD9-81ED-4DB2-BD59-A6C34878D82A}">
                    <a16:rowId xmlns:a16="http://schemas.microsoft.com/office/drawing/2014/main" val="10005"/>
                  </a:ext>
                </a:extLst>
              </a:tr>
              <a:tr h="370840">
                <a:tc>
                  <a:txBody>
                    <a:bodyPr/>
                    <a:lstStyle/>
                    <a:p>
                      <a:r>
                        <a:rPr lang="en-US" sz="1200" b="1" dirty="0"/>
                        <a:t>Personalized Traits</a:t>
                      </a:r>
                    </a:p>
                  </a:txBody>
                  <a:tcPr/>
                </a:tc>
                <a:tc>
                  <a:txBody>
                    <a:bodyPr/>
                    <a:lstStyle/>
                    <a:p>
                      <a:r>
                        <a:rPr lang="en-US" sz="1200" b="1" dirty="0"/>
                        <a:t>Survey based</a:t>
                      </a:r>
                    </a:p>
                  </a:txBody>
                  <a:tcPr/>
                </a:tc>
                <a:tc>
                  <a:txBody>
                    <a:bodyPr/>
                    <a:lstStyle/>
                    <a:p>
                      <a:r>
                        <a:rPr lang="en-US" sz="1200" b="1" dirty="0"/>
                        <a:t>Behavioral</a:t>
                      </a:r>
                    </a:p>
                  </a:txBody>
                  <a:tcPr/>
                </a:tc>
                <a:tc>
                  <a:txBody>
                    <a:bodyPr/>
                    <a:lstStyle/>
                    <a:p>
                      <a:r>
                        <a:rPr lang="en-US" sz="1200" b="1" dirty="0"/>
                        <a:t>Signatures, Targeted Marketing</a:t>
                      </a:r>
                    </a:p>
                  </a:txBody>
                  <a:tcPr/>
                </a:tc>
                <a:extLst>
                  <a:ext uri="{0D108BD9-81ED-4DB2-BD59-A6C34878D82A}">
                    <a16:rowId xmlns:a16="http://schemas.microsoft.com/office/drawing/2014/main" val="10006"/>
                  </a:ext>
                </a:extLst>
              </a:tr>
              <a:tr h="370840">
                <a:tc>
                  <a:txBody>
                    <a:bodyPr/>
                    <a:lstStyle/>
                    <a:p>
                      <a:r>
                        <a:rPr lang="en-US" sz="1200" b="1" dirty="0"/>
                        <a:t>Process Control</a:t>
                      </a:r>
                    </a:p>
                  </a:txBody>
                  <a:tcPr/>
                </a:tc>
                <a:tc>
                  <a:txBody>
                    <a:bodyPr/>
                    <a:lstStyle/>
                    <a:p>
                      <a:r>
                        <a:rPr lang="en-US" sz="1200" b="1" dirty="0" err="1"/>
                        <a:t>Silo’ed</a:t>
                      </a:r>
                      <a:endParaRPr lang="en-US" sz="1200" b="1" dirty="0"/>
                    </a:p>
                  </a:txBody>
                  <a:tcPr/>
                </a:tc>
                <a:tc>
                  <a:txBody>
                    <a:bodyPr/>
                    <a:lstStyle/>
                    <a:p>
                      <a:r>
                        <a:rPr lang="en-US" sz="1200" b="1" dirty="0"/>
                        <a:t>End to End, Feedback Control</a:t>
                      </a:r>
                    </a:p>
                  </a:txBody>
                  <a:tcPr/>
                </a:tc>
                <a:tc>
                  <a:txBody>
                    <a:bodyPr/>
                    <a:lstStyle/>
                    <a:p>
                      <a:r>
                        <a:rPr lang="en-US" sz="1200" b="1" dirty="0"/>
                        <a:t>Virtual Integration</a:t>
                      </a:r>
                    </a:p>
                  </a:txBody>
                  <a:tcPr/>
                </a:tc>
                <a:extLst>
                  <a:ext uri="{0D108BD9-81ED-4DB2-BD59-A6C34878D82A}">
                    <a16:rowId xmlns:a16="http://schemas.microsoft.com/office/drawing/2014/main" val="10007"/>
                  </a:ext>
                </a:extLst>
              </a:tr>
              <a:tr h="370840">
                <a:tc>
                  <a:txBody>
                    <a:bodyPr/>
                    <a:lstStyle/>
                    <a:p>
                      <a:r>
                        <a:rPr lang="en-US" sz="1200" b="1" dirty="0"/>
                        <a:t>Recommendations, Learning</a:t>
                      </a:r>
                    </a:p>
                  </a:txBody>
                  <a:tcPr/>
                </a:tc>
                <a:tc>
                  <a:txBody>
                    <a:bodyPr/>
                    <a:lstStyle/>
                    <a:p>
                      <a:r>
                        <a:rPr lang="en-US" sz="1200" b="1" dirty="0"/>
                        <a:t>Rules</a:t>
                      </a:r>
                    </a:p>
                  </a:txBody>
                  <a:tcPr/>
                </a:tc>
                <a:tc>
                  <a:txBody>
                    <a:bodyPr/>
                    <a:lstStyle/>
                    <a:p>
                      <a:r>
                        <a:rPr lang="en-US" sz="1200" b="1" dirty="0"/>
                        <a:t>ML, Collaborative, Relationship</a:t>
                      </a:r>
                      <a:r>
                        <a:rPr lang="en-US" sz="1200" b="1" baseline="0" dirty="0"/>
                        <a:t> based</a:t>
                      </a:r>
                      <a:endParaRPr lang="en-US" sz="1200" b="1" dirty="0"/>
                    </a:p>
                  </a:txBody>
                  <a:tcPr/>
                </a:tc>
                <a:tc>
                  <a:txBody>
                    <a:bodyPr/>
                    <a:lstStyle/>
                    <a:p>
                      <a:r>
                        <a:rPr lang="en-US" sz="1200" b="1" dirty="0"/>
                        <a:t>Translation, Recommenders</a:t>
                      </a:r>
                    </a:p>
                  </a:txBody>
                  <a:tcPr/>
                </a:tc>
                <a:extLst>
                  <a:ext uri="{0D108BD9-81ED-4DB2-BD59-A6C34878D82A}">
                    <a16:rowId xmlns:a16="http://schemas.microsoft.com/office/drawing/2014/main" val="10008"/>
                  </a:ext>
                </a:extLst>
              </a:tr>
              <a:tr h="370840">
                <a:tc>
                  <a:txBody>
                    <a:bodyPr/>
                    <a:lstStyle/>
                    <a:p>
                      <a:r>
                        <a:rPr lang="en-US" sz="1200" b="1" dirty="0"/>
                        <a:t>Transparency</a:t>
                      </a:r>
                    </a:p>
                  </a:txBody>
                  <a:tcPr/>
                </a:tc>
                <a:tc>
                  <a:txBody>
                    <a:bodyPr/>
                    <a:lstStyle/>
                    <a:p>
                      <a:r>
                        <a:rPr lang="en-US" sz="1200" b="1" dirty="0"/>
                        <a:t>Within Silo</a:t>
                      </a:r>
                    </a:p>
                  </a:txBody>
                  <a:tcPr/>
                </a:tc>
                <a:tc>
                  <a:txBody>
                    <a:bodyPr/>
                    <a:lstStyle/>
                    <a:p>
                      <a:r>
                        <a:rPr lang="en-US" sz="1200" b="1" dirty="0"/>
                        <a:t>Across Processes</a:t>
                      </a:r>
                    </a:p>
                  </a:txBody>
                  <a:tcPr/>
                </a:tc>
                <a:tc>
                  <a:txBody>
                    <a:bodyPr/>
                    <a:lstStyle/>
                    <a:p>
                      <a:r>
                        <a:rPr lang="en-US" sz="1200" b="1" dirty="0"/>
                        <a:t>Provisioning</a:t>
                      </a:r>
                    </a:p>
                  </a:txBody>
                  <a:tcPr/>
                </a:tc>
                <a:extLst>
                  <a:ext uri="{0D108BD9-81ED-4DB2-BD59-A6C34878D82A}">
                    <a16:rowId xmlns:a16="http://schemas.microsoft.com/office/drawing/2014/main" val="10009"/>
                  </a:ext>
                </a:extLst>
              </a:tr>
              <a:tr h="370840">
                <a:tc>
                  <a:txBody>
                    <a:bodyPr/>
                    <a:lstStyle/>
                    <a:p>
                      <a:r>
                        <a:rPr lang="en-US" sz="1200" b="1" dirty="0"/>
                        <a:t>Prediction</a:t>
                      </a:r>
                    </a:p>
                  </a:txBody>
                  <a:tcPr/>
                </a:tc>
                <a:tc>
                  <a:txBody>
                    <a:bodyPr/>
                    <a:lstStyle/>
                    <a:p>
                      <a:r>
                        <a:rPr lang="en-US" sz="1200" b="1" dirty="0"/>
                        <a:t>Limited, Aggregate</a:t>
                      </a:r>
                    </a:p>
                  </a:txBody>
                  <a:tcPr/>
                </a:tc>
                <a:tc>
                  <a:txBody>
                    <a:bodyPr/>
                    <a:lstStyle/>
                    <a:p>
                      <a:r>
                        <a:rPr lang="en-US" sz="1200" b="1" dirty="0"/>
                        <a:t>Real time, Specific</a:t>
                      </a:r>
                    </a:p>
                  </a:txBody>
                  <a:tcPr/>
                </a:tc>
                <a:tc>
                  <a:txBody>
                    <a:bodyPr/>
                    <a:lstStyle/>
                    <a:p>
                      <a:r>
                        <a:rPr lang="en-US" sz="1200" b="1" dirty="0"/>
                        <a:t>Slipper</a:t>
                      </a:r>
                    </a:p>
                  </a:txBody>
                  <a:tcPr/>
                </a:tc>
                <a:extLst>
                  <a:ext uri="{0D108BD9-81ED-4DB2-BD59-A6C34878D82A}">
                    <a16:rowId xmlns:a16="http://schemas.microsoft.com/office/drawing/2014/main" val="10010"/>
                  </a:ext>
                </a:extLst>
              </a:tr>
              <a:tr h="370840">
                <a:tc>
                  <a:txBody>
                    <a:bodyPr/>
                    <a:lstStyle/>
                    <a:p>
                      <a:r>
                        <a:rPr lang="en-US" sz="1200" b="1" dirty="0"/>
                        <a:t>Control</a:t>
                      </a:r>
                    </a:p>
                  </a:txBody>
                  <a:tcPr/>
                </a:tc>
                <a:tc>
                  <a:txBody>
                    <a:bodyPr/>
                    <a:lstStyle/>
                    <a:p>
                      <a:r>
                        <a:rPr lang="en-US" sz="1200" b="1" dirty="0"/>
                        <a:t>Customized, Rule Based</a:t>
                      </a:r>
                    </a:p>
                  </a:txBody>
                  <a:tcPr/>
                </a:tc>
                <a:tc>
                  <a:txBody>
                    <a:bodyPr/>
                    <a:lstStyle/>
                    <a:p>
                      <a:r>
                        <a:rPr lang="en-US" sz="1200" b="1" dirty="0"/>
                        <a:t>Learning Based</a:t>
                      </a:r>
                    </a:p>
                  </a:txBody>
                  <a:tcPr/>
                </a:tc>
                <a:tc>
                  <a:txBody>
                    <a:bodyPr/>
                    <a:lstStyle/>
                    <a:p>
                      <a:r>
                        <a:rPr lang="en-US" sz="1200" b="1" dirty="0"/>
                        <a:t>Driverless Cars</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63425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types of analytics">
            <a:extLst>
              <a:ext uri="{FF2B5EF4-FFF2-40B4-BE49-F238E27FC236}">
                <a16:creationId xmlns:a16="http://schemas.microsoft.com/office/drawing/2014/main" id="{D352038C-668E-47B0-9702-060EAC7E3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5425"/>
            <a:ext cx="6355557"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AE9179-5F52-4053-B43F-FAFA3050FF3E}"/>
              </a:ext>
            </a:extLst>
          </p:cNvPr>
          <p:cNvSpPr/>
          <p:nvPr/>
        </p:nvSpPr>
        <p:spPr>
          <a:xfrm>
            <a:off x="480060" y="5889675"/>
            <a:ext cx="5783580" cy="646331"/>
          </a:xfrm>
          <a:prstGeom prst="rect">
            <a:avLst/>
          </a:prstGeom>
        </p:spPr>
        <p:txBody>
          <a:bodyPr wrap="square">
            <a:spAutoFit/>
          </a:bodyPr>
          <a:lstStyle/>
          <a:p>
            <a:r>
              <a:rPr lang="en-US" dirty="0"/>
              <a:t>http://www.kdnuggets.com/2017/07/4-types-data-analytics.html</a:t>
            </a:r>
          </a:p>
        </p:txBody>
      </p:sp>
    </p:spTree>
    <p:extLst>
      <p:ext uri="{BB962C8B-B14F-4D97-AF65-F5344CB8AC3E}">
        <p14:creationId xmlns:p14="http://schemas.microsoft.com/office/powerpoint/2010/main" val="3733726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00844" y="609600"/>
            <a:ext cx="8570912" cy="838200"/>
          </a:xfrm>
          <a:prstGeom prst="rect">
            <a:avLst/>
          </a:prstGeom>
        </p:spPr>
        <p:txBody>
          <a:bodyPr>
            <a:normAutofit fontScale="90000"/>
          </a:bodyPr>
          <a:lstStyle/>
          <a:p>
            <a:pPr>
              <a:lnSpc>
                <a:spcPct val="90000"/>
              </a:lnSpc>
              <a:defRPr/>
            </a:pPr>
            <a:r>
              <a:rPr lang="en-US" sz="3200" b="1" dirty="0">
                <a:solidFill>
                  <a:srgbClr val="0070C0"/>
                </a:solidFill>
                <a:latin typeface="Times New Roman" pitchFamily="18" charset="0"/>
                <a:cs typeface="Times New Roman" pitchFamily="18" charset="0"/>
              </a:rPr>
              <a:t>Challenge: Getting More Value from Data</a:t>
            </a:r>
            <a:br>
              <a:rPr lang="en-US" sz="3200" b="1" dirty="0">
                <a:solidFill>
                  <a:srgbClr val="0070C0"/>
                </a:solidFill>
                <a:latin typeface="Times New Roman" pitchFamily="18" charset="0"/>
                <a:cs typeface="Times New Roman" pitchFamily="18" charset="0"/>
              </a:rPr>
            </a:br>
            <a:r>
              <a:rPr lang="en-US" sz="3200" b="1" dirty="0">
                <a:solidFill>
                  <a:srgbClr val="0070C0"/>
                </a:solidFill>
                <a:latin typeface="Times New Roman" pitchFamily="18" charset="0"/>
                <a:cs typeface="Times New Roman" pitchFamily="18" charset="0"/>
              </a:rPr>
              <a:t>Micro View</a:t>
            </a:r>
            <a:br>
              <a:rPr lang="en-US" sz="3200" b="1" dirty="0">
                <a:solidFill>
                  <a:srgbClr val="002060"/>
                </a:solidFill>
                <a:latin typeface="Times New Roman" pitchFamily="18" charset="0"/>
                <a:cs typeface="Times New Roman" pitchFamily="18" charset="0"/>
              </a:rPr>
            </a:br>
            <a:r>
              <a:rPr lang="en-US" sz="3200" i="1" dirty="0">
                <a:solidFill>
                  <a:srgbClr val="000099"/>
                </a:solidFill>
              </a:rPr>
              <a:t>9,570,000,000,000,000,000,000 Bytes**</a:t>
            </a:r>
            <a:br>
              <a:rPr lang="en-US" sz="3200" i="1" dirty="0">
                <a:solidFill>
                  <a:srgbClr val="000099"/>
                </a:solidFill>
              </a:rPr>
            </a:br>
            <a:br>
              <a:rPr lang="en-US" sz="3200" i="1" dirty="0"/>
            </a:br>
            <a:endParaRPr lang="en-US" sz="3200" b="1" dirty="0">
              <a:solidFill>
                <a:srgbClr val="002060"/>
              </a:solidFill>
              <a:latin typeface="Times New Roman" pitchFamily="18" charset="0"/>
              <a:cs typeface="Times New Roman" pitchFamily="18" charset="0"/>
            </a:endParaRPr>
          </a:p>
        </p:txBody>
      </p:sp>
      <p:sp>
        <p:nvSpPr>
          <p:cNvPr id="23" name="Slide Number Placeholder 22"/>
          <p:cNvSpPr>
            <a:spLocks noGrp="1"/>
          </p:cNvSpPr>
          <p:nvPr>
            <p:ph type="sldNum" sz="quarter" idx="10"/>
          </p:nvPr>
        </p:nvSpPr>
        <p:spPr/>
        <p:txBody>
          <a:bodyPr/>
          <a:lstStyle/>
          <a:p>
            <a:fld id="{75739F37-8D1E-40B4-9D16-B6367F67191D}" type="slidenum">
              <a:rPr lang="en-US" sz="900" smtClean="0">
                <a:solidFill>
                  <a:schemeClr val="tx1"/>
                </a:solidFill>
              </a:rPr>
              <a:pPr/>
              <a:t>32</a:t>
            </a:fld>
            <a:endParaRPr lang="en-US" sz="900">
              <a:solidFill>
                <a:schemeClr val="tx1"/>
              </a:solidFill>
            </a:endParaRPr>
          </a:p>
        </p:txBody>
      </p:sp>
      <p:sp>
        <p:nvSpPr>
          <p:cNvPr id="31" name="Cloud 30"/>
          <p:cNvSpPr/>
          <p:nvPr/>
        </p:nvSpPr>
        <p:spPr bwMode="auto">
          <a:xfrm>
            <a:off x="2781300" y="2866373"/>
            <a:ext cx="3581400" cy="1733490"/>
          </a:xfrm>
          <a:prstGeom prst="cloud">
            <a:avLst/>
          </a:prstGeom>
          <a:solidFill>
            <a:srgbClr val="0070C0"/>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rPr>
              <a:t>Hundreds of Data Sources</a:t>
            </a:r>
          </a:p>
          <a:p>
            <a:pPr marL="0" marR="0" indent="0" algn="ctr" defTabSz="914400" rtl="0" eaLnBrk="1" fontAlgn="base" latinLnBrk="0" hangingPunct="1">
              <a:lnSpc>
                <a:spcPct val="100000"/>
              </a:lnSpc>
              <a:spcBef>
                <a:spcPct val="0"/>
              </a:spcBef>
              <a:spcAft>
                <a:spcPct val="0"/>
              </a:spcAft>
              <a:buClrTx/>
              <a:buSzTx/>
              <a:buFont typeface="Arial" pitchFamily="34" charset="0"/>
              <a:buChar char="•"/>
              <a:tabLst/>
            </a:pPr>
            <a:r>
              <a:rPr kumimoji="0" lang="en-US" sz="1200" b="1" i="0" u="none" strike="noStrike" cap="none" normalizeH="0" baseline="0" dirty="0">
                <a:ln>
                  <a:noFill/>
                </a:ln>
                <a:solidFill>
                  <a:schemeClr val="bg1"/>
                </a:solidFill>
                <a:effectLst/>
                <a:latin typeface="Calibri" pitchFamily="34" charset="0"/>
              </a:rPr>
              <a:t>Volume</a:t>
            </a:r>
            <a:endParaRPr lang="en-US" sz="1600" dirty="0">
              <a:solidFill>
                <a:schemeClr val="bg1"/>
              </a:solidFill>
            </a:endParaRPr>
          </a:p>
          <a:p>
            <a:pPr marL="0" marR="0" indent="0" algn="ctr" defTabSz="914400" rtl="0" eaLnBrk="1" fontAlgn="base" latinLnBrk="0" hangingPunct="1">
              <a:lnSpc>
                <a:spcPct val="100000"/>
              </a:lnSpc>
              <a:spcBef>
                <a:spcPct val="0"/>
              </a:spcBef>
              <a:spcAft>
                <a:spcPct val="0"/>
              </a:spcAft>
              <a:buClrTx/>
              <a:buSzTx/>
              <a:buFont typeface="Arial" pitchFamily="34" charset="0"/>
              <a:buChar char="•"/>
              <a:tabLst/>
            </a:pPr>
            <a:r>
              <a:rPr lang="en-US" sz="1200" dirty="0">
                <a:solidFill>
                  <a:schemeClr val="bg1"/>
                </a:solidFill>
              </a:rPr>
              <a:t>Velocity</a:t>
            </a:r>
          </a:p>
          <a:p>
            <a:pPr marL="0" marR="0" indent="0" algn="ctr" defTabSz="914400" rtl="0" eaLnBrk="1" fontAlgn="base" latinLnBrk="0" hangingPunct="1">
              <a:lnSpc>
                <a:spcPct val="100000"/>
              </a:lnSpc>
              <a:spcBef>
                <a:spcPct val="0"/>
              </a:spcBef>
              <a:spcAft>
                <a:spcPct val="0"/>
              </a:spcAft>
              <a:buClrTx/>
              <a:buSzTx/>
              <a:buFont typeface="Arial" pitchFamily="34" charset="0"/>
              <a:buChar char="•"/>
              <a:tabLst/>
            </a:pPr>
            <a:r>
              <a:rPr kumimoji="0" lang="en-US" sz="1200" b="1" i="0" u="none" strike="noStrike" cap="none" normalizeH="0" baseline="0" dirty="0">
                <a:ln>
                  <a:noFill/>
                </a:ln>
                <a:solidFill>
                  <a:schemeClr val="bg1"/>
                </a:solidFill>
                <a:effectLst/>
                <a:latin typeface="Calibri" pitchFamily="34" charset="0"/>
              </a:rPr>
              <a:t>Variability</a:t>
            </a:r>
          </a:p>
        </p:txBody>
      </p:sp>
      <p:sp>
        <p:nvSpPr>
          <p:cNvPr id="39" name="TextBox 38"/>
          <p:cNvSpPr txBox="1"/>
          <p:nvPr/>
        </p:nvSpPr>
        <p:spPr>
          <a:xfrm>
            <a:off x="838200" y="1447800"/>
            <a:ext cx="1447800" cy="584775"/>
          </a:xfrm>
          <a:prstGeom prst="rect">
            <a:avLst/>
          </a:prstGeom>
          <a:solidFill>
            <a:srgbClr val="FFFF99"/>
          </a:solidFill>
          <a:ln w="28575">
            <a:solidFill>
              <a:schemeClr val="tx1"/>
            </a:solidFill>
          </a:ln>
        </p:spPr>
        <p:txBody>
          <a:bodyPr wrap="square" rtlCol="0">
            <a:spAutoFit/>
          </a:bodyPr>
          <a:lstStyle/>
          <a:p>
            <a:pPr algn="ctr"/>
            <a:r>
              <a:rPr lang="en-US" sz="1600" dirty="0">
                <a:solidFill>
                  <a:srgbClr val="002060"/>
                </a:solidFill>
              </a:rPr>
              <a:t>Customer* Experience</a:t>
            </a:r>
          </a:p>
        </p:txBody>
      </p:sp>
      <p:sp>
        <p:nvSpPr>
          <p:cNvPr id="40" name="TextBox 39"/>
          <p:cNvSpPr txBox="1"/>
          <p:nvPr/>
        </p:nvSpPr>
        <p:spPr>
          <a:xfrm>
            <a:off x="152400" y="2667004"/>
            <a:ext cx="1447800" cy="1323439"/>
          </a:xfrm>
          <a:prstGeom prst="rect">
            <a:avLst/>
          </a:prstGeom>
          <a:solidFill>
            <a:srgbClr val="FFFF99"/>
          </a:solidFill>
          <a:ln w="28575">
            <a:solidFill>
              <a:schemeClr val="tx1"/>
            </a:solidFill>
          </a:ln>
        </p:spPr>
        <p:txBody>
          <a:bodyPr wrap="square" rtlCol="0">
            <a:spAutoFit/>
          </a:bodyPr>
          <a:lstStyle/>
          <a:p>
            <a:pPr algn="ctr"/>
            <a:r>
              <a:rPr lang="en-US" sz="1600" dirty="0">
                <a:solidFill>
                  <a:srgbClr val="002060"/>
                </a:solidFill>
              </a:rPr>
              <a:t>Managing Risk:</a:t>
            </a:r>
          </a:p>
          <a:p>
            <a:pPr algn="ctr"/>
            <a:r>
              <a:rPr lang="en-US" sz="1600" dirty="0">
                <a:solidFill>
                  <a:srgbClr val="002060"/>
                </a:solidFill>
              </a:rPr>
              <a:t>Security</a:t>
            </a:r>
          </a:p>
          <a:p>
            <a:pPr algn="ctr"/>
            <a:r>
              <a:rPr lang="en-US" sz="1600" dirty="0">
                <a:solidFill>
                  <a:srgbClr val="002060"/>
                </a:solidFill>
              </a:rPr>
              <a:t>Fraud</a:t>
            </a:r>
          </a:p>
          <a:p>
            <a:pPr algn="ctr"/>
            <a:r>
              <a:rPr lang="en-US" sz="1600" dirty="0">
                <a:solidFill>
                  <a:srgbClr val="002060"/>
                </a:solidFill>
              </a:rPr>
              <a:t>Compliance</a:t>
            </a:r>
          </a:p>
        </p:txBody>
      </p:sp>
      <p:sp>
        <p:nvSpPr>
          <p:cNvPr id="41" name="TextBox 40"/>
          <p:cNvSpPr txBox="1"/>
          <p:nvPr/>
        </p:nvSpPr>
        <p:spPr>
          <a:xfrm>
            <a:off x="6934200" y="1524000"/>
            <a:ext cx="1447800" cy="1107996"/>
          </a:xfrm>
          <a:prstGeom prst="rect">
            <a:avLst/>
          </a:prstGeom>
          <a:solidFill>
            <a:srgbClr val="FFFF99"/>
          </a:solidFill>
          <a:ln w="28575">
            <a:solidFill>
              <a:schemeClr val="tx1"/>
            </a:solidFill>
          </a:ln>
        </p:spPr>
        <p:txBody>
          <a:bodyPr wrap="square" rtlCol="0">
            <a:spAutoFit/>
          </a:bodyPr>
          <a:lstStyle/>
          <a:p>
            <a:pPr algn="ctr"/>
            <a:r>
              <a:rPr lang="en-US" sz="1600" dirty="0">
                <a:solidFill>
                  <a:srgbClr val="002060"/>
                </a:solidFill>
              </a:rPr>
              <a:t>Operations:</a:t>
            </a:r>
          </a:p>
          <a:p>
            <a:pPr algn="ctr"/>
            <a:r>
              <a:rPr lang="en-US" sz="1600" dirty="0">
                <a:solidFill>
                  <a:srgbClr val="002060"/>
                </a:solidFill>
              </a:rPr>
              <a:t>Market</a:t>
            </a:r>
          </a:p>
          <a:p>
            <a:pPr algn="ctr"/>
            <a:r>
              <a:rPr lang="en-US" sz="1600" dirty="0">
                <a:solidFill>
                  <a:srgbClr val="002060"/>
                </a:solidFill>
              </a:rPr>
              <a:t>Network</a:t>
            </a:r>
          </a:p>
          <a:p>
            <a:pPr algn="ctr"/>
            <a:r>
              <a:rPr lang="en-US" sz="1600" dirty="0">
                <a:solidFill>
                  <a:srgbClr val="002060"/>
                </a:solidFill>
              </a:rPr>
              <a:t>Services</a:t>
            </a:r>
          </a:p>
        </p:txBody>
      </p:sp>
      <p:sp>
        <p:nvSpPr>
          <p:cNvPr id="42" name="TextBox 41"/>
          <p:cNvSpPr txBox="1"/>
          <p:nvPr/>
        </p:nvSpPr>
        <p:spPr>
          <a:xfrm>
            <a:off x="3848100" y="1219204"/>
            <a:ext cx="1447800" cy="584775"/>
          </a:xfrm>
          <a:prstGeom prst="rect">
            <a:avLst/>
          </a:prstGeom>
          <a:solidFill>
            <a:srgbClr val="FFFF99"/>
          </a:solidFill>
          <a:ln w="28575">
            <a:solidFill>
              <a:schemeClr val="tx1"/>
            </a:solidFill>
          </a:ln>
        </p:spPr>
        <p:txBody>
          <a:bodyPr wrap="square" rtlCol="0">
            <a:spAutoFit/>
          </a:bodyPr>
          <a:lstStyle/>
          <a:p>
            <a:pPr algn="ctr"/>
            <a:r>
              <a:rPr lang="en-US" sz="1600" dirty="0">
                <a:solidFill>
                  <a:srgbClr val="002060"/>
                </a:solidFill>
              </a:rPr>
              <a:t>Decision Support</a:t>
            </a:r>
          </a:p>
        </p:txBody>
      </p:sp>
      <p:sp>
        <p:nvSpPr>
          <p:cNvPr id="43" name="TextBox 42"/>
          <p:cNvSpPr txBox="1"/>
          <p:nvPr/>
        </p:nvSpPr>
        <p:spPr>
          <a:xfrm>
            <a:off x="457200" y="4876807"/>
            <a:ext cx="1447800" cy="830997"/>
          </a:xfrm>
          <a:prstGeom prst="rect">
            <a:avLst/>
          </a:prstGeom>
          <a:solidFill>
            <a:srgbClr val="FFFF99"/>
          </a:solidFill>
          <a:ln w="28575">
            <a:solidFill>
              <a:schemeClr val="tx1"/>
            </a:solidFill>
          </a:ln>
        </p:spPr>
        <p:txBody>
          <a:bodyPr wrap="square" rtlCol="0">
            <a:spAutoFit/>
          </a:bodyPr>
          <a:lstStyle/>
          <a:p>
            <a:pPr algn="ctr"/>
            <a:r>
              <a:rPr lang="en-US" sz="1600" dirty="0">
                <a:solidFill>
                  <a:srgbClr val="002060"/>
                </a:solidFill>
              </a:rPr>
              <a:t>Process Control:</a:t>
            </a:r>
          </a:p>
          <a:p>
            <a:pPr algn="ctr"/>
            <a:r>
              <a:rPr lang="en-US" sz="1600" dirty="0">
                <a:solidFill>
                  <a:srgbClr val="002060"/>
                </a:solidFill>
              </a:rPr>
              <a:t>Provisioning</a:t>
            </a:r>
          </a:p>
        </p:txBody>
      </p:sp>
      <p:sp>
        <p:nvSpPr>
          <p:cNvPr id="44" name="TextBox 43"/>
          <p:cNvSpPr txBox="1"/>
          <p:nvPr/>
        </p:nvSpPr>
        <p:spPr>
          <a:xfrm>
            <a:off x="7543800" y="4800604"/>
            <a:ext cx="1447800" cy="523220"/>
          </a:xfrm>
          <a:prstGeom prst="rect">
            <a:avLst/>
          </a:prstGeom>
          <a:solidFill>
            <a:srgbClr val="FFFF99"/>
          </a:solidFill>
          <a:ln w="28575">
            <a:solidFill>
              <a:schemeClr val="tx1"/>
            </a:solidFill>
          </a:ln>
        </p:spPr>
        <p:txBody>
          <a:bodyPr wrap="square" rtlCol="0">
            <a:spAutoFit/>
          </a:bodyPr>
          <a:lstStyle/>
          <a:p>
            <a:pPr algn="ctr"/>
            <a:r>
              <a:rPr lang="en-US" sz="1400" dirty="0">
                <a:solidFill>
                  <a:srgbClr val="002060"/>
                </a:solidFill>
              </a:rPr>
              <a:t>Managed Services</a:t>
            </a:r>
          </a:p>
        </p:txBody>
      </p:sp>
      <p:sp>
        <p:nvSpPr>
          <p:cNvPr id="45" name="TextBox 44"/>
          <p:cNvSpPr txBox="1"/>
          <p:nvPr/>
        </p:nvSpPr>
        <p:spPr>
          <a:xfrm>
            <a:off x="2438400" y="5715000"/>
            <a:ext cx="1447800" cy="523220"/>
          </a:xfrm>
          <a:prstGeom prst="rect">
            <a:avLst/>
          </a:prstGeom>
          <a:solidFill>
            <a:srgbClr val="FFFF99"/>
          </a:solidFill>
          <a:ln w="28575">
            <a:solidFill>
              <a:schemeClr val="tx1"/>
            </a:solidFill>
          </a:ln>
        </p:spPr>
        <p:txBody>
          <a:bodyPr wrap="square" rtlCol="0">
            <a:spAutoFit/>
          </a:bodyPr>
          <a:lstStyle/>
          <a:p>
            <a:pPr algn="ctr"/>
            <a:r>
              <a:rPr lang="en-US" sz="1400" dirty="0">
                <a:solidFill>
                  <a:srgbClr val="002060"/>
                </a:solidFill>
              </a:rPr>
              <a:t>Forecasting &amp; Planning</a:t>
            </a:r>
          </a:p>
        </p:txBody>
      </p:sp>
      <p:sp>
        <p:nvSpPr>
          <p:cNvPr id="46" name="TextBox 45"/>
          <p:cNvSpPr txBox="1"/>
          <p:nvPr/>
        </p:nvSpPr>
        <p:spPr>
          <a:xfrm>
            <a:off x="5486400" y="5638808"/>
            <a:ext cx="1447800" cy="1169551"/>
          </a:xfrm>
          <a:prstGeom prst="rect">
            <a:avLst/>
          </a:prstGeom>
          <a:solidFill>
            <a:srgbClr val="FFFF99"/>
          </a:solidFill>
          <a:ln w="28575">
            <a:solidFill>
              <a:schemeClr val="tx1"/>
            </a:solidFill>
          </a:ln>
        </p:spPr>
        <p:txBody>
          <a:bodyPr wrap="square" rtlCol="0">
            <a:spAutoFit/>
          </a:bodyPr>
          <a:lstStyle/>
          <a:p>
            <a:pPr algn="ctr"/>
            <a:r>
              <a:rPr lang="en-US" sz="1400" dirty="0">
                <a:solidFill>
                  <a:srgbClr val="002060"/>
                </a:solidFill>
              </a:rPr>
              <a:t>Vertical Services:</a:t>
            </a:r>
          </a:p>
          <a:p>
            <a:pPr algn="ctr"/>
            <a:r>
              <a:rPr lang="en-US" sz="1400" dirty="0">
                <a:solidFill>
                  <a:srgbClr val="002060"/>
                </a:solidFill>
              </a:rPr>
              <a:t>Medical</a:t>
            </a:r>
          </a:p>
          <a:p>
            <a:pPr algn="ctr"/>
            <a:r>
              <a:rPr lang="en-US" sz="1400" dirty="0">
                <a:solidFill>
                  <a:srgbClr val="002060"/>
                </a:solidFill>
              </a:rPr>
              <a:t>Smart Grid</a:t>
            </a:r>
          </a:p>
          <a:p>
            <a:pPr algn="ctr"/>
            <a:r>
              <a:rPr lang="en-US" sz="1400" dirty="0">
                <a:solidFill>
                  <a:srgbClr val="002060"/>
                </a:solidFill>
              </a:rPr>
              <a:t>Hospitality</a:t>
            </a:r>
          </a:p>
        </p:txBody>
      </p:sp>
      <p:sp>
        <p:nvSpPr>
          <p:cNvPr id="17" name="TextBox 16"/>
          <p:cNvSpPr txBox="1"/>
          <p:nvPr/>
        </p:nvSpPr>
        <p:spPr>
          <a:xfrm>
            <a:off x="152400" y="6553208"/>
            <a:ext cx="4572000" cy="307777"/>
          </a:xfrm>
          <a:prstGeom prst="rect">
            <a:avLst/>
          </a:prstGeom>
          <a:noFill/>
        </p:spPr>
        <p:txBody>
          <a:bodyPr wrap="square" rtlCol="0">
            <a:spAutoFit/>
          </a:bodyPr>
          <a:lstStyle/>
          <a:p>
            <a:r>
              <a:rPr lang="en-US" sz="1400" dirty="0">
                <a:solidFill>
                  <a:schemeClr val="tx1"/>
                </a:solidFill>
              </a:rPr>
              <a:t>* Customer Specific Data is </a:t>
            </a:r>
            <a:r>
              <a:rPr lang="en-US" sz="1400" dirty="0" err="1">
                <a:solidFill>
                  <a:schemeClr val="tx1"/>
                </a:solidFill>
              </a:rPr>
              <a:t>anonymized</a:t>
            </a:r>
            <a:r>
              <a:rPr lang="en-US" sz="1400" dirty="0">
                <a:solidFill>
                  <a:schemeClr val="tx1"/>
                </a:solidFill>
              </a:rPr>
              <a:t> or aggregated.</a:t>
            </a:r>
          </a:p>
        </p:txBody>
      </p:sp>
      <p:sp>
        <p:nvSpPr>
          <p:cNvPr id="18" name="Rectangle 7"/>
          <p:cNvSpPr>
            <a:spLocks noChangeArrowheads="1"/>
          </p:cNvSpPr>
          <p:nvPr/>
        </p:nvSpPr>
        <p:spPr bwMode="auto">
          <a:xfrm>
            <a:off x="1676400" y="3505200"/>
            <a:ext cx="1066800" cy="762000"/>
          </a:xfrm>
          <a:prstGeom prst="rect">
            <a:avLst/>
          </a:prstGeom>
          <a:solidFill>
            <a:schemeClr val="tx2">
              <a:lumMod val="40000"/>
              <a:lumOff val="60000"/>
            </a:schemeClr>
          </a:solidFill>
          <a:ln w="28575">
            <a:solidFill>
              <a:schemeClr val="tx1"/>
            </a:solidFill>
            <a:miter lim="800000"/>
            <a:headEnd/>
            <a:tailEnd/>
          </a:ln>
        </p:spPr>
        <p:txBody>
          <a:bodyPr wrap="none" lIns="91432" tIns="45715" rIns="91432" bIns="45715" anchor="ctr"/>
          <a:lstStyle/>
          <a:p>
            <a:r>
              <a:rPr lang="en-US" sz="800" b="1" i="1" u="sng" dirty="0">
                <a:solidFill>
                  <a:srgbClr val="FFFF00"/>
                </a:solidFill>
                <a:latin typeface="Times New Roman" pitchFamily="18" charset="0"/>
              </a:rPr>
              <a:t>Data Analysis:</a:t>
            </a:r>
          </a:p>
          <a:p>
            <a:r>
              <a:rPr lang="en-US" sz="800" b="1" dirty="0">
                <a:solidFill>
                  <a:srgbClr val="FFFF00"/>
                </a:solidFill>
                <a:latin typeface="Times New Roman" pitchFamily="18" charset="0"/>
              </a:rPr>
              <a:t>Industry leading </a:t>
            </a:r>
          </a:p>
          <a:p>
            <a:r>
              <a:rPr lang="en-US" sz="800" b="1" dirty="0">
                <a:solidFill>
                  <a:srgbClr val="FFFF00"/>
                </a:solidFill>
                <a:latin typeface="Times New Roman" pitchFamily="18" charset="0"/>
              </a:rPr>
              <a:t>Information Mining </a:t>
            </a:r>
          </a:p>
          <a:p>
            <a:r>
              <a:rPr lang="en-US" sz="800" b="1" dirty="0">
                <a:solidFill>
                  <a:srgbClr val="FFFF00"/>
                </a:solidFill>
                <a:latin typeface="Times New Roman" pitchFamily="18" charset="0"/>
              </a:rPr>
              <a:t>Technology including </a:t>
            </a:r>
          </a:p>
          <a:p>
            <a:r>
              <a:rPr lang="en-US" sz="800" dirty="0">
                <a:solidFill>
                  <a:srgbClr val="FFFF00"/>
                </a:solidFill>
                <a:latin typeface="Times New Roman" pitchFamily="18" charset="0"/>
              </a:rPr>
              <a:t>RT</a:t>
            </a:r>
            <a:endParaRPr lang="en-US" sz="800" b="1" dirty="0">
              <a:solidFill>
                <a:srgbClr val="FFFF00"/>
              </a:solidFill>
              <a:latin typeface="Times New Roman" pitchFamily="18" charset="0"/>
            </a:endParaRPr>
          </a:p>
        </p:txBody>
      </p:sp>
      <p:sp>
        <p:nvSpPr>
          <p:cNvPr id="19" name="Rectangle 6"/>
          <p:cNvSpPr>
            <a:spLocks noChangeArrowheads="1"/>
          </p:cNvSpPr>
          <p:nvPr/>
        </p:nvSpPr>
        <p:spPr bwMode="auto">
          <a:xfrm>
            <a:off x="4038600" y="4572000"/>
            <a:ext cx="1295400" cy="914400"/>
          </a:xfrm>
          <a:prstGeom prst="rect">
            <a:avLst/>
          </a:prstGeom>
          <a:solidFill>
            <a:schemeClr val="tx2">
              <a:lumMod val="40000"/>
              <a:lumOff val="60000"/>
            </a:schemeClr>
          </a:solidFill>
          <a:ln w="28575">
            <a:solidFill>
              <a:schemeClr val="tx1"/>
            </a:solidFill>
            <a:miter lim="800000"/>
            <a:headEnd/>
            <a:tailEnd/>
          </a:ln>
        </p:spPr>
        <p:txBody>
          <a:bodyPr wrap="none" lIns="91432" tIns="45715" rIns="91432" bIns="45715" anchor="ctr"/>
          <a:lstStyle/>
          <a:p>
            <a:r>
              <a:rPr lang="en-US" sz="800" b="1" i="1" u="sng" dirty="0">
                <a:solidFill>
                  <a:srgbClr val="FFFF00"/>
                </a:solidFill>
                <a:latin typeface="Times New Roman" pitchFamily="18" charset="0"/>
              </a:rPr>
              <a:t>CS &amp; Data Management:</a:t>
            </a:r>
          </a:p>
          <a:p>
            <a:r>
              <a:rPr lang="en-US" sz="800" b="1" dirty="0">
                <a:solidFill>
                  <a:srgbClr val="FFFF00"/>
                </a:solidFill>
                <a:latin typeface="Times New Roman" pitchFamily="18" charset="0"/>
              </a:rPr>
              <a:t>Storage and  </a:t>
            </a:r>
          </a:p>
          <a:p>
            <a:r>
              <a:rPr lang="en-US" sz="800" b="1" dirty="0">
                <a:solidFill>
                  <a:srgbClr val="FFFF00"/>
                </a:solidFill>
                <a:latin typeface="Times New Roman" pitchFamily="18" charset="0"/>
              </a:rPr>
              <a:t>processing architectures</a:t>
            </a:r>
          </a:p>
          <a:p>
            <a:r>
              <a:rPr lang="en-US" sz="800" b="1" dirty="0">
                <a:solidFill>
                  <a:srgbClr val="FFFF00"/>
                </a:solidFill>
                <a:latin typeface="Times New Roman" pitchFamily="18" charset="0"/>
              </a:rPr>
              <a:t>That operate at scale, </a:t>
            </a:r>
          </a:p>
          <a:p>
            <a:r>
              <a:rPr lang="en-US" sz="800" b="1" dirty="0">
                <a:solidFill>
                  <a:srgbClr val="FFFF00"/>
                </a:solidFill>
                <a:latin typeface="Times New Roman" pitchFamily="18" charset="0"/>
              </a:rPr>
              <a:t>and in real time</a:t>
            </a:r>
          </a:p>
        </p:txBody>
      </p:sp>
      <p:sp>
        <p:nvSpPr>
          <p:cNvPr id="20" name="Rectangle 8"/>
          <p:cNvSpPr>
            <a:spLocks noChangeArrowheads="1"/>
          </p:cNvSpPr>
          <p:nvPr/>
        </p:nvSpPr>
        <p:spPr bwMode="auto">
          <a:xfrm>
            <a:off x="6400800" y="3352800"/>
            <a:ext cx="1295400" cy="990600"/>
          </a:xfrm>
          <a:prstGeom prst="rect">
            <a:avLst/>
          </a:prstGeom>
          <a:solidFill>
            <a:schemeClr val="tx2">
              <a:lumMod val="40000"/>
              <a:lumOff val="60000"/>
            </a:schemeClr>
          </a:solidFill>
          <a:ln w="28575">
            <a:solidFill>
              <a:schemeClr val="tx1"/>
            </a:solidFill>
            <a:miter lim="800000"/>
            <a:headEnd/>
            <a:tailEnd/>
          </a:ln>
        </p:spPr>
        <p:txBody>
          <a:bodyPr wrap="none" lIns="91432" tIns="45715" rIns="91432" bIns="45715" anchor="ctr"/>
          <a:lstStyle/>
          <a:p>
            <a:r>
              <a:rPr lang="en-US" sz="800" b="1" i="1" u="sng" dirty="0">
                <a:solidFill>
                  <a:srgbClr val="FFFF00"/>
                </a:solidFill>
                <a:latin typeface="Times New Roman" pitchFamily="18" charset="0"/>
              </a:rPr>
              <a:t>Information Visualization:</a:t>
            </a:r>
          </a:p>
          <a:p>
            <a:r>
              <a:rPr lang="en-US" sz="800" b="1" dirty="0">
                <a:solidFill>
                  <a:srgbClr val="FFFF00"/>
                </a:solidFill>
                <a:latin typeface="Times New Roman" pitchFamily="18" charset="0"/>
              </a:rPr>
              <a:t>The most effective</a:t>
            </a:r>
          </a:p>
          <a:p>
            <a:r>
              <a:rPr lang="en-US" sz="800" b="1" dirty="0">
                <a:solidFill>
                  <a:srgbClr val="FFFF00"/>
                </a:solidFill>
                <a:latin typeface="Times New Roman" pitchFamily="18" charset="0"/>
              </a:rPr>
              <a:t>ways to deliver</a:t>
            </a:r>
          </a:p>
          <a:p>
            <a:r>
              <a:rPr lang="en-US" sz="800" b="1" dirty="0">
                <a:solidFill>
                  <a:srgbClr val="FFFF00"/>
                </a:solidFill>
                <a:latin typeface="Times New Roman" pitchFamily="18" charset="0"/>
              </a:rPr>
              <a:t>Information &amp; Alerts</a:t>
            </a:r>
          </a:p>
          <a:p>
            <a:r>
              <a:rPr lang="en-US" sz="800" b="1" dirty="0">
                <a:solidFill>
                  <a:srgbClr val="FFFF00"/>
                </a:solidFill>
                <a:latin typeface="Times New Roman" pitchFamily="18" charset="0"/>
              </a:rPr>
              <a:t>to decision makers?</a:t>
            </a:r>
          </a:p>
        </p:txBody>
      </p:sp>
      <p:sp>
        <p:nvSpPr>
          <p:cNvPr id="21" name="Rectangle 3"/>
          <p:cNvSpPr>
            <a:spLocks noChangeArrowheads="1"/>
          </p:cNvSpPr>
          <p:nvPr/>
        </p:nvSpPr>
        <p:spPr bwMode="auto">
          <a:xfrm>
            <a:off x="3976496" y="2164915"/>
            <a:ext cx="1142999" cy="685800"/>
          </a:xfrm>
          <a:prstGeom prst="rect">
            <a:avLst/>
          </a:prstGeom>
          <a:solidFill>
            <a:schemeClr val="tx2">
              <a:lumMod val="40000"/>
              <a:lumOff val="60000"/>
            </a:schemeClr>
          </a:solidFill>
          <a:ln w="28575">
            <a:solidFill>
              <a:schemeClr val="tx1"/>
            </a:solidFill>
            <a:miter lim="800000"/>
            <a:headEnd/>
            <a:tailEnd/>
          </a:ln>
        </p:spPr>
        <p:txBody>
          <a:bodyPr wrap="none" lIns="91432" tIns="45715" rIns="91432" bIns="45715" anchor="ctr"/>
          <a:lstStyle/>
          <a:p>
            <a:r>
              <a:rPr lang="en-US" sz="800" b="1" i="1" u="sng" dirty="0">
                <a:solidFill>
                  <a:srgbClr val="FFFF00"/>
                </a:solidFill>
                <a:latin typeface="Times New Roman" pitchFamily="18" charset="0"/>
              </a:rPr>
              <a:t>Data In Flight</a:t>
            </a:r>
          </a:p>
          <a:p>
            <a:r>
              <a:rPr lang="en-US" sz="800" b="1" dirty="0">
                <a:solidFill>
                  <a:srgbClr val="FFFF00"/>
                </a:solidFill>
                <a:latin typeface="Times New Roman" pitchFamily="18" charset="0"/>
              </a:rPr>
              <a:t>Efficient, Reliable, </a:t>
            </a:r>
          </a:p>
          <a:p>
            <a:r>
              <a:rPr lang="en-US" sz="800" b="1" dirty="0">
                <a:solidFill>
                  <a:srgbClr val="FFFF00"/>
                </a:solidFill>
                <a:latin typeface="Times New Roman" pitchFamily="18" charset="0"/>
              </a:rPr>
              <a:t>Secure Data</a:t>
            </a:r>
          </a:p>
          <a:p>
            <a:r>
              <a:rPr lang="en-US" sz="800" b="1" dirty="0" err="1">
                <a:solidFill>
                  <a:srgbClr val="FFFF00"/>
                </a:solidFill>
                <a:latin typeface="Times New Roman" pitchFamily="18" charset="0"/>
              </a:rPr>
              <a:t>Transportb</a:t>
            </a:r>
            <a:endParaRPr lang="en-US" sz="800" b="1" dirty="0">
              <a:solidFill>
                <a:srgbClr val="FFFF00"/>
              </a:solidFill>
              <a:latin typeface="Times New Roman" pitchFamily="18" charset="0"/>
            </a:endParaRPr>
          </a:p>
        </p:txBody>
      </p:sp>
      <p:sp>
        <p:nvSpPr>
          <p:cNvPr id="22" name="TextBox 21"/>
          <p:cNvSpPr txBox="1"/>
          <p:nvPr/>
        </p:nvSpPr>
        <p:spPr>
          <a:xfrm>
            <a:off x="152400" y="6245431"/>
            <a:ext cx="4572000" cy="307777"/>
          </a:xfrm>
          <a:prstGeom prst="rect">
            <a:avLst/>
          </a:prstGeom>
          <a:noFill/>
        </p:spPr>
        <p:txBody>
          <a:bodyPr wrap="square" rtlCol="0">
            <a:spAutoFit/>
          </a:bodyPr>
          <a:lstStyle/>
          <a:p>
            <a:r>
              <a:rPr lang="en-US" sz="1400" dirty="0">
                <a:solidFill>
                  <a:schemeClr val="tx1"/>
                </a:solidFill>
              </a:rPr>
              <a:t>** </a:t>
            </a:r>
            <a:r>
              <a:rPr lang="en-US" sz="1400" dirty="0"/>
              <a:t>http://hmi.ucsd.edu/howmuchinfo_news.php</a:t>
            </a:r>
            <a:endParaRPr lang="en-US" sz="1400" dirty="0">
              <a:solidFill>
                <a:schemeClr val="tx1"/>
              </a:solidFill>
            </a:endParaRPr>
          </a:p>
        </p:txBody>
      </p:sp>
    </p:spTree>
    <p:extLst>
      <p:ext uri="{BB962C8B-B14F-4D97-AF65-F5344CB8AC3E}">
        <p14:creationId xmlns:p14="http://schemas.microsoft.com/office/powerpoint/2010/main" val="551913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33</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362200" cy="19812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Operational data typically contained in highly optimized silos with little horizontal analysis</a:t>
            </a:r>
          </a:p>
        </p:txBody>
      </p:sp>
      <p:sp>
        <p:nvSpPr>
          <p:cNvPr id="21" name="Rectangle 20"/>
          <p:cNvSpPr/>
          <p:nvPr/>
        </p:nvSpPr>
        <p:spPr>
          <a:xfrm>
            <a:off x="5715000" y="1523999"/>
            <a:ext cx="2590800" cy="19812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Individual threads of complete process activities for each entry, with analytics and repair automated.</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Understanding, Controlling, &amp; Optimizing Business Processes (Transparency/e.g. Supply Chain, Provisioning, </a:t>
            </a:r>
            <a:r>
              <a:rPr lang="en-US" sz="3200" b="1" dirty="0" err="1"/>
              <a:t>Fullfillment</a:t>
            </a:r>
            <a:r>
              <a:rPr lang="en-US" sz="3200" b="1" dirty="0"/>
              <a:t>)</a:t>
            </a:r>
            <a:endParaRPr lang="en-US" sz="2700" b="1" dirty="0"/>
          </a:p>
        </p:txBody>
      </p:sp>
      <p:sp>
        <p:nvSpPr>
          <p:cNvPr id="9" name="Footer Placeholder 3"/>
          <p:cNvSpPr txBox="1">
            <a:spLocks/>
          </p:cNvSpPr>
          <p:nvPr/>
        </p:nvSpPr>
        <p:spPr>
          <a:xfrm>
            <a:off x="3028950" y="635635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rPr>
              <a:t>DGB 5/2013</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954" y="5163983"/>
            <a:ext cx="1180446" cy="131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Diagram 13"/>
          <p:cNvGraphicFramePr/>
          <p:nvPr>
            <p:extLst/>
          </p:nvPr>
        </p:nvGraphicFramePr>
        <p:xfrm>
          <a:off x="2203537" y="3124200"/>
          <a:ext cx="4592047" cy="1822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36D258B-77A2-4D93-B409-808CE69FBE8C}"/>
              </a:ext>
            </a:extLst>
          </p:cNvPr>
          <p:cNvPicPr>
            <a:picLocks noChangeAspect="1"/>
          </p:cNvPicPr>
          <p:nvPr/>
        </p:nvPicPr>
        <p:blipFill>
          <a:blip r:embed="rId8"/>
          <a:stretch>
            <a:fillRect/>
          </a:stretch>
        </p:blipFill>
        <p:spPr>
          <a:xfrm>
            <a:off x="3429000" y="5020422"/>
            <a:ext cx="863017" cy="1438362"/>
          </a:xfrm>
          <a:prstGeom prst="rect">
            <a:avLst/>
          </a:prstGeom>
        </p:spPr>
      </p:pic>
      <p:pic>
        <p:nvPicPr>
          <p:cNvPr id="4" name="Picture 3">
            <a:extLst>
              <a:ext uri="{FF2B5EF4-FFF2-40B4-BE49-F238E27FC236}">
                <a16:creationId xmlns:a16="http://schemas.microsoft.com/office/drawing/2014/main" id="{141FF6E9-37DD-4A35-93DB-CB2FD2681D14}"/>
              </a:ext>
            </a:extLst>
          </p:cNvPr>
          <p:cNvPicPr>
            <a:picLocks noChangeAspect="1"/>
          </p:cNvPicPr>
          <p:nvPr/>
        </p:nvPicPr>
        <p:blipFill>
          <a:blip r:embed="rId9"/>
          <a:stretch>
            <a:fillRect/>
          </a:stretch>
        </p:blipFill>
        <p:spPr>
          <a:xfrm>
            <a:off x="5029200" y="5111147"/>
            <a:ext cx="1931640" cy="1349994"/>
          </a:xfrm>
          <a:prstGeom prst="rect">
            <a:avLst/>
          </a:prstGeom>
        </p:spPr>
      </p:pic>
      <p:cxnSp>
        <p:nvCxnSpPr>
          <p:cNvPr id="7" name="Straight Arrow Connector 6">
            <a:extLst>
              <a:ext uri="{FF2B5EF4-FFF2-40B4-BE49-F238E27FC236}">
                <a16:creationId xmlns:a16="http://schemas.microsoft.com/office/drawing/2014/main" id="{74C73D7D-2FD3-4012-9FBE-9DBBB3AD2563}"/>
              </a:ext>
            </a:extLst>
          </p:cNvPr>
          <p:cNvCxnSpPr/>
          <p:nvPr/>
        </p:nvCxnSpPr>
        <p:spPr>
          <a:xfrm flipV="1">
            <a:off x="819804" y="5486400"/>
            <a:ext cx="6495396" cy="76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E6BAB8-F02B-4510-9CCE-3FFCBA293C48}"/>
              </a:ext>
            </a:extLst>
          </p:cNvPr>
          <p:cNvCxnSpPr/>
          <p:nvPr/>
        </p:nvCxnSpPr>
        <p:spPr>
          <a:xfrm flipV="1">
            <a:off x="972204" y="5638800"/>
            <a:ext cx="6495396" cy="76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D89ACE-5C66-4ACB-B604-A2F8A85C6563}"/>
              </a:ext>
            </a:extLst>
          </p:cNvPr>
          <p:cNvCxnSpPr/>
          <p:nvPr/>
        </p:nvCxnSpPr>
        <p:spPr>
          <a:xfrm flipV="1">
            <a:off x="1124604" y="5791200"/>
            <a:ext cx="6495396" cy="76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39BB21-5D44-4722-959F-08AA8A620936}"/>
              </a:ext>
            </a:extLst>
          </p:cNvPr>
          <p:cNvCxnSpPr/>
          <p:nvPr/>
        </p:nvCxnSpPr>
        <p:spPr>
          <a:xfrm flipV="1">
            <a:off x="999699" y="5934094"/>
            <a:ext cx="6495396" cy="76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67172D-9A15-4235-890F-EAE4F383DEC1}"/>
              </a:ext>
            </a:extLst>
          </p:cNvPr>
          <p:cNvCxnSpPr/>
          <p:nvPr/>
        </p:nvCxnSpPr>
        <p:spPr>
          <a:xfrm flipV="1">
            <a:off x="910144" y="6145957"/>
            <a:ext cx="6495396" cy="76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Flowchart: Magnetic Disk 7">
            <a:extLst>
              <a:ext uri="{FF2B5EF4-FFF2-40B4-BE49-F238E27FC236}">
                <a16:creationId xmlns:a16="http://schemas.microsoft.com/office/drawing/2014/main" id="{5C3D30EF-0F19-4292-9C55-E32D2DDC9351}"/>
              </a:ext>
            </a:extLst>
          </p:cNvPr>
          <p:cNvSpPr/>
          <p:nvPr/>
        </p:nvSpPr>
        <p:spPr>
          <a:xfrm>
            <a:off x="7620000" y="5257800"/>
            <a:ext cx="1341090" cy="9643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a:t>
            </a:r>
          </a:p>
          <a:p>
            <a:pPr algn="ctr"/>
            <a:r>
              <a:rPr lang="en-US" dirty="0"/>
              <a:t>Integration</a:t>
            </a:r>
          </a:p>
        </p:txBody>
      </p:sp>
    </p:spTree>
    <p:extLst>
      <p:ext uri="{BB962C8B-B14F-4D97-AF65-F5344CB8AC3E}">
        <p14:creationId xmlns:p14="http://schemas.microsoft.com/office/powerpoint/2010/main" val="371134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a:t>Big Data Applications</a:t>
            </a:r>
            <a:br>
              <a:rPr lang="en-US" sz="3200" b="1" dirty="0"/>
            </a:br>
            <a:r>
              <a:rPr lang="en-US" sz="3200" b="1" dirty="0"/>
              <a:t>Detecting Rare Events (e.g. Fraud/Security)</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34</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4419600"/>
            <a:ext cx="595278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0817" y="1981199"/>
            <a:ext cx="2362200" cy="2286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For each event, compare the results to a threshold or range, and alert/alarm if outside that value.</a:t>
            </a:r>
          </a:p>
        </p:txBody>
      </p:sp>
      <p:sp>
        <p:nvSpPr>
          <p:cNvPr id="21" name="Rectangle 20"/>
          <p:cNvSpPr/>
          <p:nvPr/>
        </p:nvSpPr>
        <p:spPr>
          <a:xfrm>
            <a:off x="5942417" y="1981199"/>
            <a:ext cx="2362200" cy="22860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For each event, compare to a model for that specific individual, and alarm/alert based on classification.</a:t>
            </a:r>
          </a:p>
        </p:txBody>
      </p:sp>
    </p:spTree>
    <p:extLst>
      <p:ext uri="{BB962C8B-B14F-4D97-AF65-F5344CB8AC3E}">
        <p14:creationId xmlns:p14="http://schemas.microsoft.com/office/powerpoint/2010/main" val="2091125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35</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Targeting typically uses aggregate, demographic data.</a:t>
            </a:r>
          </a:p>
        </p:txBody>
      </p:sp>
      <p:sp>
        <p:nvSpPr>
          <p:cNvPr id="21" name="Rectangle 20"/>
          <p:cNvSpPr/>
          <p:nvPr/>
        </p:nvSpPr>
        <p:spPr>
          <a:xfrm>
            <a:off x="5943600" y="152399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Individual analysis using behavioral data and at very high speed.</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Personalized Traits</a:t>
            </a:r>
            <a:br>
              <a:rPr lang="en-US" sz="3200" b="1" dirty="0"/>
            </a:br>
            <a:r>
              <a:rPr lang="en-US" sz="3200" b="1" dirty="0"/>
              <a:t>For example:  </a:t>
            </a:r>
            <a:r>
              <a:rPr lang="en-US" sz="2700" b="1" dirty="0"/>
              <a:t>Ad Servers</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464" y="2874905"/>
            <a:ext cx="2021381"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887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36</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If done, expensive and using human simultaneous translators.</a:t>
            </a:r>
          </a:p>
        </p:txBody>
      </p:sp>
      <p:sp>
        <p:nvSpPr>
          <p:cNvPr id="21" name="Rectangle 20"/>
          <p:cNvSpPr/>
          <p:nvPr/>
        </p:nvSpPr>
        <p:spPr>
          <a:xfrm>
            <a:off x="5562600" y="1523999"/>
            <a:ext cx="2743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Using huge sets of translated </a:t>
            </a:r>
            <a:r>
              <a:rPr lang="en-US" b="1" dirty="0" err="1">
                <a:solidFill>
                  <a:srgbClr val="002060"/>
                </a:solidFill>
              </a:rPr>
              <a:t>corpa</a:t>
            </a:r>
            <a:r>
              <a:rPr lang="en-US" b="1" dirty="0">
                <a:solidFill>
                  <a:srgbClr val="002060"/>
                </a:solidFill>
              </a:rPr>
              <a:t> of text, matching with reasonable accuracy in near real time.</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a:t>Big Data</a:t>
            </a:r>
            <a:br>
              <a:rPr lang="en-US" sz="3200" b="1"/>
            </a:br>
            <a:r>
              <a:rPr lang="en-US" sz="3200" b="1"/>
              <a:t>Relationship Analysis</a:t>
            </a:r>
            <a:br>
              <a:rPr lang="en-US" sz="3200" b="1"/>
            </a:br>
            <a:r>
              <a:rPr lang="en-US" sz="3200" b="1"/>
              <a:t>For example:  </a:t>
            </a:r>
            <a:r>
              <a:rPr lang="en-US" sz="2700" b="1"/>
              <a:t>Marketing (Targeted/Viral/Recommenders)</a:t>
            </a:r>
            <a:endParaRPr lang="en-US" sz="2700" b="1" dirty="0"/>
          </a:p>
        </p:txBody>
      </p:sp>
      <p:sp>
        <p:nvSpPr>
          <p:cNvPr id="9" name="Rectangle 8"/>
          <p:cNvSpPr/>
          <p:nvPr/>
        </p:nvSpPr>
        <p:spPr>
          <a:xfrm>
            <a:off x="3976641" y="4354090"/>
            <a:ext cx="2741456" cy="1200329"/>
          </a:xfrm>
          <a:prstGeom prst="rect">
            <a:avLst/>
          </a:prstGeom>
        </p:spPr>
        <p:txBody>
          <a:bodyPr wrap="none">
            <a:spAutoFit/>
          </a:bodyPr>
          <a:lstStyle/>
          <a:p>
            <a:r>
              <a:rPr lang="zh-TW" altLang="en-US" b="1" dirty="0">
                <a:solidFill>
                  <a:prstClr val="black"/>
                </a:solidFill>
              </a:rPr>
              <a:t>沃森，來到這裡，我要你</a:t>
            </a:r>
            <a:endParaRPr lang="en-US" altLang="zh-TW" b="1" dirty="0">
              <a:solidFill>
                <a:prstClr val="black"/>
              </a:solidFill>
            </a:endParaRPr>
          </a:p>
          <a:p>
            <a:r>
              <a:rPr lang="zh-CN" altLang="en-US" b="1" dirty="0">
                <a:solidFill>
                  <a:prstClr val="black"/>
                </a:solidFill>
              </a:rPr>
              <a:t>沃森，过来，我需要你。</a:t>
            </a:r>
            <a:endParaRPr lang="en-US" altLang="zh-TW" b="1" dirty="0">
              <a:solidFill>
                <a:prstClr val="black"/>
              </a:solidFill>
            </a:endParaRPr>
          </a:p>
          <a:p>
            <a:endParaRPr lang="en-US" altLang="zh-TW" b="1" dirty="0">
              <a:solidFill>
                <a:prstClr val="black"/>
              </a:solidFill>
            </a:endParaRPr>
          </a:p>
          <a:p>
            <a:endParaRPr lang="en-US" b="1" dirty="0">
              <a:solidFill>
                <a:prstClr val="black"/>
              </a:solidFill>
            </a:endParaRPr>
          </a:p>
        </p:txBody>
      </p:sp>
      <p:sp>
        <p:nvSpPr>
          <p:cNvPr id="10" name="Rectangle 9"/>
          <p:cNvSpPr/>
          <p:nvPr/>
        </p:nvSpPr>
        <p:spPr>
          <a:xfrm>
            <a:off x="2286002" y="3646909"/>
            <a:ext cx="3152979" cy="369332"/>
          </a:xfrm>
          <a:prstGeom prst="rect">
            <a:avLst/>
          </a:prstGeom>
        </p:spPr>
        <p:txBody>
          <a:bodyPr wrap="none">
            <a:spAutoFit/>
          </a:bodyPr>
          <a:lstStyle/>
          <a:p>
            <a:r>
              <a:rPr lang="en-US" b="1" dirty="0">
                <a:solidFill>
                  <a:prstClr val="black"/>
                </a:solidFill>
              </a:rPr>
              <a:t>Watson, come here, I want you</a:t>
            </a:r>
          </a:p>
        </p:txBody>
      </p:sp>
      <p:sp>
        <p:nvSpPr>
          <p:cNvPr id="12" name="Rectangle 11"/>
          <p:cNvSpPr/>
          <p:nvPr/>
        </p:nvSpPr>
        <p:spPr>
          <a:xfrm>
            <a:off x="2286000" y="3646911"/>
            <a:ext cx="4785097" cy="169777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endParaRPr>
          </a:p>
        </p:txBody>
      </p:sp>
      <p:sp>
        <p:nvSpPr>
          <p:cNvPr id="14" name="TextBox 13"/>
          <p:cNvSpPr txBox="1"/>
          <p:nvPr/>
        </p:nvSpPr>
        <p:spPr>
          <a:xfrm>
            <a:off x="2286002" y="4415645"/>
            <a:ext cx="1469321" cy="600164"/>
          </a:xfrm>
          <a:prstGeom prst="rect">
            <a:avLst/>
          </a:prstGeom>
          <a:noFill/>
        </p:spPr>
        <p:txBody>
          <a:bodyPr wrap="square" rtlCol="0">
            <a:spAutoFit/>
          </a:bodyPr>
          <a:lstStyle/>
          <a:p>
            <a:r>
              <a:rPr lang="en-US" sz="1100" b="1" dirty="0">
                <a:solidFill>
                  <a:prstClr val="black"/>
                </a:solidFill>
              </a:rPr>
              <a:t>translate.google.com</a:t>
            </a:r>
          </a:p>
          <a:p>
            <a:endParaRPr lang="en-US" sz="1100" b="1" dirty="0">
              <a:solidFill>
                <a:prstClr val="black"/>
              </a:solidFill>
            </a:endParaRPr>
          </a:p>
          <a:p>
            <a:r>
              <a:rPr lang="en-US" sz="1100" b="1" dirty="0">
                <a:solidFill>
                  <a:prstClr val="black"/>
                </a:solidFill>
              </a:rPr>
              <a:t>Native</a:t>
            </a:r>
          </a:p>
        </p:txBody>
      </p:sp>
    </p:spTree>
    <p:extLst>
      <p:ext uri="{BB962C8B-B14F-4D97-AF65-F5344CB8AC3E}">
        <p14:creationId xmlns:p14="http://schemas.microsoft.com/office/powerpoint/2010/main" val="2076622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37</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Very difficult to obtain up to data location data.</a:t>
            </a:r>
          </a:p>
        </p:txBody>
      </p:sp>
      <p:sp>
        <p:nvSpPr>
          <p:cNvPr id="21" name="Rectangle 20"/>
          <p:cNvSpPr/>
          <p:nvPr/>
        </p:nvSpPr>
        <p:spPr>
          <a:xfrm>
            <a:off x="5562600" y="1523999"/>
            <a:ext cx="2743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Within constraints of privacy rules, one of the most powerful types of applications.</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Location Based Applications</a:t>
            </a:r>
            <a:br>
              <a:rPr lang="en-US" sz="3200" b="1" dirty="0"/>
            </a:br>
            <a:r>
              <a:rPr lang="en-US" sz="3200" b="1" dirty="0"/>
              <a:t>For example:  </a:t>
            </a:r>
            <a:r>
              <a:rPr lang="en-US" sz="2700" b="1" dirty="0"/>
              <a:t>Marketing, Advertising, Social Networking, Alerting, Gaming</a:t>
            </a:r>
          </a:p>
        </p:txBody>
      </p:sp>
      <p:pic>
        <p:nvPicPr>
          <p:cNvPr id="16" name="Picture 15" descr="09.jpg">
            <a:extLst>
              <a:ext uri="{FF2B5EF4-FFF2-40B4-BE49-F238E27FC236}">
                <a16:creationId xmlns:a16="http://schemas.microsoft.com/office/drawing/2014/main" id="{192EEAA5-24C3-4F3D-B696-C5BE4BBEFE7B}"/>
              </a:ext>
            </a:extLst>
          </p:cNvPr>
          <p:cNvPicPr>
            <a:picLocks noChangeAspect="1"/>
          </p:cNvPicPr>
          <p:nvPr/>
        </p:nvPicPr>
        <p:blipFill>
          <a:blip r:embed="rId2" cstate="print"/>
          <a:srcRect l="27368"/>
          <a:stretch>
            <a:fillRect/>
          </a:stretch>
        </p:blipFill>
        <p:spPr>
          <a:xfrm flipH="1">
            <a:off x="7333222" y="3855633"/>
            <a:ext cx="1460045" cy="1130737"/>
          </a:xfrm>
          <a:prstGeom prst="rect">
            <a:avLst/>
          </a:prstGeom>
        </p:spPr>
      </p:pic>
      <p:pic>
        <p:nvPicPr>
          <p:cNvPr id="17" name="Picture 16" descr="06.jpg">
            <a:extLst>
              <a:ext uri="{FF2B5EF4-FFF2-40B4-BE49-F238E27FC236}">
                <a16:creationId xmlns:a16="http://schemas.microsoft.com/office/drawing/2014/main" id="{49A1D1C5-F06E-4D3D-88FB-0DB1FB001E14}"/>
              </a:ext>
            </a:extLst>
          </p:cNvPr>
          <p:cNvPicPr>
            <a:picLocks noChangeAspect="1"/>
          </p:cNvPicPr>
          <p:nvPr/>
        </p:nvPicPr>
        <p:blipFill>
          <a:blip r:embed="rId3" cstate="print"/>
          <a:srcRect l="43244"/>
          <a:stretch>
            <a:fillRect/>
          </a:stretch>
        </p:blipFill>
        <p:spPr>
          <a:xfrm flipH="1">
            <a:off x="7473855" y="5076372"/>
            <a:ext cx="1178777" cy="1168265"/>
          </a:xfrm>
          <a:prstGeom prst="rect">
            <a:avLst/>
          </a:prstGeom>
        </p:spPr>
      </p:pic>
      <p:pic>
        <p:nvPicPr>
          <p:cNvPr id="18" name="Picture 17" descr="campus_1.bmp">
            <a:extLst>
              <a:ext uri="{FF2B5EF4-FFF2-40B4-BE49-F238E27FC236}">
                <a16:creationId xmlns:a16="http://schemas.microsoft.com/office/drawing/2014/main" id="{D2F984DC-ACFF-480A-9FEA-1DEE5F516554}"/>
              </a:ext>
            </a:extLst>
          </p:cNvPr>
          <p:cNvPicPr>
            <a:picLocks noChangeAspect="1"/>
          </p:cNvPicPr>
          <p:nvPr/>
        </p:nvPicPr>
        <p:blipFill>
          <a:blip r:embed="rId4" cstate="print"/>
          <a:srcRect r="23032"/>
          <a:stretch>
            <a:fillRect/>
          </a:stretch>
        </p:blipFill>
        <p:spPr>
          <a:xfrm flipH="1">
            <a:off x="5733018" y="3824752"/>
            <a:ext cx="1376240" cy="1197007"/>
          </a:xfrm>
          <a:prstGeom prst="rect">
            <a:avLst/>
          </a:prstGeom>
        </p:spPr>
      </p:pic>
      <p:pic>
        <p:nvPicPr>
          <p:cNvPr id="19" name="Picture 18" descr="tahrir-square-10-02-11.jpg">
            <a:extLst>
              <a:ext uri="{FF2B5EF4-FFF2-40B4-BE49-F238E27FC236}">
                <a16:creationId xmlns:a16="http://schemas.microsoft.com/office/drawing/2014/main" id="{D6B501D5-A87A-493E-9A2C-ED8BB6343C0C}"/>
              </a:ext>
            </a:extLst>
          </p:cNvPr>
          <p:cNvPicPr>
            <a:picLocks noChangeAspect="1"/>
          </p:cNvPicPr>
          <p:nvPr/>
        </p:nvPicPr>
        <p:blipFill>
          <a:blip r:embed="rId5" cstate="print"/>
          <a:srcRect l="16433" t="2669" r="2076"/>
          <a:stretch>
            <a:fillRect/>
          </a:stretch>
        </p:blipFill>
        <p:spPr>
          <a:xfrm flipH="1">
            <a:off x="5571159" y="5205738"/>
            <a:ext cx="1699958" cy="1184399"/>
          </a:xfrm>
          <a:prstGeom prst="rect">
            <a:avLst/>
          </a:prstGeom>
        </p:spPr>
      </p:pic>
      <p:pic>
        <p:nvPicPr>
          <p:cNvPr id="20" name="Content Placeholder 5" descr="io0mcy.jpg">
            <a:extLst>
              <a:ext uri="{FF2B5EF4-FFF2-40B4-BE49-F238E27FC236}">
                <a16:creationId xmlns:a16="http://schemas.microsoft.com/office/drawing/2014/main" id="{F30C9209-EEBF-4FB5-A4EB-72B83AA0C3B0}"/>
              </a:ext>
            </a:extLst>
          </p:cNvPr>
          <p:cNvPicPr>
            <a:picLocks noChangeAspect="1"/>
          </p:cNvPicPr>
          <p:nvPr/>
        </p:nvPicPr>
        <p:blipFill>
          <a:blip r:embed="rId6" cstate="print"/>
          <a:srcRect l="26955" r="15859"/>
          <a:stretch>
            <a:fillRect/>
          </a:stretch>
        </p:blipFill>
        <p:spPr>
          <a:xfrm flipH="1">
            <a:off x="7077236" y="4386369"/>
            <a:ext cx="511966" cy="1117539"/>
          </a:xfrm>
          <a:prstGeom prst="rect">
            <a:avLst/>
          </a:prstGeom>
          <a:noFill/>
          <a:ln>
            <a:miter lim="800000"/>
            <a:headEnd/>
            <a:tailEnd/>
          </a:ln>
        </p:spPr>
      </p:pic>
      <p:sp>
        <p:nvSpPr>
          <p:cNvPr id="22" name="Rectangle 21">
            <a:extLst>
              <a:ext uri="{FF2B5EF4-FFF2-40B4-BE49-F238E27FC236}">
                <a16:creationId xmlns:a16="http://schemas.microsoft.com/office/drawing/2014/main" id="{F720F49F-6DD9-4D37-ADCE-D2421FB02128}"/>
              </a:ext>
            </a:extLst>
          </p:cNvPr>
          <p:cNvSpPr/>
          <p:nvPr/>
        </p:nvSpPr>
        <p:spPr bwMode="auto">
          <a:xfrm>
            <a:off x="5966258" y="3289761"/>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Safety, Gaming</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pic>
        <p:nvPicPr>
          <p:cNvPr id="23" name="Picture 2" descr="File:Foursquare logo.svg">
            <a:hlinkClick r:id="rId7"/>
            <a:extLst>
              <a:ext uri="{FF2B5EF4-FFF2-40B4-BE49-F238E27FC236}">
                <a16:creationId xmlns:a16="http://schemas.microsoft.com/office/drawing/2014/main" id="{DEEEC323-F9CD-4F82-A855-BD4E3DB06B2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65702" y="5339251"/>
            <a:ext cx="1692770" cy="4691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ts2.mm.bing.net/th?id=I.4934888080672325&amp;pid=1.7&amp;w=146&amp;h=145&amp;c=7&amp;rs=1">
            <a:extLst>
              <a:ext uri="{FF2B5EF4-FFF2-40B4-BE49-F238E27FC236}">
                <a16:creationId xmlns:a16="http://schemas.microsoft.com/office/drawing/2014/main" id="{F2415C0B-E4BE-446C-928A-2813B94F95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7832" y="3986300"/>
            <a:ext cx="1390650" cy="138112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95A3EC3-A519-4742-BC99-4B3463A3AF64}"/>
              </a:ext>
            </a:extLst>
          </p:cNvPr>
          <p:cNvSpPr/>
          <p:nvPr/>
        </p:nvSpPr>
        <p:spPr bwMode="auto">
          <a:xfrm>
            <a:off x="2150157" y="3659345"/>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Location Based Services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pic>
        <p:nvPicPr>
          <p:cNvPr id="26" name="Picture 8" descr="http://ts4.mm.bing.net/th?id=I.4959128877009107&amp;pid=1.7&amp;w=149&amp;h=149&amp;c=7&amp;rs=1">
            <a:extLst>
              <a:ext uri="{FF2B5EF4-FFF2-40B4-BE49-F238E27FC236}">
                <a16:creationId xmlns:a16="http://schemas.microsoft.com/office/drawing/2014/main" id="{229E4395-98A6-4575-8DCC-07B35775E3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3307" y="5809966"/>
            <a:ext cx="519710" cy="5197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Press">
            <a:hlinkClick r:id="rId11"/>
            <a:extLst>
              <a:ext uri="{FF2B5EF4-FFF2-40B4-BE49-F238E27FC236}">
                <a16:creationId xmlns:a16="http://schemas.microsoft.com/office/drawing/2014/main" id="{64299CF1-FEF5-40F4-87C4-C795F5D450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888" y="5497036"/>
            <a:ext cx="1652273" cy="4626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http://ts2.mm.bing.net/th?id=I.4803754154066617&amp;pid=1.7&amp;w=221&amp;h=155&amp;c=7&amp;rs=1">
            <a:extLst>
              <a:ext uri="{FF2B5EF4-FFF2-40B4-BE49-F238E27FC236}">
                <a16:creationId xmlns:a16="http://schemas.microsoft.com/office/drawing/2014/main" id="{1AC56CE7-C0C6-4B12-B05B-8B10A74AF8A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39924" y="5874813"/>
            <a:ext cx="648558" cy="45487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loopt">
            <a:hlinkClick r:id="rId14"/>
            <a:extLst>
              <a:ext uri="{FF2B5EF4-FFF2-40B4-BE49-F238E27FC236}">
                <a16:creationId xmlns:a16="http://schemas.microsoft.com/office/drawing/2014/main" id="{487A6D94-27B4-4AC9-A798-B78FF21926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25545" y="6001237"/>
            <a:ext cx="758825" cy="3252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Logo">
            <a:hlinkClick r:id="rId16"/>
            <a:extLst>
              <a:ext uri="{FF2B5EF4-FFF2-40B4-BE49-F238E27FC236}">
                <a16:creationId xmlns:a16="http://schemas.microsoft.com/office/drawing/2014/main" id="{9F2F9C8F-C1C0-4BF8-98A8-E1AE3EB337E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23878" y="5741455"/>
            <a:ext cx="981075"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12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38</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528351" y="1385456"/>
            <a:ext cx="2362200" cy="24245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Call service agent records details of a very small (e.g. 1%) sample of calls, or records audio of a small sample for others to listen.</a:t>
            </a:r>
          </a:p>
        </p:txBody>
      </p:sp>
      <p:sp>
        <p:nvSpPr>
          <p:cNvPr id="21" name="Rectangle 20"/>
          <p:cNvSpPr/>
          <p:nvPr/>
        </p:nvSpPr>
        <p:spPr>
          <a:xfrm>
            <a:off x="6324600" y="1361178"/>
            <a:ext cx="2362200" cy="29718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All of the calls are recorded, translated from speech to text and analyzed for reports (e.g. daily updates of customer sentiment.)</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Call Center Reporting</a:t>
            </a:r>
            <a:br>
              <a:rPr lang="en-US" sz="3200" b="1" dirty="0"/>
            </a:br>
            <a:endParaRPr lang="en-US" sz="2700" b="1" dirty="0"/>
          </a:p>
        </p:txBody>
      </p:sp>
      <p:sp>
        <p:nvSpPr>
          <p:cNvPr id="10" name="Footer Placeholder 3"/>
          <p:cNvSpPr txBox="1">
            <a:spLocks/>
          </p:cNvSpPr>
          <p:nvPr/>
        </p:nvSpPr>
        <p:spPr>
          <a:xfrm>
            <a:off x="3028950" y="635635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rPr>
              <a:t>DGB 5/2013</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129" y="2743208"/>
            <a:ext cx="3207544"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1143000" y="6211674"/>
            <a:ext cx="3429000" cy="400110"/>
          </a:xfrm>
          <a:prstGeom prst="rect">
            <a:avLst/>
          </a:prstGeom>
        </p:spPr>
        <p:txBody>
          <a:bodyPr>
            <a:spAutoFit/>
          </a:bodyPr>
          <a:lstStyle/>
          <a:p>
            <a:r>
              <a:rPr lang="en-US" sz="1000" dirty="0">
                <a:solidFill>
                  <a:prstClr val="black"/>
                </a:solidFill>
              </a:rPr>
              <a:t>http://www.featurepics.com/online/Call-Center-Photos214626.aspx</a:t>
            </a:r>
          </a:p>
        </p:txBody>
      </p:sp>
    </p:spTree>
    <p:extLst>
      <p:ext uri="{BB962C8B-B14F-4D97-AF65-F5344CB8AC3E}">
        <p14:creationId xmlns:p14="http://schemas.microsoft.com/office/powerpoint/2010/main" val="2016291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39</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666750" y="1407319"/>
            <a:ext cx="2362200" cy="163913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Manual and prohibitive in terms of time and effort.</a:t>
            </a:r>
          </a:p>
        </p:txBody>
      </p:sp>
      <p:sp>
        <p:nvSpPr>
          <p:cNvPr id="21" name="Rectangle 20"/>
          <p:cNvSpPr/>
          <p:nvPr/>
        </p:nvSpPr>
        <p:spPr>
          <a:xfrm>
            <a:off x="6100229" y="1420781"/>
            <a:ext cx="2362200" cy="16256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Increasingly automatable using machine learning techniques.</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Big Data</a:t>
            </a:r>
            <a:br>
              <a:rPr lang="en-US" sz="3200" b="1" dirty="0"/>
            </a:br>
            <a:r>
              <a:rPr lang="en-US" sz="3200" b="1" dirty="0"/>
              <a:t>Image/Video Face (and Object) Recognition</a:t>
            </a:r>
            <a:br>
              <a:rPr lang="en-US" sz="3200" b="1" dirty="0"/>
            </a:br>
            <a:endParaRPr lang="en-US" sz="2700" b="1" dirty="0"/>
          </a:p>
        </p:txBody>
      </p:sp>
      <p:sp>
        <p:nvSpPr>
          <p:cNvPr id="9" name="Footer Placeholder 3"/>
          <p:cNvSpPr txBox="1">
            <a:spLocks/>
          </p:cNvSpPr>
          <p:nvPr/>
        </p:nvSpPr>
        <p:spPr>
          <a:xfrm>
            <a:off x="3028950" y="6356355"/>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rPr>
              <a:t>DGB 5/2013</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1" y="3174358"/>
            <a:ext cx="4972050" cy="3064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3856" y="6238912"/>
            <a:ext cx="7710056" cy="369332"/>
          </a:xfrm>
          <a:prstGeom prst="rect">
            <a:avLst/>
          </a:prstGeom>
        </p:spPr>
        <p:txBody>
          <a:bodyPr wrap="square">
            <a:spAutoFit/>
          </a:bodyPr>
          <a:lstStyle/>
          <a:p>
            <a:r>
              <a:rPr lang="en-US" dirty="0"/>
              <a:t>http://se.nec.com/en_SE/global/solutions/safety/face_recognition/index.html</a:t>
            </a:r>
          </a:p>
        </p:txBody>
      </p:sp>
      <p:pic>
        <p:nvPicPr>
          <p:cNvPr id="2" name="Picture 1">
            <a:extLst>
              <a:ext uri="{FF2B5EF4-FFF2-40B4-BE49-F238E27FC236}">
                <a16:creationId xmlns:a16="http://schemas.microsoft.com/office/drawing/2014/main" id="{0F6A7224-AFB0-4A3B-ADF0-B0ECE067E0A6}"/>
              </a:ext>
            </a:extLst>
          </p:cNvPr>
          <p:cNvPicPr>
            <a:picLocks noChangeAspect="1"/>
          </p:cNvPicPr>
          <p:nvPr/>
        </p:nvPicPr>
        <p:blipFill>
          <a:blip r:embed="rId3"/>
          <a:stretch>
            <a:fillRect/>
          </a:stretch>
        </p:blipFill>
        <p:spPr>
          <a:xfrm>
            <a:off x="6343650" y="3944635"/>
            <a:ext cx="2343150" cy="1524000"/>
          </a:xfrm>
          <a:prstGeom prst="rect">
            <a:avLst/>
          </a:prstGeom>
        </p:spPr>
      </p:pic>
    </p:spTree>
    <p:extLst>
      <p:ext uri="{BB962C8B-B14F-4D97-AF65-F5344CB8AC3E}">
        <p14:creationId xmlns:p14="http://schemas.microsoft.com/office/powerpoint/2010/main" val="93539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p:txBody>
          <a:bodyPr>
            <a:normAutofit fontScale="55000" lnSpcReduction="20000"/>
          </a:bodyPr>
          <a:lstStyle/>
          <a:p>
            <a:r>
              <a:rPr lang="en-US" b="1" dirty="0"/>
              <a:t>Course Materials:</a:t>
            </a:r>
          </a:p>
          <a:p>
            <a:pPr lvl="1"/>
            <a:r>
              <a:rPr lang="en-US" b="1" dirty="0"/>
              <a:t> There will be a variety of readings for each class.</a:t>
            </a:r>
          </a:p>
          <a:p>
            <a:pPr lvl="1"/>
            <a:r>
              <a:rPr lang="en-US" b="1" dirty="0"/>
              <a:t> There is available a training set on Hadoop from Cloudera.</a:t>
            </a:r>
          </a:p>
          <a:p>
            <a:r>
              <a:rPr lang="en-US" b="1" dirty="0"/>
              <a:t>Office Hours:  Office Hours:  Usually Monday - Wednesday.</a:t>
            </a:r>
          </a:p>
          <a:p>
            <a:pPr lvl="1"/>
            <a:r>
              <a:rPr lang="en-US" b="1" dirty="0"/>
              <a:t>Officially Tuesday 2 – 4, </a:t>
            </a:r>
          </a:p>
          <a:p>
            <a:pPr lvl="1"/>
            <a:r>
              <a:rPr lang="en-US" b="1" dirty="0"/>
              <a:t>Typically around Monday PM, until Wednesday AM.</a:t>
            </a:r>
          </a:p>
          <a:p>
            <a:pPr lvl="1"/>
            <a:r>
              <a:rPr lang="en-US" b="1" dirty="0"/>
              <a:t> Or By Appointment</a:t>
            </a:r>
          </a:p>
          <a:p>
            <a:r>
              <a:rPr lang="en-US" b="1" dirty="0"/>
              <a:t>Office: </a:t>
            </a:r>
            <a:r>
              <a:rPr lang="en-US" b="1" dirty="0" err="1"/>
              <a:t>Babbio</a:t>
            </a:r>
            <a:r>
              <a:rPr lang="en-US" b="1" dirty="0"/>
              <a:t> 409</a:t>
            </a:r>
          </a:p>
          <a:p>
            <a:r>
              <a:rPr lang="en-US" b="1" dirty="0"/>
              <a:t>Grading Assistant:–  Lulu Zhu- On Canvas</a:t>
            </a:r>
          </a:p>
          <a:p>
            <a:r>
              <a:rPr lang="en-US" b="1" dirty="0"/>
              <a:t>Bootcamp for Hadoop &amp; Spark (counts as homework)  Feb 23</a:t>
            </a:r>
            <a:r>
              <a:rPr lang="en-US" b="1" baseline="30000" dirty="0"/>
              <a:t>rd</a:t>
            </a:r>
            <a:r>
              <a:rPr lang="en-US" b="1" dirty="0"/>
              <a:t> and March 2.  Given by Jimmy Zheng and Hao Han.</a:t>
            </a:r>
          </a:p>
          <a:p>
            <a:pPr marL="0" indent="0">
              <a:buNone/>
            </a:pPr>
            <a:r>
              <a:rPr lang="en-US" b="1" dirty="0"/>
              <a:t>			</a:t>
            </a:r>
          </a:p>
          <a:p>
            <a:r>
              <a:rPr lang="en-US" b="1" dirty="0"/>
              <a:t>Systems Plan:</a:t>
            </a:r>
          </a:p>
          <a:p>
            <a:pPr lvl="1"/>
            <a:r>
              <a:rPr lang="en-US" b="1" dirty="0" err="1"/>
              <a:t>Cloudera</a:t>
            </a:r>
            <a:r>
              <a:rPr lang="en-US" b="1" dirty="0"/>
              <a:t> on all Laptops</a:t>
            </a:r>
          </a:p>
          <a:p>
            <a:pPr lvl="1"/>
            <a:r>
              <a:rPr lang="en-US" b="1" dirty="0"/>
              <a:t>Access to a Cluster for Projects </a:t>
            </a:r>
          </a:p>
          <a:p>
            <a:pPr lvl="1"/>
            <a:r>
              <a:rPr lang="en-US" b="1" dirty="0"/>
              <a:t>Cluster will contain, at least:  Hadoop, Cassandra, </a:t>
            </a:r>
            <a:r>
              <a:rPr lang="en-US" b="1" dirty="0" err="1"/>
              <a:t>Rhadoop</a:t>
            </a:r>
            <a:r>
              <a:rPr lang="en-US" b="1" dirty="0"/>
              <a:t>, Spark.</a:t>
            </a:r>
          </a:p>
          <a:p>
            <a:pPr lvl="1"/>
            <a:r>
              <a:rPr lang="en-US" b="1" dirty="0"/>
              <a:t>Most, but not all,  people will end up using Python and Spark</a:t>
            </a:r>
          </a:p>
          <a:p>
            <a:pPr lvl="2"/>
            <a:endParaRPr lang="en-US" b="1" dirty="0"/>
          </a:p>
          <a:p>
            <a:endParaRPr lang="en-US" b="1" dirty="0"/>
          </a:p>
        </p:txBody>
      </p:sp>
      <p:sp>
        <p:nvSpPr>
          <p:cNvPr id="4" name="Slide Number Placeholder 3"/>
          <p:cNvSpPr>
            <a:spLocks noGrp="1"/>
          </p:cNvSpPr>
          <p:nvPr>
            <p:ph type="sldNum" sz="quarter" idx="12"/>
          </p:nvPr>
        </p:nvSpPr>
        <p:spPr/>
        <p:txBody>
          <a:bodyPr/>
          <a:lstStyle/>
          <a:p>
            <a:fld id="{15E3B666-2228-44FF-B2B4-4EC568F9D43D}" type="slidenum">
              <a:rPr lang="en-US" smtClean="0"/>
              <a:t>4</a:t>
            </a:fld>
            <a:endParaRPr lang="en-US"/>
          </a:p>
        </p:txBody>
      </p:sp>
    </p:spTree>
    <p:extLst>
      <p:ext uri="{BB962C8B-B14F-4D97-AF65-F5344CB8AC3E}">
        <p14:creationId xmlns:p14="http://schemas.microsoft.com/office/powerpoint/2010/main" val="1438919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40</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 name="Rectangle 2"/>
          <p:cNvSpPr/>
          <p:nvPr/>
        </p:nvSpPr>
        <p:spPr>
          <a:xfrm>
            <a:off x="762000" y="1523999"/>
            <a:ext cx="2971800" cy="19812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C00000"/>
                </a:solidFill>
              </a:rPr>
              <a:t>Classical Techniques</a:t>
            </a:r>
          </a:p>
          <a:p>
            <a:pPr algn="ctr"/>
            <a:r>
              <a:rPr lang="en-US" b="1" dirty="0">
                <a:solidFill>
                  <a:srgbClr val="C00000"/>
                </a:solidFill>
              </a:rPr>
              <a:t>Analyze each node (individual) and reach conclusions based on that information. O(n).</a:t>
            </a:r>
          </a:p>
        </p:txBody>
      </p:sp>
      <p:sp>
        <p:nvSpPr>
          <p:cNvPr id="21" name="Rectangle 20"/>
          <p:cNvSpPr/>
          <p:nvPr/>
        </p:nvSpPr>
        <p:spPr>
          <a:xfrm>
            <a:off x="5715000" y="1523999"/>
            <a:ext cx="2971800" cy="29718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rgbClr val="002060"/>
                </a:solidFill>
              </a:rPr>
              <a:t>Big Data Techniques</a:t>
            </a:r>
          </a:p>
          <a:p>
            <a:pPr algn="ctr"/>
            <a:r>
              <a:rPr lang="en-US" b="1" dirty="0">
                <a:solidFill>
                  <a:srgbClr val="002060"/>
                </a:solidFill>
              </a:rPr>
              <a:t>For each event, compare to a model based on relationships of that individual, and alarm/alert on that basis. O(n</a:t>
            </a:r>
            <a:r>
              <a:rPr lang="en-US" b="1" baseline="40000" dirty="0">
                <a:solidFill>
                  <a:srgbClr val="002060"/>
                </a:solidFill>
              </a:rPr>
              <a:t>2</a:t>
            </a:r>
            <a:r>
              <a:rPr lang="en-US" b="1" dirty="0">
                <a:solidFill>
                  <a:srgbClr val="002060"/>
                </a:solidFill>
              </a:rPr>
              <a:t> ) or much larger based on number of generations.</a:t>
            </a:r>
          </a:p>
        </p:txBody>
      </p:sp>
      <p:sp>
        <p:nvSpPr>
          <p:cNvPr id="13" name="Title 1"/>
          <p:cNvSpPr txBox="1">
            <a:spLocks/>
          </p:cNvSpPr>
          <p:nvPr/>
        </p:nvSpPr>
        <p:spPr>
          <a:xfrm>
            <a:off x="457200" y="160338"/>
            <a:ext cx="8229600" cy="1143000"/>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a:t>Big Data</a:t>
            </a:r>
            <a:br>
              <a:rPr lang="en-US" sz="3200" b="1"/>
            </a:br>
            <a:r>
              <a:rPr lang="en-US" sz="3200" b="1"/>
              <a:t>Relationship Analysis</a:t>
            </a:r>
            <a:br>
              <a:rPr lang="en-US" sz="3200" b="1"/>
            </a:br>
            <a:r>
              <a:rPr lang="en-US" sz="3200" b="1"/>
              <a:t>For example:  </a:t>
            </a:r>
            <a:r>
              <a:rPr lang="en-US" sz="2700" b="1"/>
              <a:t>Marketing (Targeted/Viral/Recommenders)</a:t>
            </a:r>
            <a:endParaRPr lang="en-US" sz="2700" b="1" dirty="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063" y="3226260"/>
            <a:ext cx="3728082" cy="350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253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Applications</a:t>
            </a:r>
            <a:br>
              <a:rPr lang="en-US" sz="3200" b="1" dirty="0"/>
            </a:br>
            <a:r>
              <a:rPr lang="en-US" sz="3200" b="1" dirty="0"/>
              <a:t>Prediction</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41</a:t>
            </a:fld>
            <a:endParaRPr lang="en-US">
              <a:solidFill>
                <a:prstClr val="black">
                  <a:tint val="75000"/>
                </a:prstClr>
              </a:solidFill>
            </a:endParaRPr>
          </a:p>
        </p:txBody>
      </p:sp>
      <p:sp>
        <p:nvSpPr>
          <p:cNvPr id="10" name="Rectangle 9"/>
          <p:cNvSpPr/>
          <p:nvPr/>
        </p:nvSpPr>
        <p:spPr>
          <a:xfrm>
            <a:off x="1090154" y="6457894"/>
            <a:ext cx="3429000" cy="246221"/>
          </a:xfrm>
          <a:prstGeom prst="rect">
            <a:avLst/>
          </a:prstGeom>
        </p:spPr>
        <p:txBody>
          <a:bodyPr>
            <a:spAutoFit/>
          </a:bodyPr>
          <a:lstStyle/>
          <a:p>
            <a:r>
              <a:rPr lang="en-US" sz="1000" dirty="0">
                <a:solidFill>
                  <a:prstClr val="black"/>
                </a:solidFill>
              </a:rPr>
              <a:t>http://restaurantsmsmarketing.com/mobile-coupons/</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465" y="2703514"/>
            <a:ext cx="2021381"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5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Applications</a:t>
            </a:r>
            <a:br>
              <a:rPr lang="en-US" sz="3200" b="1" dirty="0"/>
            </a:br>
            <a:r>
              <a:rPr lang="en-US" sz="3200" b="1" dirty="0"/>
              <a:t>Understanding &amp; Targeting Customers</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42</a:t>
            </a:fld>
            <a:endParaRPr lang="en-US">
              <a:solidFill>
                <a:prstClr val="black">
                  <a:tint val="75000"/>
                </a:prstClr>
              </a:solidFill>
            </a:endParaRPr>
          </a:p>
        </p:txBody>
      </p:sp>
      <p:sp>
        <p:nvSpPr>
          <p:cNvPr id="10" name="Rectangle 9"/>
          <p:cNvSpPr/>
          <p:nvPr/>
        </p:nvSpPr>
        <p:spPr>
          <a:xfrm>
            <a:off x="1090154" y="6457894"/>
            <a:ext cx="3429000" cy="246221"/>
          </a:xfrm>
          <a:prstGeom prst="rect">
            <a:avLst/>
          </a:prstGeom>
        </p:spPr>
        <p:txBody>
          <a:bodyPr>
            <a:spAutoFit/>
          </a:bodyPr>
          <a:lstStyle/>
          <a:p>
            <a:r>
              <a:rPr lang="en-US" sz="1000" dirty="0">
                <a:solidFill>
                  <a:prstClr val="black"/>
                </a:solidFill>
              </a:rPr>
              <a:t>http://restaurantsmsmarketing.com/mobile-coupons/</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114" y="3470279"/>
            <a:ext cx="2864891" cy="144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34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Applications</a:t>
            </a:r>
            <a:br>
              <a:rPr lang="en-US" sz="3200" b="1" dirty="0"/>
            </a:br>
            <a:r>
              <a:rPr lang="en-US" sz="3200" b="1" dirty="0"/>
              <a:t>High Frequency (Algorithmic) Finance</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43</a:t>
            </a:fld>
            <a:endParaRPr lang="en-US">
              <a:solidFill>
                <a:prstClr val="black">
                  <a:tint val="75000"/>
                </a:prstClr>
              </a:solidFill>
            </a:endParaRP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9965" y="2443252"/>
            <a:ext cx="3063240" cy="271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1143000" y="6488672"/>
            <a:ext cx="5029200" cy="246221"/>
          </a:xfrm>
          <a:prstGeom prst="rect">
            <a:avLst/>
          </a:prstGeom>
        </p:spPr>
        <p:txBody>
          <a:bodyPr wrap="square">
            <a:spAutoFit/>
          </a:bodyPr>
          <a:lstStyle/>
          <a:p>
            <a:r>
              <a:rPr lang="en-US" sz="1000" b="1" dirty="0">
                <a:solidFill>
                  <a:prstClr val="black"/>
                </a:solidFill>
              </a:rPr>
              <a:t>http://www.weytec.com/en/about-us/news/press-media/</a:t>
            </a:r>
          </a:p>
        </p:txBody>
      </p:sp>
    </p:spTree>
    <p:extLst>
      <p:ext uri="{BB962C8B-B14F-4D97-AF65-F5344CB8AC3E}">
        <p14:creationId xmlns:p14="http://schemas.microsoft.com/office/powerpoint/2010/main" val="3412042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Applications</a:t>
            </a:r>
            <a:br>
              <a:rPr lang="en-US" sz="3200" b="1" dirty="0"/>
            </a:br>
            <a:r>
              <a:rPr lang="en-US" sz="3200" b="1" dirty="0"/>
              <a:t>Fine Granularity</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44</a:t>
            </a:fld>
            <a:endParaRPr lang="en-US">
              <a:solidFill>
                <a:prstClr val="black">
                  <a:tint val="75000"/>
                </a:prstClr>
              </a:solidFill>
            </a:endParaRPr>
          </a:p>
        </p:txBody>
      </p:sp>
      <p:sp>
        <p:nvSpPr>
          <p:cNvPr id="10" name="Rectangle 9"/>
          <p:cNvSpPr/>
          <p:nvPr/>
        </p:nvSpPr>
        <p:spPr>
          <a:xfrm>
            <a:off x="1090154" y="6457894"/>
            <a:ext cx="3429000" cy="246221"/>
          </a:xfrm>
          <a:prstGeom prst="rect">
            <a:avLst/>
          </a:prstGeom>
        </p:spPr>
        <p:txBody>
          <a:bodyPr>
            <a:spAutoFit/>
          </a:bodyPr>
          <a:lstStyle/>
          <a:p>
            <a:r>
              <a:rPr lang="en-US" sz="1000" dirty="0">
                <a:solidFill>
                  <a:prstClr val="black"/>
                </a:solidFill>
              </a:rPr>
              <a:t>http://restaurantsmsmarketing.com/mobile-coupons/</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698" y="2692631"/>
            <a:ext cx="1952908"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896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Applications</a:t>
            </a:r>
            <a:br>
              <a:rPr lang="en-US" sz="3200" b="1" dirty="0"/>
            </a:br>
            <a:r>
              <a:rPr lang="en-US" sz="3200" b="1" dirty="0"/>
              <a:t>Relationships, Recommendations</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45</a:t>
            </a:fld>
            <a:endParaRPr lang="en-US">
              <a:solidFill>
                <a:prstClr val="black">
                  <a:tint val="75000"/>
                </a:prstClr>
              </a:solidFill>
            </a:endParaRPr>
          </a:p>
        </p:txBody>
      </p:sp>
      <p:sp>
        <p:nvSpPr>
          <p:cNvPr id="10" name="Rectangle 9"/>
          <p:cNvSpPr/>
          <p:nvPr/>
        </p:nvSpPr>
        <p:spPr>
          <a:xfrm>
            <a:off x="1090154" y="6457894"/>
            <a:ext cx="3429000" cy="246221"/>
          </a:xfrm>
          <a:prstGeom prst="rect">
            <a:avLst/>
          </a:prstGeom>
        </p:spPr>
        <p:txBody>
          <a:bodyPr>
            <a:spAutoFit/>
          </a:bodyPr>
          <a:lstStyle/>
          <a:p>
            <a:r>
              <a:rPr lang="en-US" sz="1000" dirty="0">
                <a:solidFill>
                  <a:prstClr val="black"/>
                </a:solidFill>
              </a:rPr>
              <a:t>http://restaurantsmsmarketing.com/mobile-coupons/</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940" y="2508956"/>
            <a:ext cx="2053240" cy="3128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6921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Examples of Big Data Applications</a:t>
            </a:r>
            <a:br>
              <a:rPr lang="en-US" sz="3200" b="1" dirty="0"/>
            </a:br>
            <a:r>
              <a:rPr lang="en-US" sz="3200" b="1" dirty="0"/>
              <a:t>Signal Strength</a:t>
            </a:r>
          </a:p>
        </p:txBody>
      </p:sp>
      <p:sp>
        <p:nvSpPr>
          <p:cNvPr id="4" name="Footer Placeholder 3"/>
          <p:cNvSpPr>
            <a:spLocks noGrp="1"/>
          </p:cNvSpPr>
          <p:nvPr>
            <p:ph type="ftr" sz="quarter" idx="11"/>
          </p:nvPr>
        </p:nvSpPr>
        <p:spPr/>
        <p:txBody>
          <a:bodyPr/>
          <a:lstStyle/>
          <a:p>
            <a:r>
              <a:rPr lang="en-US">
                <a:solidFill>
                  <a:prstClr val="black">
                    <a:tint val="75000"/>
                  </a:prstClr>
                </a:solidFill>
              </a:rPr>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solidFill>
                  <a:prstClr val="black">
                    <a:tint val="75000"/>
                  </a:prstClr>
                </a:solidFill>
              </a:rPr>
              <a:pPr/>
              <a:t>46</a:t>
            </a:fld>
            <a:endParaRPr lang="en-US">
              <a:solidFill>
                <a:prstClr val="black">
                  <a:tint val="75000"/>
                </a:prstClr>
              </a:solidFill>
            </a:endParaRPr>
          </a:p>
        </p:txBody>
      </p:sp>
      <p:sp>
        <p:nvSpPr>
          <p:cNvPr id="10" name="Rectangle 9"/>
          <p:cNvSpPr/>
          <p:nvPr/>
        </p:nvSpPr>
        <p:spPr>
          <a:xfrm>
            <a:off x="1090154" y="6457894"/>
            <a:ext cx="3429000" cy="246221"/>
          </a:xfrm>
          <a:prstGeom prst="rect">
            <a:avLst/>
          </a:prstGeom>
        </p:spPr>
        <p:txBody>
          <a:bodyPr>
            <a:spAutoFit/>
          </a:bodyPr>
          <a:lstStyle/>
          <a:p>
            <a:r>
              <a:rPr lang="en-US" sz="1000" dirty="0">
                <a:solidFill>
                  <a:prstClr val="black"/>
                </a:solidFill>
              </a:rPr>
              <a:t>http://restaurantsmsmarketing.com/mobile-coupons/</a:t>
            </a:r>
          </a:p>
        </p:txBody>
      </p:sp>
      <p:sp>
        <p:nvSpPr>
          <p:cNvPr id="11" name="AutoShape 2" descr="http://www.worldwidewebsize.com/Graph_v1.php?Searchengine=Google&amp;corpus=0&amp;Last=90"/>
          <p:cNvSpPr>
            <a:spLocks noChangeAspect="1" noChangeArrowheads="1"/>
          </p:cNvSpPr>
          <p:nvPr/>
        </p:nvSpPr>
        <p:spPr bwMode="auto">
          <a:xfrm>
            <a:off x="1190625" y="-136525"/>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AutoShape 2" descr="http://restaurantsmsmarketing.com/wp-content/uploads/mobile-coupons.jpg"/>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2679518"/>
            <a:ext cx="2514600" cy="2389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45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
            <a:ext cx="8229600" cy="1143000"/>
          </a:xfrm>
        </p:spPr>
        <p:txBody>
          <a:bodyPr>
            <a:normAutofit fontScale="90000"/>
          </a:bodyPr>
          <a:lstStyle/>
          <a:p>
            <a:r>
              <a:rPr lang="en-US" sz="3600" b="1" dirty="0">
                <a:solidFill>
                  <a:srgbClr val="002060"/>
                </a:solidFill>
              </a:rPr>
              <a:t>Some Things That Make a Difference</a:t>
            </a:r>
            <a:br>
              <a:rPr lang="en-US" sz="3600" b="1" dirty="0">
                <a:solidFill>
                  <a:srgbClr val="002060"/>
                </a:solidFill>
              </a:rPr>
            </a:br>
            <a:r>
              <a:rPr lang="en-US" sz="3600" b="1" dirty="0">
                <a:solidFill>
                  <a:srgbClr val="002060"/>
                </a:solidFill>
              </a:rPr>
              <a:t>Technology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47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751066045"/>
              </p:ext>
            </p:extLst>
          </p:nvPr>
        </p:nvGraphicFramePr>
        <p:xfrm>
          <a:off x="457200" y="1143000"/>
          <a:ext cx="8534402" cy="5094336"/>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2346960">
                  <a:extLst>
                    <a:ext uri="{9D8B030D-6E8A-4147-A177-3AD203B41FA5}">
                      <a16:colId xmlns:a16="http://schemas.microsoft.com/office/drawing/2014/main" val="20001"/>
                    </a:ext>
                  </a:extLst>
                </a:gridCol>
                <a:gridCol w="2240281">
                  <a:extLst>
                    <a:ext uri="{9D8B030D-6E8A-4147-A177-3AD203B41FA5}">
                      <a16:colId xmlns:a16="http://schemas.microsoft.com/office/drawing/2014/main" val="20002"/>
                    </a:ext>
                  </a:extLst>
                </a:gridCol>
                <a:gridCol w="1813561">
                  <a:extLst>
                    <a:ext uri="{9D8B030D-6E8A-4147-A177-3AD203B41FA5}">
                      <a16:colId xmlns:a16="http://schemas.microsoft.com/office/drawing/2014/main" val="20003"/>
                    </a:ext>
                  </a:extLst>
                </a:gridCol>
              </a:tblGrid>
              <a:tr h="367848">
                <a:tc>
                  <a:txBody>
                    <a:bodyPr/>
                    <a:lstStyle/>
                    <a:p>
                      <a:pPr algn="ctr"/>
                      <a:r>
                        <a:rPr lang="en-US" dirty="0"/>
                        <a:t>Change</a:t>
                      </a:r>
                    </a:p>
                  </a:txBody>
                  <a:tcPr/>
                </a:tc>
                <a:tc>
                  <a:txBody>
                    <a:bodyPr/>
                    <a:lstStyle/>
                    <a:p>
                      <a:pPr algn="ctr"/>
                      <a:r>
                        <a:rPr lang="en-US" dirty="0"/>
                        <a:t>Classical</a:t>
                      </a:r>
                    </a:p>
                  </a:txBody>
                  <a:tcPr/>
                </a:tc>
                <a:tc>
                  <a:txBody>
                    <a:bodyPr/>
                    <a:lstStyle/>
                    <a:p>
                      <a:pPr algn="ctr"/>
                      <a:r>
                        <a:rPr lang="en-US" dirty="0"/>
                        <a:t>Big Data</a:t>
                      </a:r>
                    </a:p>
                  </a:txBody>
                  <a:tcPr/>
                </a:tc>
                <a:tc>
                  <a:txBody>
                    <a:bodyPr/>
                    <a:lstStyle/>
                    <a:p>
                      <a:pPr algn="ctr"/>
                      <a:r>
                        <a:rPr lang="en-US" dirty="0"/>
                        <a:t>Example</a:t>
                      </a:r>
                    </a:p>
                  </a:txBody>
                  <a:tcPr/>
                </a:tc>
                <a:extLst>
                  <a:ext uri="{0D108BD9-81ED-4DB2-BD59-A6C34878D82A}">
                    <a16:rowId xmlns:a16="http://schemas.microsoft.com/office/drawing/2014/main" val="10000"/>
                  </a:ext>
                </a:extLst>
              </a:tr>
              <a:tr h="754204">
                <a:tc>
                  <a:txBody>
                    <a:bodyPr/>
                    <a:lstStyle/>
                    <a:p>
                      <a:r>
                        <a:rPr lang="en-US" sz="1600" b="1" dirty="0"/>
                        <a:t>Computing Platforms</a:t>
                      </a:r>
                    </a:p>
                  </a:txBody>
                  <a:tcPr/>
                </a:tc>
                <a:tc>
                  <a:txBody>
                    <a:bodyPr/>
                    <a:lstStyle/>
                    <a:p>
                      <a:r>
                        <a:rPr lang="en-US" sz="1600" b="1" dirty="0"/>
                        <a:t>Large Symmetric</a:t>
                      </a:r>
                      <a:r>
                        <a:rPr lang="en-US" sz="1600" b="1" baseline="0" dirty="0"/>
                        <a:t> Multiprocessors, expensive</a:t>
                      </a:r>
                      <a:endParaRPr lang="en-US" sz="1600" b="1" dirty="0"/>
                    </a:p>
                  </a:txBody>
                  <a:tcPr/>
                </a:tc>
                <a:tc>
                  <a:txBody>
                    <a:bodyPr/>
                    <a:lstStyle/>
                    <a:p>
                      <a:r>
                        <a:rPr lang="en-US" sz="1600" b="1" dirty="0"/>
                        <a:t>Parallelism using commodity hardware</a:t>
                      </a:r>
                    </a:p>
                  </a:txBody>
                  <a:tcPr/>
                </a:tc>
                <a:tc>
                  <a:txBody>
                    <a:bodyPr/>
                    <a:lstStyle/>
                    <a:p>
                      <a:r>
                        <a:rPr lang="en-US" sz="1600" b="1" dirty="0"/>
                        <a:t>Cost reduced by x10, Cloud</a:t>
                      </a:r>
                    </a:p>
                  </a:txBody>
                  <a:tcPr/>
                </a:tc>
                <a:extLst>
                  <a:ext uri="{0D108BD9-81ED-4DB2-BD59-A6C34878D82A}">
                    <a16:rowId xmlns:a16="http://schemas.microsoft.com/office/drawing/2014/main" val="10001"/>
                  </a:ext>
                </a:extLst>
              </a:tr>
              <a:tr h="527943">
                <a:tc>
                  <a:txBody>
                    <a:bodyPr/>
                    <a:lstStyle/>
                    <a:p>
                      <a:r>
                        <a:rPr lang="en-US" sz="1600" b="1" dirty="0"/>
                        <a:t>Software Platforms</a:t>
                      </a:r>
                    </a:p>
                  </a:txBody>
                  <a:tcPr/>
                </a:tc>
                <a:tc>
                  <a:txBody>
                    <a:bodyPr/>
                    <a:lstStyle/>
                    <a:p>
                      <a:r>
                        <a:rPr lang="en-US" sz="1600" b="1" dirty="0"/>
                        <a:t>RDBMS, Analytic Software, </a:t>
                      </a:r>
                      <a:r>
                        <a:rPr lang="en-US" sz="1600" b="1" dirty="0" err="1"/>
                        <a:t>Viz</a:t>
                      </a:r>
                      <a:r>
                        <a:rPr lang="en-US" sz="1600" b="1" dirty="0"/>
                        <a:t> Software</a:t>
                      </a:r>
                    </a:p>
                  </a:txBody>
                  <a:tcPr/>
                </a:tc>
                <a:tc>
                  <a:txBody>
                    <a:bodyPr/>
                    <a:lstStyle/>
                    <a:p>
                      <a:r>
                        <a:rPr lang="en-US" sz="1600" b="1" dirty="0"/>
                        <a:t>Oriented</a:t>
                      </a:r>
                      <a:r>
                        <a:rPr lang="en-US" sz="1600" b="1" baseline="0" dirty="0"/>
                        <a:t> to massive parallelism, Often Open Source</a:t>
                      </a:r>
                      <a:endParaRPr lang="en-US" sz="1600" b="1" dirty="0"/>
                    </a:p>
                  </a:txBody>
                  <a:tcPr/>
                </a:tc>
                <a:tc>
                  <a:txBody>
                    <a:bodyPr/>
                    <a:lstStyle/>
                    <a:p>
                      <a:r>
                        <a:rPr lang="en-US" sz="1600" b="1" dirty="0"/>
                        <a:t>Map/Reduce, Hadoop</a:t>
                      </a:r>
                      <a:r>
                        <a:rPr lang="en-US" sz="1600" b="1"/>
                        <a:t>, Spark,,..</a:t>
                      </a:r>
                      <a:endParaRPr lang="en-US" sz="1600" b="1" dirty="0"/>
                    </a:p>
                  </a:txBody>
                  <a:tcPr/>
                </a:tc>
                <a:extLst>
                  <a:ext uri="{0D108BD9-81ED-4DB2-BD59-A6C34878D82A}">
                    <a16:rowId xmlns:a16="http://schemas.microsoft.com/office/drawing/2014/main" val="10002"/>
                  </a:ext>
                </a:extLst>
              </a:tr>
              <a:tr h="527943">
                <a:tc>
                  <a:txBody>
                    <a:bodyPr/>
                    <a:lstStyle/>
                    <a:p>
                      <a:r>
                        <a:rPr lang="en-US" sz="1600" b="1" dirty="0"/>
                        <a:t>Data Base Systems</a:t>
                      </a:r>
                    </a:p>
                  </a:txBody>
                  <a:tcPr/>
                </a:tc>
                <a:tc>
                  <a:txBody>
                    <a:bodyPr/>
                    <a:lstStyle/>
                    <a:p>
                      <a:r>
                        <a:rPr lang="en-US" sz="1600" b="1" dirty="0"/>
                        <a:t>RDBMS, Transactional</a:t>
                      </a:r>
                    </a:p>
                  </a:txBody>
                  <a:tcPr/>
                </a:tc>
                <a:tc>
                  <a:txBody>
                    <a:bodyPr/>
                    <a:lstStyle/>
                    <a:p>
                      <a:r>
                        <a:rPr lang="en-US" sz="1600" b="1" dirty="0"/>
                        <a:t>Often</a:t>
                      </a:r>
                      <a:r>
                        <a:rPr lang="en-US" sz="1600" b="1" baseline="0" dirty="0"/>
                        <a:t> Column Oriented, Availability Oriented</a:t>
                      </a:r>
                      <a:endParaRPr lang="en-US" sz="1600" b="1" dirty="0"/>
                    </a:p>
                  </a:txBody>
                  <a:tcPr/>
                </a:tc>
                <a:tc>
                  <a:txBody>
                    <a:bodyPr/>
                    <a:lstStyle/>
                    <a:p>
                      <a:r>
                        <a:rPr lang="en-US" sz="1600" b="1" dirty="0" err="1"/>
                        <a:t>Hbase</a:t>
                      </a:r>
                      <a:r>
                        <a:rPr lang="en-US" sz="1600" b="1" dirty="0"/>
                        <a:t>, </a:t>
                      </a:r>
                      <a:r>
                        <a:rPr lang="en-US" sz="1600" b="1" dirty="0" err="1"/>
                        <a:t>MongoDB</a:t>
                      </a:r>
                      <a:r>
                        <a:rPr lang="en-US" sz="1600" b="1" dirty="0"/>
                        <a:t>, Cassandra, ….</a:t>
                      </a:r>
                    </a:p>
                  </a:txBody>
                  <a:tcPr/>
                </a:tc>
                <a:extLst>
                  <a:ext uri="{0D108BD9-81ED-4DB2-BD59-A6C34878D82A}">
                    <a16:rowId xmlns:a16="http://schemas.microsoft.com/office/drawing/2014/main" val="10003"/>
                  </a:ext>
                </a:extLst>
              </a:tr>
              <a:tr h="527943">
                <a:tc>
                  <a:txBody>
                    <a:bodyPr/>
                    <a:lstStyle/>
                    <a:p>
                      <a:r>
                        <a:rPr lang="en-US" sz="1600" b="1" dirty="0"/>
                        <a:t>Visualization</a:t>
                      </a:r>
                    </a:p>
                  </a:txBody>
                  <a:tcPr/>
                </a:tc>
                <a:tc>
                  <a:txBody>
                    <a:bodyPr/>
                    <a:lstStyle/>
                    <a:p>
                      <a:r>
                        <a:rPr lang="en-US" sz="1600" b="1" dirty="0"/>
                        <a:t>Static, Aggregate, Dashboards</a:t>
                      </a:r>
                    </a:p>
                  </a:txBody>
                  <a:tcPr/>
                </a:tc>
                <a:tc>
                  <a:txBody>
                    <a:bodyPr/>
                    <a:lstStyle/>
                    <a:p>
                      <a:r>
                        <a:rPr lang="en-US" sz="1600" b="1" dirty="0"/>
                        <a:t>Interactive,</a:t>
                      </a:r>
                      <a:r>
                        <a:rPr lang="en-US" sz="1600" b="1" baseline="0" dirty="0"/>
                        <a:t> Drill Down</a:t>
                      </a:r>
                      <a:endParaRPr lang="en-US" sz="1600" b="1" dirty="0"/>
                    </a:p>
                  </a:txBody>
                  <a:tcPr/>
                </a:tc>
                <a:tc>
                  <a:txBody>
                    <a:bodyPr/>
                    <a:lstStyle/>
                    <a:p>
                      <a:r>
                        <a:rPr lang="en-US" sz="1600" b="1" dirty="0"/>
                        <a:t>Swift</a:t>
                      </a:r>
                    </a:p>
                  </a:txBody>
                  <a:tcPr/>
                </a:tc>
                <a:extLst>
                  <a:ext uri="{0D108BD9-81ED-4DB2-BD59-A6C34878D82A}">
                    <a16:rowId xmlns:a16="http://schemas.microsoft.com/office/drawing/2014/main" val="10004"/>
                  </a:ext>
                </a:extLst>
              </a:tr>
              <a:tr h="1206726">
                <a:tc>
                  <a:txBody>
                    <a:bodyPr/>
                    <a:lstStyle/>
                    <a:p>
                      <a:r>
                        <a:rPr lang="en-US" sz="1600" b="1" dirty="0"/>
                        <a:t>Streams vs Warehouses</a:t>
                      </a:r>
                    </a:p>
                  </a:txBody>
                  <a:tcPr/>
                </a:tc>
                <a:tc>
                  <a:txBody>
                    <a:bodyPr/>
                    <a:lstStyle/>
                    <a:p>
                      <a:r>
                        <a:rPr lang="en-US" sz="1600" b="1" dirty="0"/>
                        <a:t>Warehouse:</a:t>
                      </a:r>
                    </a:p>
                    <a:p>
                      <a:r>
                        <a:rPr lang="en-US" sz="1600" b="1" dirty="0"/>
                        <a:t>Size: N</a:t>
                      </a:r>
                    </a:p>
                    <a:p>
                      <a:r>
                        <a:rPr lang="en-US" sz="1600" b="1" dirty="0"/>
                        <a:t>View: Query</a:t>
                      </a:r>
                    </a:p>
                    <a:p>
                      <a:r>
                        <a:rPr lang="en-US" sz="1600" b="1" dirty="0"/>
                        <a:t>Latency: High</a:t>
                      </a:r>
                    </a:p>
                  </a:txBody>
                  <a:tcPr/>
                </a:tc>
                <a:tc>
                  <a:txBody>
                    <a:bodyPr/>
                    <a:lstStyle/>
                    <a:p>
                      <a:r>
                        <a:rPr lang="en-US" sz="1600" b="1" dirty="0"/>
                        <a:t>Streams:</a:t>
                      </a:r>
                    </a:p>
                    <a:p>
                      <a:r>
                        <a:rPr lang="en-US" sz="1600" b="1" dirty="0"/>
                        <a:t>Size: ∞</a:t>
                      </a:r>
                    </a:p>
                    <a:p>
                      <a:r>
                        <a:rPr lang="en-US" sz="1600" b="1" dirty="0"/>
                        <a:t>View: Window</a:t>
                      </a:r>
                    </a:p>
                    <a:p>
                      <a:r>
                        <a:rPr lang="en-US" sz="1600" b="1" dirty="0"/>
                        <a:t>Latency: Low</a:t>
                      </a:r>
                    </a:p>
                  </a:txBody>
                  <a:tcPr/>
                </a:tc>
                <a:tc>
                  <a:txBody>
                    <a:bodyPr/>
                    <a:lstStyle/>
                    <a:p>
                      <a:r>
                        <a:rPr lang="en-US" sz="1600" b="1" dirty="0"/>
                        <a:t>Fraud, High Frequency Trading, Targeted Marketing</a:t>
                      </a:r>
                    </a:p>
                  </a:txBody>
                  <a:tcPr/>
                </a:tc>
                <a:extLst>
                  <a:ext uri="{0D108BD9-81ED-4DB2-BD59-A6C34878D82A}">
                    <a16:rowId xmlns:a16="http://schemas.microsoft.com/office/drawing/2014/main" val="10005"/>
                  </a:ext>
                </a:extLst>
              </a:tr>
              <a:tr h="36784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83515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DBMS Theorem</a:t>
            </a:r>
          </a:p>
        </p:txBody>
      </p:sp>
      <p:sp>
        <p:nvSpPr>
          <p:cNvPr id="3" name="Content Placeholder 2"/>
          <p:cNvSpPr>
            <a:spLocks noGrp="1"/>
          </p:cNvSpPr>
          <p:nvPr>
            <p:ph idx="1"/>
          </p:nvPr>
        </p:nvSpPr>
        <p:spPr/>
        <p:txBody>
          <a:bodyPr/>
          <a:lstStyle/>
          <a:p>
            <a:r>
              <a:rPr lang="en-US" dirty="0"/>
              <a:t>Brewer’s CAP Theorem:</a:t>
            </a:r>
          </a:p>
          <a:p>
            <a:pPr lvl="1"/>
            <a:r>
              <a:rPr lang="en-US" dirty="0"/>
              <a:t> Consistency</a:t>
            </a:r>
          </a:p>
          <a:p>
            <a:pPr lvl="1"/>
            <a:r>
              <a:rPr lang="en-US" dirty="0"/>
              <a:t> Availability</a:t>
            </a:r>
          </a:p>
          <a:p>
            <a:pPr lvl="1"/>
            <a:r>
              <a:rPr lang="en-US" dirty="0"/>
              <a:t> Partition</a:t>
            </a:r>
          </a:p>
          <a:p>
            <a:pPr lvl="1"/>
            <a:r>
              <a:rPr lang="en-US" dirty="0"/>
              <a:t> Choose 2</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48</a:t>
            </a:fld>
            <a:endParaRPr lang="en-US"/>
          </a:p>
        </p:txBody>
      </p:sp>
      <p:sp>
        <p:nvSpPr>
          <p:cNvPr id="6" name="Isosceles Triangle 5"/>
          <p:cNvSpPr/>
          <p:nvPr/>
        </p:nvSpPr>
        <p:spPr>
          <a:xfrm>
            <a:off x="4419600" y="2133600"/>
            <a:ext cx="3886200" cy="2819400"/>
          </a:xfrm>
          <a:prstGeom prst="triangl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38800" y="17526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a:t>
            </a:r>
          </a:p>
        </p:txBody>
      </p:sp>
      <p:sp>
        <p:nvSpPr>
          <p:cNvPr id="8" name="Rectangle 7"/>
          <p:cNvSpPr/>
          <p:nvPr/>
        </p:nvSpPr>
        <p:spPr>
          <a:xfrm>
            <a:off x="7239000" y="49530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Consistency</a:t>
            </a:r>
          </a:p>
        </p:txBody>
      </p:sp>
      <p:sp>
        <p:nvSpPr>
          <p:cNvPr id="9" name="Rectangle 8"/>
          <p:cNvSpPr/>
          <p:nvPr/>
        </p:nvSpPr>
        <p:spPr>
          <a:xfrm>
            <a:off x="3619500" y="49530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Availability</a:t>
            </a:r>
          </a:p>
        </p:txBody>
      </p:sp>
    </p:spTree>
    <p:extLst>
      <p:ext uri="{BB962C8B-B14F-4D97-AF65-F5344CB8AC3E}">
        <p14:creationId xmlns:p14="http://schemas.microsoft.com/office/powerpoint/2010/main" val="1094758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17417"/>
            <a:ext cx="8229600" cy="1143000"/>
          </a:xfrm>
        </p:spPr>
        <p:txBody>
          <a:bodyPr>
            <a:normAutofit/>
          </a:bodyPr>
          <a:lstStyle/>
          <a:p>
            <a:r>
              <a:rPr lang="en-US" dirty="0"/>
              <a:t>DBMS Examples</a:t>
            </a:r>
            <a:br>
              <a:rPr lang="en-US" dirty="0"/>
            </a:br>
            <a:r>
              <a:rPr lang="en-US" sz="1000" dirty="0"/>
              <a:t>(Source:  Cassandra – The definitive guide, </a:t>
            </a:r>
            <a:r>
              <a:rPr lang="en-US" sz="1000" dirty="0" err="1"/>
              <a:t>Eben</a:t>
            </a:r>
            <a:r>
              <a:rPr lang="en-US" sz="1000" dirty="0"/>
              <a:t> Hewitt, O’Reilly, 2011)</a:t>
            </a:r>
            <a:endParaRPr lang="en-US" dirty="0"/>
          </a:p>
        </p:txBody>
      </p:sp>
      <p:sp>
        <p:nvSpPr>
          <p:cNvPr id="3" name="Content Placeholder 2"/>
          <p:cNvSpPr>
            <a:spLocks noGrp="1"/>
          </p:cNvSpPr>
          <p:nvPr>
            <p:ph idx="1"/>
          </p:nvPr>
        </p:nvSpPr>
        <p:spPr/>
        <p:txBody>
          <a:bodyPr/>
          <a:lstStyle/>
          <a:p>
            <a:r>
              <a:rPr lang="en-US" dirty="0" err="1"/>
              <a:t>Hbase</a:t>
            </a:r>
            <a:endParaRPr lang="en-US" dirty="0"/>
          </a:p>
          <a:p>
            <a:r>
              <a:rPr lang="en-US" dirty="0"/>
              <a:t>Cassandra</a:t>
            </a:r>
          </a:p>
          <a:p>
            <a:r>
              <a:rPr lang="en-US" dirty="0"/>
              <a:t>Et. al.</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49</a:t>
            </a:fld>
            <a:endParaRPr lang="en-US"/>
          </a:p>
        </p:txBody>
      </p:sp>
      <p:sp>
        <p:nvSpPr>
          <p:cNvPr id="6" name="Isosceles Triangle 5"/>
          <p:cNvSpPr/>
          <p:nvPr/>
        </p:nvSpPr>
        <p:spPr>
          <a:xfrm>
            <a:off x="4419600" y="2133600"/>
            <a:ext cx="3886200" cy="2819400"/>
          </a:xfrm>
          <a:prstGeom prst="triangl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38800" y="17526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a:t>
            </a:r>
          </a:p>
        </p:txBody>
      </p:sp>
      <p:sp>
        <p:nvSpPr>
          <p:cNvPr id="8" name="Rectangle 7"/>
          <p:cNvSpPr/>
          <p:nvPr/>
        </p:nvSpPr>
        <p:spPr>
          <a:xfrm>
            <a:off x="7239000" y="49530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Consistency</a:t>
            </a:r>
          </a:p>
        </p:txBody>
      </p:sp>
      <p:sp>
        <p:nvSpPr>
          <p:cNvPr id="9" name="Rectangle 8"/>
          <p:cNvSpPr/>
          <p:nvPr/>
        </p:nvSpPr>
        <p:spPr>
          <a:xfrm>
            <a:off x="3619500" y="4953000"/>
            <a:ext cx="1600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Availability</a:t>
            </a:r>
          </a:p>
        </p:txBody>
      </p:sp>
      <p:sp>
        <p:nvSpPr>
          <p:cNvPr id="10" name="Rectangle 9"/>
          <p:cNvSpPr/>
          <p:nvPr/>
        </p:nvSpPr>
        <p:spPr>
          <a:xfrm>
            <a:off x="5334000" y="5334000"/>
            <a:ext cx="1905000" cy="685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Relational:  Oracle, MySQL, </a:t>
            </a:r>
            <a:r>
              <a:rPr lang="en-US" sz="1000" b="1" dirty="0" err="1">
                <a:solidFill>
                  <a:schemeClr val="tx1"/>
                </a:solidFill>
              </a:rPr>
              <a:t>SQLServer</a:t>
            </a:r>
            <a:r>
              <a:rPr lang="en-US" sz="1000" b="1" dirty="0">
                <a:solidFill>
                  <a:schemeClr val="tx1"/>
                </a:solidFill>
              </a:rPr>
              <a:t>, DB2, …</a:t>
            </a:r>
          </a:p>
        </p:txBody>
      </p:sp>
      <p:sp>
        <p:nvSpPr>
          <p:cNvPr id="11" name="Rectangle 10"/>
          <p:cNvSpPr/>
          <p:nvPr/>
        </p:nvSpPr>
        <p:spPr>
          <a:xfrm>
            <a:off x="3581400" y="2857500"/>
            <a:ext cx="1905000" cy="685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Cassandra, </a:t>
            </a:r>
            <a:r>
              <a:rPr lang="en-US" sz="1000" b="1" dirty="0" err="1">
                <a:solidFill>
                  <a:schemeClr val="tx1"/>
                </a:solidFill>
              </a:rPr>
              <a:t>CouchDB</a:t>
            </a:r>
            <a:r>
              <a:rPr lang="en-US" sz="1000" b="1" dirty="0">
                <a:solidFill>
                  <a:schemeClr val="tx1"/>
                </a:solidFill>
              </a:rPr>
              <a:t>, </a:t>
            </a:r>
            <a:r>
              <a:rPr lang="en-US" sz="1000" b="1" dirty="0" err="1">
                <a:solidFill>
                  <a:schemeClr val="tx1"/>
                </a:solidFill>
              </a:rPr>
              <a:t>Riak</a:t>
            </a:r>
            <a:r>
              <a:rPr lang="en-US" sz="1000" b="1" dirty="0">
                <a:solidFill>
                  <a:schemeClr val="tx1"/>
                </a:solidFill>
              </a:rPr>
              <a:t>,…</a:t>
            </a:r>
          </a:p>
        </p:txBody>
      </p:sp>
      <p:sp>
        <p:nvSpPr>
          <p:cNvPr id="12" name="Rectangle 11"/>
          <p:cNvSpPr/>
          <p:nvPr/>
        </p:nvSpPr>
        <p:spPr>
          <a:xfrm>
            <a:off x="7086600" y="2667000"/>
            <a:ext cx="1905000" cy="6858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Google </a:t>
            </a:r>
            <a:r>
              <a:rPr lang="en-US" sz="1000" b="1" dirty="0" err="1">
                <a:solidFill>
                  <a:schemeClr val="tx1"/>
                </a:solidFill>
              </a:rPr>
              <a:t>Bigtable</a:t>
            </a:r>
            <a:r>
              <a:rPr lang="en-US" sz="1000" b="1" dirty="0">
                <a:solidFill>
                  <a:schemeClr val="tx1"/>
                </a:solidFill>
              </a:rPr>
              <a:t>, </a:t>
            </a:r>
            <a:r>
              <a:rPr lang="en-US" sz="1000" b="1" dirty="0" err="1">
                <a:solidFill>
                  <a:schemeClr val="tx1"/>
                </a:solidFill>
              </a:rPr>
              <a:t>Hbase</a:t>
            </a:r>
            <a:r>
              <a:rPr lang="en-US" sz="1000" b="1" dirty="0">
                <a:solidFill>
                  <a:schemeClr val="tx1"/>
                </a:solidFill>
              </a:rPr>
              <a:t>, </a:t>
            </a:r>
            <a:r>
              <a:rPr lang="en-US" sz="1000" b="1" dirty="0" err="1">
                <a:solidFill>
                  <a:schemeClr val="tx1"/>
                </a:solidFill>
              </a:rPr>
              <a:t>MongoDB</a:t>
            </a:r>
            <a:r>
              <a:rPr lang="en-US" sz="1000" b="1" dirty="0">
                <a:solidFill>
                  <a:schemeClr val="tx1"/>
                </a:solidFill>
              </a:rPr>
              <a:t>, …</a:t>
            </a:r>
          </a:p>
        </p:txBody>
      </p:sp>
    </p:spTree>
    <p:extLst>
      <p:ext uri="{BB962C8B-B14F-4D97-AF65-F5344CB8AC3E}">
        <p14:creationId xmlns:p14="http://schemas.microsoft.com/office/powerpoint/2010/main" val="50234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a:xfrm>
            <a:off x="457200" y="1166018"/>
            <a:ext cx="8229600" cy="4525963"/>
          </a:xfrm>
        </p:spPr>
        <p:txBody>
          <a:bodyPr>
            <a:noAutofit/>
          </a:bodyPr>
          <a:lstStyle/>
          <a:p>
            <a:r>
              <a:rPr lang="en-US" sz="1400" b="1" dirty="0"/>
              <a:t>Grades:</a:t>
            </a:r>
          </a:p>
          <a:p>
            <a:pPr lvl="1"/>
            <a:r>
              <a:rPr lang="en-US" sz="1400" b="1" dirty="0"/>
              <a:t>  Team Project (Written &amp; Oral). (40%)</a:t>
            </a:r>
          </a:p>
          <a:p>
            <a:pPr lvl="2"/>
            <a:r>
              <a:rPr lang="en-US" sz="1400" b="1" dirty="0"/>
              <a:t>Milestones Throughout the Semester (TBA).</a:t>
            </a:r>
          </a:p>
          <a:p>
            <a:pPr lvl="2"/>
            <a:r>
              <a:rPr lang="en-US" sz="1400" b="1" dirty="0"/>
              <a:t>Oral Presentations for each team in last class (or if necessary last 2 classes).</a:t>
            </a:r>
          </a:p>
          <a:p>
            <a:pPr lvl="2"/>
            <a:r>
              <a:rPr lang="en-US" sz="1400" b="1" dirty="0"/>
              <a:t>Teams can be 1 – 4 people.</a:t>
            </a:r>
          </a:p>
          <a:p>
            <a:pPr lvl="2"/>
            <a:r>
              <a:rPr lang="en-US" sz="1400" b="1" dirty="0"/>
              <a:t>A short, ½ page, proposal will be due at Class 6.  Proposed data and goals.</a:t>
            </a:r>
          </a:p>
          <a:p>
            <a:pPr lvl="2"/>
            <a:r>
              <a:rPr lang="en-US" sz="1400" b="1" dirty="0"/>
              <a:t>Students will form their teams, but team membership should be decided by Class 3.  In some cases minor changes can occur later.  Fill out the equivalent of slide 9 for your team by class 3.  If changes, submit new slides.</a:t>
            </a:r>
          </a:p>
          <a:p>
            <a:pPr lvl="1"/>
            <a:r>
              <a:rPr lang="en-US" sz="1400" b="1" dirty="0"/>
              <a:t> Class Leadership and Homework.  (25%)</a:t>
            </a:r>
          </a:p>
          <a:p>
            <a:pPr lvl="2"/>
            <a:r>
              <a:rPr lang="en-US" sz="1400" b="1" dirty="0"/>
              <a:t>In each class meeting, members of the class will be assigned readings on which they will lead discussion.  Everyone should read all readings and be prepared to discuss them.  Students will be randomly selected to report on readings.</a:t>
            </a:r>
          </a:p>
          <a:p>
            <a:pPr lvl="2"/>
            <a:r>
              <a:rPr lang="en-US" sz="1400" b="1" dirty="0"/>
              <a:t>Each student will write and submit a short review of readings, about ½ page, each week.</a:t>
            </a:r>
          </a:p>
          <a:p>
            <a:pPr lvl="2"/>
            <a:r>
              <a:rPr lang="en-US" sz="1400" b="1" dirty="0"/>
              <a:t>About every 2 weeks, programming homework assignments will be given.</a:t>
            </a:r>
          </a:p>
          <a:p>
            <a:pPr lvl="1"/>
            <a:r>
              <a:rPr lang="en-US" sz="1400" b="1" dirty="0"/>
              <a:t>  Term Papers. (35%)</a:t>
            </a:r>
          </a:p>
          <a:p>
            <a:pPr lvl="2"/>
            <a:r>
              <a:rPr lang="en-US" sz="1400" b="1" dirty="0"/>
              <a:t>One term paper, of about 5 – 8 pages, on a subject of the student’s choice.</a:t>
            </a:r>
          </a:p>
          <a:p>
            <a:pPr lvl="2"/>
            <a:r>
              <a:rPr lang="en-US" sz="1400" b="1" dirty="0"/>
              <a:t>Paper due the first week in April (Class 9), Penalties if Later.</a:t>
            </a:r>
          </a:p>
          <a:p>
            <a:pPr lvl="2"/>
            <a:r>
              <a:rPr lang="en-US" sz="1400" b="1" dirty="0"/>
              <a:t>Proposed topic, with short abstract, is due in Class 5.  </a:t>
            </a:r>
          </a:p>
          <a:p>
            <a:pPr lvl="1"/>
            <a:r>
              <a:rPr lang="en-US" sz="1400" b="1" dirty="0"/>
              <a:t>  Late Policy:  For reading reports, papers later than the end of the week due will be penalized 50%.  </a:t>
            </a:r>
          </a:p>
        </p:txBody>
      </p:sp>
      <p:sp>
        <p:nvSpPr>
          <p:cNvPr id="4" name="Slide Number Placeholder 3"/>
          <p:cNvSpPr>
            <a:spLocks noGrp="1"/>
          </p:cNvSpPr>
          <p:nvPr>
            <p:ph type="sldNum" sz="quarter" idx="12"/>
          </p:nvPr>
        </p:nvSpPr>
        <p:spPr/>
        <p:txBody>
          <a:bodyPr/>
          <a:lstStyle/>
          <a:p>
            <a:fld id="{15E3B666-2228-44FF-B2B4-4EC568F9D43D}" type="slidenum">
              <a:rPr lang="en-US" smtClean="0"/>
              <a:t>5</a:t>
            </a:fld>
            <a:endParaRPr lang="en-US"/>
          </a:p>
        </p:txBody>
      </p:sp>
    </p:spTree>
    <p:extLst>
      <p:ext uri="{BB962C8B-B14F-4D97-AF65-F5344CB8AC3E}">
        <p14:creationId xmlns:p14="http://schemas.microsoft.com/office/powerpoint/2010/main" val="100136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fontScale="90000"/>
          </a:bodyPr>
          <a:lstStyle/>
          <a:p>
            <a:r>
              <a:rPr lang="en-US" sz="3600" b="1" dirty="0"/>
              <a:t>What Got Us Here:  Technology</a:t>
            </a:r>
            <a:br>
              <a:rPr lang="en-US" sz="3600" b="1" dirty="0"/>
            </a:br>
            <a:r>
              <a:rPr lang="en-US" sz="3600" b="1" dirty="0"/>
              <a:t>Startups/Open Source Landscape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50</a:t>
            </a:fld>
            <a:endParaRPr lang="en-US"/>
          </a:p>
        </p:txBody>
      </p:sp>
      <p:pic>
        <p:nvPicPr>
          <p:cNvPr id="7171" name="Picture 3" descr="C:\Users\dbelange\SkyDrive\dgb 2014\big data sources\Big-Data-open-source-tools-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486496" cy="49559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775" y="6293584"/>
            <a:ext cx="7376163" cy="276999"/>
          </a:xfrm>
          <a:prstGeom prst="rect">
            <a:avLst/>
          </a:prstGeom>
        </p:spPr>
        <p:txBody>
          <a:bodyPr wrap="square">
            <a:spAutoFit/>
          </a:bodyPr>
          <a:lstStyle/>
          <a:p>
            <a:r>
              <a:rPr lang="en-US" sz="1200" dirty="0"/>
              <a:t>Source:  http://www.bigdata-startups.com/open-source-tools/</a:t>
            </a:r>
          </a:p>
        </p:txBody>
      </p:sp>
    </p:spTree>
    <p:extLst>
      <p:ext uri="{BB962C8B-B14F-4D97-AF65-F5344CB8AC3E}">
        <p14:creationId xmlns:p14="http://schemas.microsoft.com/office/powerpoint/2010/main" val="724377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0070C0"/>
                </a:solidFill>
              </a:rPr>
              <a:t>Is it Real?</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51</a:t>
            </a:fld>
            <a:endParaRPr lang="en-US"/>
          </a:p>
        </p:txBody>
      </p:sp>
      <p:sp>
        <p:nvSpPr>
          <p:cNvPr id="6" name="Rectangle 5"/>
          <p:cNvSpPr/>
          <p:nvPr/>
        </p:nvSpPr>
        <p:spPr>
          <a:xfrm>
            <a:off x="457200" y="1371602"/>
            <a:ext cx="8458200" cy="4185761"/>
          </a:xfrm>
          <a:prstGeom prst="rect">
            <a:avLst/>
          </a:prstGeom>
        </p:spPr>
        <p:txBody>
          <a:bodyPr wrap="square">
            <a:spAutoFit/>
          </a:bodyPr>
          <a:lstStyle/>
          <a:p>
            <a:r>
              <a:rPr lang="en-US" sz="1400" b="1" dirty="0" err="1">
                <a:hlinkClick r:id="rId3"/>
              </a:rPr>
              <a:t>CrunchAnalytics</a:t>
            </a:r>
            <a:r>
              <a:rPr lang="en-US" sz="1400" b="1" dirty="0"/>
              <a:t> provides an answer based on data from </a:t>
            </a:r>
            <a:r>
              <a:rPr lang="en-US" sz="1400" b="1" dirty="0" err="1"/>
              <a:t>CrunchBase</a:t>
            </a:r>
            <a:r>
              <a:rPr lang="en-US" sz="1400" b="1" dirty="0"/>
              <a:t>, showing us where VCs are placing their biggest bets:</a:t>
            </a:r>
          </a:p>
          <a:p>
            <a:r>
              <a:rPr lang="en-US" sz="1400" b="1" dirty="0"/>
              <a:t> </a:t>
            </a:r>
          </a:p>
          <a:p>
            <a:r>
              <a:rPr lang="en-US" sz="1400" b="1" dirty="0" err="1">
                <a:hlinkClick r:id="rId4"/>
              </a:rPr>
              <a:t>Cloudera</a:t>
            </a:r>
            <a:r>
              <a:rPr lang="en-US" sz="1400" b="1" dirty="0"/>
              <a:t> (5 rounds)                        $141 million        </a:t>
            </a:r>
            <a:r>
              <a:rPr lang="en-US" sz="1400" b="1" dirty="0">
                <a:hlinkClick r:id="rId5"/>
              </a:rPr>
              <a:t>Apache</a:t>
            </a:r>
            <a:r>
              <a:rPr lang="en-US" sz="1400" b="1" dirty="0"/>
              <a:t> </a:t>
            </a:r>
            <a:r>
              <a:rPr lang="en-US" sz="1400" b="1" dirty="0" err="1"/>
              <a:t>Hadoop</a:t>
            </a:r>
            <a:r>
              <a:rPr lang="en-US" sz="1400" b="1" dirty="0"/>
              <a:t>-based software, services and 						training</a:t>
            </a:r>
          </a:p>
          <a:p>
            <a:r>
              <a:rPr lang="en-US" sz="1400" b="1" dirty="0" err="1">
                <a:hlinkClick r:id="rId6"/>
              </a:rPr>
              <a:t>MuSigma</a:t>
            </a:r>
            <a:r>
              <a:rPr lang="en-US" sz="1400" b="1" dirty="0"/>
              <a:t> (1)                                      133                         Data-Science-as-a-Service</a:t>
            </a:r>
          </a:p>
          <a:p>
            <a:r>
              <a:rPr lang="en-US" sz="1400" b="1" dirty="0">
                <a:hlinkClick r:id="rId7"/>
              </a:rPr>
              <a:t>Opera Solutions</a:t>
            </a:r>
            <a:r>
              <a:rPr lang="en-US" sz="1400" b="1" dirty="0"/>
              <a:t> (1)                           84                          Data-Science-as-a-Service</a:t>
            </a:r>
          </a:p>
          <a:p>
            <a:r>
              <a:rPr lang="en-US" sz="1400" b="1" dirty="0">
                <a:hlinkClick r:id="rId8"/>
              </a:rPr>
              <a:t>10gen</a:t>
            </a:r>
            <a:r>
              <a:rPr lang="en-US" sz="1400" b="1" dirty="0"/>
              <a:t> (6)                                             73.4                       </a:t>
            </a:r>
            <a:r>
              <a:rPr lang="en-US" sz="1400" b="1" dirty="0" err="1"/>
              <a:t>MongoDB</a:t>
            </a:r>
            <a:r>
              <a:rPr lang="en-US" sz="1400" b="1" dirty="0"/>
              <a:t> (open-source, document 						database)</a:t>
            </a:r>
          </a:p>
          <a:p>
            <a:r>
              <a:rPr lang="en-US" sz="1400" b="1" dirty="0" err="1">
                <a:hlinkClick r:id="rId9"/>
              </a:rPr>
              <a:t>Gauvus</a:t>
            </a:r>
            <a:r>
              <a:rPr lang="en-US" sz="1400" b="1" dirty="0"/>
              <a:t> (3)                                          70                          Big data analytics solutions</a:t>
            </a:r>
          </a:p>
          <a:p>
            <a:r>
              <a:rPr lang="en-US" sz="1400" b="1" dirty="0" err="1">
                <a:hlinkClick r:id="rId10"/>
              </a:rPr>
              <a:t>ParAccel</a:t>
            </a:r>
            <a:r>
              <a:rPr lang="en-US" sz="1400" b="1" dirty="0"/>
              <a:t> (3)                                        64                          Analytic platform</a:t>
            </a:r>
          </a:p>
          <a:p>
            <a:r>
              <a:rPr lang="en-US" sz="1400" b="1" dirty="0" err="1">
                <a:hlinkClick r:id="rId11"/>
              </a:rPr>
              <a:t>Talend</a:t>
            </a:r>
            <a:r>
              <a:rPr lang="en-US" sz="1400" b="1" dirty="0"/>
              <a:t> (5)                                            61.6                       Application and business process 						integration platform</a:t>
            </a:r>
          </a:p>
          <a:p>
            <a:r>
              <a:rPr lang="en-US" sz="1400" b="1" dirty="0" err="1">
                <a:hlinkClick r:id="rId12"/>
              </a:rPr>
              <a:t>GoodData</a:t>
            </a:r>
            <a:r>
              <a:rPr lang="en-US" sz="1400" b="1" dirty="0"/>
              <a:t> (5)                                     53.5                       Cloud-based platform and big data apps</a:t>
            </a:r>
          </a:p>
          <a:p>
            <a:r>
              <a:rPr lang="en-US" sz="1400" b="1" dirty="0" err="1">
                <a:hlinkClick r:id="rId13"/>
              </a:rPr>
              <a:t>DataXu</a:t>
            </a:r>
            <a:r>
              <a:rPr lang="en-US" sz="1400" b="1" dirty="0"/>
              <a:t> (3)                                          45.8                        Digital marketing software</a:t>
            </a:r>
          </a:p>
          <a:p>
            <a:r>
              <a:rPr lang="en-US" sz="1400" b="1" dirty="0" err="1">
                <a:hlinkClick r:id="rId14"/>
              </a:rPr>
              <a:t>DataStax</a:t>
            </a:r>
            <a:r>
              <a:rPr lang="en-US" sz="1400" b="1" dirty="0"/>
              <a:t> (4)                                       38.7                        Apache Cassandra-based big data platform</a:t>
            </a:r>
          </a:p>
          <a:p>
            <a:r>
              <a:rPr lang="en-US" sz="1400" b="1" dirty="0"/>
              <a:t> </a:t>
            </a:r>
          </a:p>
          <a:p>
            <a:r>
              <a:rPr lang="en-US" sz="1400" b="1" dirty="0"/>
              <a:t>The 40 startups included in the </a:t>
            </a:r>
            <a:r>
              <a:rPr lang="en-US" sz="1400" b="1" dirty="0" err="1"/>
              <a:t>CrunchAnalytics</a:t>
            </a:r>
            <a:r>
              <a:rPr lang="en-US" sz="1400" b="1" dirty="0"/>
              <a:t> database have raised about $1.2 billion in venture capital. </a:t>
            </a:r>
          </a:p>
        </p:txBody>
      </p:sp>
      <p:sp>
        <p:nvSpPr>
          <p:cNvPr id="3" name="TextBox 2"/>
          <p:cNvSpPr txBox="1"/>
          <p:nvPr/>
        </p:nvSpPr>
        <p:spPr>
          <a:xfrm>
            <a:off x="76200" y="5867400"/>
            <a:ext cx="8458200" cy="400110"/>
          </a:xfrm>
          <a:prstGeom prst="rect">
            <a:avLst/>
          </a:prstGeom>
          <a:noFill/>
        </p:spPr>
        <p:txBody>
          <a:bodyPr wrap="square" rtlCol="0">
            <a:spAutoFit/>
          </a:bodyPr>
          <a:lstStyle/>
          <a:p>
            <a:r>
              <a:rPr lang="en-US" sz="1000" dirty="0"/>
              <a:t>Source:  http://www.forbes.com/sites/gilpress/2013/03/18/top-10-most-funded-big-data-startups/  </a:t>
            </a:r>
          </a:p>
          <a:p>
            <a:endParaRPr lang="en-US" sz="1000" dirty="0"/>
          </a:p>
        </p:txBody>
      </p:sp>
    </p:spTree>
    <p:extLst>
      <p:ext uri="{BB962C8B-B14F-4D97-AF65-F5344CB8AC3E}">
        <p14:creationId xmlns:p14="http://schemas.microsoft.com/office/powerpoint/2010/main" val="3160366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94235"/>
            <a:ext cx="8229600" cy="1143000"/>
          </a:xfrm>
        </p:spPr>
        <p:txBody>
          <a:bodyPr>
            <a:normAutofit/>
          </a:bodyPr>
          <a:lstStyle/>
          <a:p>
            <a:r>
              <a:rPr lang="en-US" sz="1400" b="1" dirty="0"/>
              <a:t>Investment in Big </a:t>
            </a:r>
            <a:r>
              <a:rPr lang="en-US" sz="1400" b="1" dirty="0" err="1"/>
              <a:t>DataCompanies</a:t>
            </a:r>
            <a:r>
              <a:rPr lang="en-US" sz="1400" b="1" dirty="0"/>
              <a:t> in the Big Data industry have received </a:t>
            </a:r>
            <a:r>
              <a:rPr lang="en-US" sz="1400" b="1" dirty="0">
                <a:hlinkClick r:id="rId2"/>
              </a:rPr>
              <a:t>$4.9 billion in funding</a:t>
            </a:r>
            <a:r>
              <a:rPr lang="en-US" sz="1400" b="1" dirty="0"/>
              <a:t> since 2008, with the bulk of financing in 2011 and 2012.</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52</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24" y="1800224"/>
            <a:ext cx="8229376" cy="4503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143000" y="228600"/>
            <a:ext cx="7010400" cy="646331"/>
          </a:xfrm>
          <a:prstGeom prst="rect">
            <a:avLst/>
          </a:prstGeom>
          <a:noFill/>
        </p:spPr>
        <p:txBody>
          <a:bodyPr wrap="square" rtlCol="0">
            <a:spAutoFit/>
          </a:bodyPr>
          <a:lstStyle/>
          <a:p>
            <a:pPr algn="ctr"/>
            <a:r>
              <a:rPr lang="en-US" sz="3600" b="1" dirty="0"/>
              <a:t>Investment in Big Data</a:t>
            </a:r>
          </a:p>
        </p:txBody>
      </p:sp>
      <p:sp>
        <p:nvSpPr>
          <p:cNvPr id="7" name="Rectangle 6"/>
          <p:cNvSpPr/>
          <p:nvPr/>
        </p:nvSpPr>
        <p:spPr>
          <a:xfrm>
            <a:off x="1" y="6284254"/>
            <a:ext cx="8575766" cy="276999"/>
          </a:xfrm>
          <a:prstGeom prst="rect">
            <a:avLst/>
          </a:prstGeom>
        </p:spPr>
        <p:txBody>
          <a:bodyPr wrap="square">
            <a:spAutoFit/>
          </a:bodyPr>
          <a:lstStyle/>
          <a:p>
            <a:r>
              <a:rPr lang="en-US" sz="1200" dirty="0"/>
              <a:t>Source:  http://www.kdnuggets.com/2013/03/top-big-data-vc-investors.html</a:t>
            </a:r>
          </a:p>
        </p:txBody>
      </p:sp>
    </p:spTree>
    <p:extLst>
      <p:ext uri="{BB962C8B-B14F-4D97-AF65-F5344CB8AC3E}">
        <p14:creationId xmlns:p14="http://schemas.microsoft.com/office/powerpoint/2010/main" val="3966239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4"/>
          <p:cNvSpPr>
            <a:spLocks noGrp="1"/>
          </p:cNvSpPr>
          <p:nvPr>
            <p:ph type="sldNum" sz="quarter" idx="12"/>
          </p:nvPr>
        </p:nvSpPr>
        <p:spPr>
          <a:noFill/>
          <a:ln>
            <a:noFill/>
          </a:ln>
        </p:spPr>
        <p:txBody>
          <a:bodyPr/>
          <a:lstStyle/>
          <a:p>
            <a:r>
              <a:rPr lang="en-US">
                <a:solidFill>
                  <a:schemeClr val="tx1"/>
                </a:solidFill>
              </a:rPr>
              <a:t>Page </a:t>
            </a:r>
            <a:fld id="{C1258BCF-1736-4425-8FF1-C6C718A33336}" type="slidenum">
              <a:rPr lang="en-US">
                <a:solidFill>
                  <a:schemeClr val="tx1"/>
                </a:solidFill>
              </a:rPr>
              <a:pPr/>
              <a:t>53</a:t>
            </a:fld>
            <a:endParaRPr lang="en-US">
              <a:solidFill>
                <a:schemeClr val="tx1"/>
              </a:solidFill>
            </a:endParaRPr>
          </a:p>
        </p:txBody>
      </p:sp>
      <p:sp>
        <p:nvSpPr>
          <p:cNvPr id="159746" name="Rectangle 2"/>
          <p:cNvSpPr>
            <a:spLocks noGrp="1" noChangeArrowheads="1"/>
          </p:cNvSpPr>
          <p:nvPr>
            <p:ph type="title"/>
          </p:nvPr>
        </p:nvSpPr>
        <p:spPr/>
        <p:txBody>
          <a:bodyPr anchor="t">
            <a:normAutofit/>
          </a:bodyPr>
          <a:lstStyle/>
          <a:p>
            <a:pPr defTabSz="914400"/>
            <a:r>
              <a:rPr lang="en-US" sz="2400" b="1" dirty="0"/>
              <a:t>A More Complete Picture</a:t>
            </a:r>
          </a:p>
        </p:txBody>
      </p:sp>
      <p:pic>
        <p:nvPicPr>
          <p:cNvPr id="159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914400"/>
            <a:ext cx="81534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9" name="Text Box 5"/>
          <p:cNvSpPr txBox="1">
            <a:spLocks noChangeArrowheads="1"/>
          </p:cNvSpPr>
          <p:nvPr/>
        </p:nvSpPr>
        <p:spPr bwMode="auto">
          <a:xfrm>
            <a:off x="5165729" y="1031875"/>
            <a:ext cx="184731" cy="369332"/>
          </a:xfrm>
          <a:prstGeom prst="rect">
            <a:avLst/>
          </a:prstGeom>
          <a:solidFill>
            <a:schemeClr val="tx2">
              <a:lumMod val="60000"/>
              <a:lumOff val="40000"/>
            </a:schemeClr>
          </a:solidFill>
          <a:ln>
            <a:noFill/>
          </a:ln>
          <a:effectLst/>
          <a:extLst/>
        </p:spPr>
        <p:txBody>
          <a:bodyPr wrap="none">
            <a:spAutoFit/>
          </a:bodyPr>
          <a:lstStyle/>
          <a:p>
            <a:pPr algn="l" eaLnBrk="1" hangingPunct="1">
              <a:spcBef>
                <a:spcPct val="0"/>
              </a:spcBef>
            </a:pPr>
            <a:endParaRPr lang="en-US" b="1">
              <a:solidFill>
                <a:schemeClr val="tx1"/>
              </a:solidFill>
              <a:latin typeface="Times New Roman" pitchFamily="18" charset="0"/>
            </a:endParaRPr>
          </a:p>
        </p:txBody>
      </p:sp>
      <p:sp>
        <p:nvSpPr>
          <p:cNvPr id="159750" name="Text Box 6"/>
          <p:cNvSpPr txBox="1">
            <a:spLocks noChangeArrowheads="1"/>
          </p:cNvSpPr>
          <p:nvPr/>
        </p:nvSpPr>
        <p:spPr bwMode="auto">
          <a:xfrm>
            <a:off x="2133604" y="3429000"/>
            <a:ext cx="941283"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Privacy</a:t>
            </a:r>
          </a:p>
        </p:txBody>
      </p:sp>
      <p:sp>
        <p:nvSpPr>
          <p:cNvPr id="159751" name="Text Box 7"/>
          <p:cNvSpPr txBox="1">
            <a:spLocks noChangeArrowheads="1"/>
          </p:cNvSpPr>
          <p:nvPr/>
        </p:nvSpPr>
        <p:spPr bwMode="auto">
          <a:xfrm>
            <a:off x="2982914" y="3048000"/>
            <a:ext cx="153760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Data Security</a:t>
            </a:r>
          </a:p>
        </p:txBody>
      </p:sp>
      <p:sp>
        <p:nvSpPr>
          <p:cNvPr id="159752" name="Text Box 8"/>
          <p:cNvSpPr txBox="1">
            <a:spLocks noChangeArrowheads="1"/>
          </p:cNvSpPr>
          <p:nvPr/>
        </p:nvSpPr>
        <p:spPr bwMode="auto">
          <a:xfrm>
            <a:off x="2906714" y="2667000"/>
            <a:ext cx="358534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Data Governance – Policy, Process</a:t>
            </a:r>
          </a:p>
        </p:txBody>
      </p:sp>
      <p:sp>
        <p:nvSpPr>
          <p:cNvPr id="159753" name="Text Box 9"/>
          <p:cNvSpPr txBox="1">
            <a:spLocks noChangeArrowheads="1"/>
          </p:cNvSpPr>
          <p:nvPr/>
        </p:nvSpPr>
        <p:spPr bwMode="auto">
          <a:xfrm>
            <a:off x="2604241" y="4728865"/>
            <a:ext cx="1544012"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Sustainability</a:t>
            </a:r>
          </a:p>
        </p:txBody>
      </p:sp>
      <p:sp>
        <p:nvSpPr>
          <p:cNvPr id="159754" name="Text Box 10"/>
          <p:cNvSpPr txBox="1">
            <a:spLocks noChangeArrowheads="1"/>
          </p:cNvSpPr>
          <p:nvPr/>
        </p:nvSpPr>
        <p:spPr bwMode="auto">
          <a:xfrm>
            <a:off x="2895600" y="4191000"/>
            <a:ext cx="1065356"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Software</a:t>
            </a:r>
          </a:p>
        </p:txBody>
      </p:sp>
      <p:sp>
        <p:nvSpPr>
          <p:cNvPr id="159755" name="Text Box 11"/>
          <p:cNvSpPr txBox="1">
            <a:spLocks noChangeArrowheads="1"/>
          </p:cNvSpPr>
          <p:nvPr/>
        </p:nvSpPr>
        <p:spPr bwMode="auto">
          <a:xfrm>
            <a:off x="3554854" y="3661114"/>
            <a:ext cx="941283"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OA&amp;M</a:t>
            </a:r>
          </a:p>
        </p:txBody>
      </p:sp>
      <p:sp>
        <p:nvSpPr>
          <p:cNvPr id="159756" name="Text Box 12"/>
          <p:cNvSpPr txBox="1">
            <a:spLocks noChangeArrowheads="1"/>
          </p:cNvSpPr>
          <p:nvPr/>
        </p:nvSpPr>
        <p:spPr bwMode="auto">
          <a:xfrm>
            <a:off x="5029200" y="3429000"/>
            <a:ext cx="1056700"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Integrity</a:t>
            </a:r>
          </a:p>
        </p:txBody>
      </p:sp>
      <p:sp>
        <p:nvSpPr>
          <p:cNvPr id="159758" name="Text Box 14"/>
          <p:cNvSpPr txBox="1">
            <a:spLocks noChangeArrowheads="1"/>
          </p:cNvSpPr>
          <p:nvPr/>
        </p:nvSpPr>
        <p:spPr bwMode="auto">
          <a:xfrm>
            <a:off x="3038018" y="5246140"/>
            <a:ext cx="2787943" cy="646331"/>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Distribution &amp; Ownership</a:t>
            </a:r>
          </a:p>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 of Results</a:t>
            </a:r>
          </a:p>
        </p:txBody>
      </p:sp>
      <p:sp>
        <p:nvSpPr>
          <p:cNvPr id="159759" name="Text Box 15"/>
          <p:cNvSpPr txBox="1">
            <a:spLocks noChangeArrowheads="1"/>
          </p:cNvSpPr>
          <p:nvPr/>
        </p:nvSpPr>
        <p:spPr bwMode="auto">
          <a:xfrm>
            <a:off x="4800600" y="3886200"/>
            <a:ext cx="1284288" cy="369332"/>
          </a:xfrm>
          <a:prstGeom prst="rect">
            <a:avLst/>
          </a:prstGeom>
          <a:noFill/>
          <a:ln>
            <a:noFill/>
          </a:ln>
          <a:effectLst/>
          <a:extLst/>
        </p:spPr>
        <p:txBody>
          <a:bodyPr>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Semantics</a:t>
            </a:r>
          </a:p>
        </p:txBody>
      </p:sp>
      <p:sp>
        <p:nvSpPr>
          <p:cNvPr id="159760" name="Text Box 16"/>
          <p:cNvSpPr txBox="1">
            <a:spLocks noChangeArrowheads="1"/>
          </p:cNvSpPr>
          <p:nvPr/>
        </p:nvSpPr>
        <p:spPr bwMode="auto">
          <a:xfrm>
            <a:off x="4800600" y="4267208"/>
            <a:ext cx="1284288" cy="646331"/>
          </a:xfrm>
          <a:prstGeom prst="rect">
            <a:avLst/>
          </a:prstGeom>
          <a:noFill/>
          <a:ln>
            <a:noFill/>
          </a:ln>
          <a:effectLst/>
          <a:extLst/>
        </p:spPr>
        <p:txBody>
          <a:bodyPr>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Framing Questions</a:t>
            </a:r>
          </a:p>
        </p:txBody>
      </p:sp>
      <p:sp>
        <p:nvSpPr>
          <p:cNvPr id="2" name="TextBox 1"/>
          <p:cNvSpPr txBox="1"/>
          <p:nvPr/>
        </p:nvSpPr>
        <p:spPr>
          <a:xfrm>
            <a:off x="683568" y="1828802"/>
            <a:ext cx="1221432" cy="646331"/>
          </a:xfrm>
          <a:prstGeom prst="rect">
            <a:avLst/>
          </a:prstGeom>
          <a:solidFill>
            <a:schemeClr val="tx2">
              <a:lumMod val="60000"/>
              <a:lumOff val="40000"/>
            </a:schemeClr>
          </a:solidFill>
        </p:spPr>
        <p:txBody>
          <a:bodyPr wrap="square" rtlCol="0">
            <a:spAutoFit/>
          </a:bodyPr>
          <a:lstStyle/>
          <a:p>
            <a:r>
              <a:rPr lang="en-US" b="1" dirty="0">
                <a:solidFill>
                  <a:schemeClr val="bg1"/>
                </a:solidFill>
              </a:rPr>
              <a:t>Data Analysis</a:t>
            </a:r>
          </a:p>
        </p:txBody>
      </p:sp>
      <p:sp>
        <p:nvSpPr>
          <p:cNvPr id="21" name="TextBox 20"/>
          <p:cNvSpPr txBox="1"/>
          <p:nvPr/>
        </p:nvSpPr>
        <p:spPr>
          <a:xfrm>
            <a:off x="1905001" y="1165917"/>
            <a:ext cx="1634114" cy="646331"/>
          </a:xfrm>
          <a:prstGeom prst="rect">
            <a:avLst/>
          </a:prstGeom>
          <a:solidFill>
            <a:schemeClr val="tx2">
              <a:lumMod val="60000"/>
              <a:lumOff val="40000"/>
            </a:schemeClr>
          </a:solidFill>
        </p:spPr>
        <p:txBody>
          <a:bodyPr wrap="square" rtlCol="0">
            <a:spAutoFit/>
          </a:bodyPr>
          <a:lstStyle/>
          <a:p>
            <a:r>
              <a:rPr lang="en-US" b="1" dirty="0">
                <a:solidFill>
                  <a:schemeClr val="bg1"/>
                </a:solidFill>
              </a:rPr>
              <a:t>Data</a:t>
            </a:r>
          </a:p>
          <a:p>
            <a:r>
              <a:rPr lang="en-US" b="1" dirty="0">
                <a:solidFill>
                  <a:schemeClr val="bg1"/>
                </a:solidFill>
              </a:rPr>
              <a:t>Management</a:t>
            </a:r>
          </a:p>
        </p:txBody>
      </p:sp>
      <p:sp>
        <p:nvSpPr>
          <p:cNvPr id="22" name="TextBox 21"/>
          <p:cNvSpPr txBox="1"/>
          <p:nvPr/>
        </p:nvSpPr>
        <p:spPr>
          <a:xfrm>
            <a:off x="4395954" y="1031875"/>
            <a:ext cx="1688934" cy="369332"/>
          </a:xfrm>
          <a:prstGeom prst="rect">
            <a:avLst/>
          </a:prstGeom>
          <a:solidFill>
            <a:schemeClr val="tx2">
              <a:lumMod val="60000"/>
              <a:lumOff val="40000"/>
            </a:schemeClr>
          </a:solidFill>
        </p:spPr>
        <p:txBody>
          <a:bodyPr wrap="square" rtlCol="0">
            <a:spAutoFit/>
          </a:bodyPr>
          <a:lstStyle/>
          <a:p>
            <a:r>
              <a:rPr lang="en-US" b="1" dirty="0">
                <a:solidFill>
                  <a:schemeClr val="bg1"/>
                </a:solidFill>
              </a:rPr>
              <a:t>Visualization</a:t>
            </a:r>
          </a:p>
        </p:txBody>
      </p:sp>
      <p:sp>
        <p:nvSpPr>
          <p:cNvPr id="23" name="TextBox 22"/>
          <p:cNvSpPr txBox="1"/>
          <p:nvPr/>
        </p:nvSpPr>
        <p:spPr>
          <a:xfrm>
            <a:off x="6553200" y="1505634"/>
            <a:ext cx="1619200" cy="369332"/>
          </a:xfrm>
          <a:prstGeom prst="rect">
            <a:avLst/>
          </a:prstGeom>
          <a:solidFill>
            <a:schemeClr val="tx2">
              <a:lumMod val="60000"/>
              <a:lumOff val="40000"/>
            </a:schemeClr>
          </a:solidFill>
        </p:spPr>
        <p:txBody>
          <a:bodyPr wrap="square" rtlCol="0">
            <a:spAutoFit/>
          </a:bodyPr>
          <a:lstStyle/>
          <a:p>
            <a:r>
              <a:rPr lang="en-US" b="1" dirty="0">
                <a:solidFill>
                  <a:schemeClr val="bg1"/>
                </a:solidFill>
              </a:rPr>
              <a:t>Applications</a:t>
            </a:r>
          </a:p>
        </p:txBody>
      </p:sp>
      <p:cxnSp>
        <p:nvCxnSpPr>
          <p:cNvPr id="4" name="Straight Connector 3"/>
          <p:cNvCxnSpPr/>
          <p:nvPr/>
        </p:nvCxnSpPr>
        <p:spPr>
          <a:xfrm>
            <a:off x="1752600" y="2209800"/>
            <a:ext cx="1143000" cy="1524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722057" y="1828800"/>
            <a:ext cx="315956" cy="2286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22" idx="2"/>
          </p:cNvCxnSpPr>
          <p:nvPr/>
        </p:nvCxnSpPr>
        <p:spPr>
          <a:xfrm flipH="1">
            <a:off x="4616991" y="1401215"/>
            <a:ext cx="623430" cy="473759"/>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3" idx="2"/>
          </p:cNvCxnSpPr>
          <p:nvPr/>
        </p:nvCxnSpPr>
        <p:spPr>
          <a:xfrm flipH="1">
            <a:off x="5519078" y="1874968"/>
            <a:ext cx="1843722" cy="276999"/>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ext Box 6"/>
          <p:cNvSpPr txBox="1">
            <a:spLocks noChangeArrowheads="1"/>
          </p:cNvSpPr>
          <p:nvPr/>
        </p:nvSpPr>
        <p:spPr bwMode="auto">
          <a:xfrm>
            <a:off x="1294284" y="2682631"/>
            <a:ext cx="1261884"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Incubation</a:t>
            </a:r>
          </a:p>
        </p:txBody>
      </p:sp>
      <p:sp>
        <p:nvSpPr>
          <p:cNvPr id="3" name="Footer Placeholder 2"/>
          <p:cNvSpPr>
            <a:spLocks noGrp="1"/>
          </p:cNvSpPr>
          <p:nvPr>
            <p:ph type="ftr" sz="quarter" idx="11"/>
          </p:nvPr>
        </p:nvSpPr>
        <p:spPr/>
        <p:txBody>
          <a:bodyPr/>
          <a:lstStyle/>
          <a:p>
            <a:r>
              <a:rPr lang="en-US"/>
              <a:t>DGB 5/2013</a:t>
            </a:r>
          </a:p>
        </p:txBody>
      </p:sp>
      <p:sp>
        <p:nvSpPr>
          <p:cNvPr id="26" name="Text Box 6"/>
          <p:cNvSpPr txBox="1">
            <a:spLocks noChangeArrowheads="1"/>
          </p:cNvSpPr>
          <p:nvPr/>
        </p:nvSpPr>
        <p:spPr bwMode="auto">
          <a:xfrm>
            <a:off x="1089724" y="3220998"/>
            <a:ext cx="1043876" cy="369332"/>
          </a:xfrm>
          <a:prstGeom prst="rect">
            <a:avLst/>
          </a:prstGeom>
          <a:noFill/>
          <a:ln>
            <a:noFill/>
          </a:ln>
          <a:effectLst/>
          <a:extLst/>
        </p:spPr>
        <p:txBody>
          <a:bodyPr wrap="none">
            <a:spAutoFit/>
          </a:bodyPr>
          <a:lstStyle/>
          <a:p>
            <a:pPr algn="l" eaLnBrk="1" hangingPunct="1">
              <a:spcBef>
                <a:spcPct val="0"/>
              </a:spcBef>
            </a:pPr>
            <a:r>
              <a:rPr lang="en-US" b="1" dirty="0">
                <a:solidFill>
                  <a:srgbClr val="FFFF00"/>
                </a:solidFill>
                <a:effectLst>
                  <a:outerShdw blurRad="38100" dist="38100" dir="2700000" algn="tl">
                    <a:srgbClr val="C0C0C0"/>
                  </a:outerShdw>
                </a:effectLst>
                <a:latin typeface="Times New Roman" pitchFamily="18" charset="0"/>
              </a:rPr>
              <a:t>Sandbox</a:t>
            </a:r>
          </a:p>
        </p:txBody>
      </p:sp>
      <p:sp>
        <p:nvSpPr>
          <p:cNvPr id="28" name="Text Box 6"/>
          <p:cNvSpPr txBox="1">
            <a:spLocks noChangeArrowheads="1"/>
          </p:cNvSpPr>
          <p:nvPr/>
        </p:nvSpPr>
        <p:spPr bwMode="auto">
          <a:xfrm>
            <a:off x="4800600" y="3059668"/>
            <a:ext cx="2127505" cy="369332"/>
          </a:xfrm>
          <a:prstGeom prst="rect">
            <a:avLst/>
          </a:prstGeom>
          <a:noFill/>
          <a:ln>
            <a:noFill/>
          </a:ln>
          <a:effectLst/>
          <a:extLst/>
        </p:spPr>
        <p:txBody>
          <a:bodyPr wrap="none">
            <a:spAutoFit/>
          </a:bodyPr>
          <a:lstStyle/>
          <a:p>
            <a:pPr algn="l" eaLnBrk="1" hangingPunct="1">
              <a:spcBef>
                <a:spcPct val="0"/>
              </a:spcBef>
            </a:pPr>
            <a:r>
              <a:rPr lang="en-US" b="1">
                <a:solidFill>
                  <a:srgbClr val="FFFF00"/>
                </a:solidFill>
                <a:effectLst>
                  <a:outerShdw blurRad="38100" dist="38100" dir="2700000" algn="tl">
                    <a:srgbClr val="C0C0C0"/>
                  </a:outerShdw>
                </a:effectLst>
                <a:latin typeface="Times New Roman" pitchFamily="18" charset="0"/>
              </a:rPr>
              <a:t>Autonomic Systems</a:t>
            </a:r>
            <a:endParaRPr lang="en-US" b="1" dirty="0">
              <a:solidFill>
                <a:srgbClr val="FFFF00"/>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42299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00844" y="609600"/>
            <a:ext cx="8570912" cy="838200"/>
          </a:xfrm>
          <a:prstGeom prst="rect">
            <a:avLst/>
          </a:prstGeom>
        </p:spPr>
        <p:txBody>
          <a:bodyPr>
            <a:noAutofit/>
          </a:bodyPr>
          <a:lstStyle/>
          <a:p>
            <a:pPr>
              <a:lnSpc>
                <a:spcPct val="90000"/>
              </a:lnSpc>
              <a:defRPr/>
            </a:pPr>
            <a:r>
              <a:rPr lang="en-US" sz="3200" dirty="0">
                <a:solidFill>
                  <a:srgbClr val="0070C0"/>
                </a:solidFill>
                <a:cs typeface="Times New Roman" pitchFamily="18" charset="0"/>
              </a:rPr>
              <a:t>Big Data in a Programmable World</a:t>
            </a:r>
            <a:br>
              <a:rPr lang="en-US" sz="3200" i="1" dirty="0">
                <a:solidFill>
                  <a:srgbClr val="000099"/>
                </a:solidFill>
              </a:rPr>
            </a:br>
            <a:br>
              <a:rPr lang="en-US" sz="3200" i="1" dirty="0"/>
            </a:br>
            <a:endParaRPr lang="en-US" sz="3200" dirty="0">
              <a:solidFill>
                <a:srgbClr val="002060"/>
              </a:solidFill>
              <a:cs typeface="Times New Roman" pitchFamily="18" charset="0"/>
            </a:endParaRPr>
          </a:p>
        </p:txBody>
      </p:sp>
      <p:graphicFrame>
        <p:nvGraphicFramePr>
          <p:cNvPr id="2" name="Diagram 1"/>
          <p:cNvGraphicFramePr/>
          <p:nvPr>
            <p:extLst>
              <p:ext uri="{D42A27DB-BD31-4B8C-83A1-F6EECF244321}">
                <p14:modId xmlns:p14="http://schemas.microsoft.com/office/powerpoint/2010/main" val="1816848940"/>
              </p:ext>
            </p:extLst>
          </p:nvPr>
        </p:nvGraphicFramePr>
        <p:xfrm>
          <a:off x="1828800" y="1143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1142868171"/>
              </p:ext>
            </p:extLst>
          </p:nvPr>
        </p:nvGraphicFramePr>
        <p:xfrm>
          <a:off x="1828800" y="5486400"/>
          <a:ext cx="6400800" cy="1371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50105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Organizing for Innovation - Getting Started</a:t>
            </a:r>
          </a:p>
        </p:txBody>
      </p:sp>
      <p:graphicFrame>
        <p:nvGraphicFramePr>
          <p:cNvPr id="6" name="Table 5"/>
          <p:cNvGraphicFramePr>
            <a:graphicFrameLocks noGrp="1"/>
          </p:cNvGraphicFramePr>
          <p:nvPr>
            <p:extLst>
              <p:ext uri="{D42A27DB-BD31-4B8C-83A1-F6EECF244321}">
                <p14:modId xmlns:p14="http://schemas.microsoft.com/office/powerpoint/2010/main" val="1690264143"/>
              </p:ext>
            </p:extLst>
          </p:nvPr>
        </p:nvGraphicFramePr>
        <p:xfrm>
          <a:off x="914400" y="1066800"/>
          <a:ext cx="7848600" cy="265684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Classical research or exploratory development teams create new products, often in</a:t>
                      </a:r>
                      <a:r>
                        <a:rPr lang="en-US" baseline="0" dirty="0"/>
                        <a:t> large teams with significant timelines.  Careful attention is paid to decision gates to prevent runaway costs.  Due to costs, decisions often top down.</a:t>
                      </a:r>
                      <a:endParaRPr lang="en-US" dirty="0"/>
                    </a:p>
                  </a:txBody>
                  <a:tcPr/>
                </a:tc>
                <a:tc>
                  <a:txBody>
                    <a:bodyPr/>
                    <a:lstStyle/>
                    <a:p>
                      <a:r>
                        <a:rPr lang="en-US" dirty="0"/>
                        <a:t>Small,</a:t>
                      </a:r>
                      <a:r>
                        <a:rPr lang="en-US" baseline="0" dirty="0"/>
                        <a:t> elite teams create prototypes of potential products quickly, trial the prototypes, and, when successful, present for funding to go to market.  Go to trial, very quick.  Classical research provides technology base to prototyping teams, and partners with them.</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9" name="Rectangle 18"/>
          <p:cNvSpPr>
            <a:spLocks noChangeArrowheads="1"/>
          </p:cNvSpPr>
          <p:nvPr/>
        </p:nvSpPr>
        <p:spPr bwMode="auto">
          <a:xfrm>
            <a:off x="1066800" y="3776870"/>
            <a:ext cx="6934200" cy="3048000"/>
          </a:xfrm>
          <a:prstGeom prst="rect">
            <a:avLst/>
          </a:prstGeom>
          <a:solidFill>
            <a:srgbClr val="C00000"/>
          </a:solidFill>
          <a:ln w="28575">
            <a:solidFill>
              <a:schemeClr val="tx1"/>
            </a:solidFill>
            <a:miter lim="800000"/>
            <a:headEnd/>
            <a:tailEnd/>
          </a:ln>
        </p:spPr>
        <p:txBody>
          <a:bodyPr wrap="none" lIns="91432" tIns="45715" rIns="91432" bIns="45715" anchor="ctr"/>
          <a:lstStyle/>
          <a:p>
            <a:pPr algn="ctr"/>
            <a:r>
              <a:rPr lang="en-US" sz="3200" b="1" dirty="0">
                <a:solidFill>
                  <a:srgbClr val="FFFF00"/>
                </a:solidFill>
                <a:latin typeface="Arial" pitchFamily="34" charset="0"/>
                <a:cs typeface="Arial" pitchFamily="34" charset="0"/>
              </a:rPr>
              <a:t>Innovation Laboratory - </a:t>
            </a:r>
            <a:r>
              <a:rPr lang="en-US" sz="3200" b="1" dirty="0" err="1">
                <a:solidFill>
                  <a:srgbClr val="FFFF00"/>
                </a:solidFill>
                <a:latin typeface="Arial" pitchFamily="34" charset="0"/>
                <a:cs typeface="Arial" pitchFamily="34" charset="0"/>
              </a:rPr>
              <a:t>InfoLab</a:t>
            </a:r>
            <a:endParaRPr lang="en-US" sz="3200" b="1" dirty="0">
              <a:solidFill>
                <a:srgbClr val="FFFF00"/>
              </a:solidFill>
              <a:latin typeface="Arial" pitchFamily="34" charset="0"/>
              <a:cs typeface="Arial" pitchFamily="34" charset="0"/>
            </a:endParaRPr>
          </a:p>
          <a:p>
            <a:pPr marL="457200" indent="-457200">
              <a:buFont typeface="Arial" pitchFamily="34" charset="0"/>
              <a:buChar char="•"/>
            </a:pPr>
            <a:r>
              <a:rPr lang="en-US" sz="2800" b="1" dirty="0">
                <a:solidFill>
                  <a:srgbClr val="FFFF00"/>
                </a:solidFill>
                <a:latin typeface="Arial" pitchFamily="34" charset="0"/>
                <a:cs typeface="Arial" pitchFamily="34" charset="0"/>
              </a:rPr>
              <a:t>Data</a:t>
            </a:r>
          </a:p>
          <a:p>
            <a:pPr marL="457200" indent="-457200">
              <a:buFont typeface="Arial" pitchFamily="34" charset="0"/>
              <a:buChar char="•"/>
            </a:pPr>
            <a:r>
              <a:rPr lang="en-US" sz="2800" b="1" dirty="0">
                <a:solidFill>
                  <a:srgbClr val="FFFF00"/>
                </a:solidFill>
                <a:latin typeface="Arial" pitchFamily="34" charset="0"/>
                <a:cs typeface="Arial" pitchFamily="34" charset="0"/>
              </a:rPr>
              <a:t>New Applications</a:t>
            </a:r>
          </a:p>
          <a:p>
            <a:pPr marL="457200" indent="-457200">
              <a:buFont typeface="Arial" pitchFamily="34" charset="0"/>
              <a:buChar char="•"/>
            </a:pPr>
            <a:r>
              <a:rPr lang="en-US" sz="2800" b="1" dirty="0">
                <a:solidFill>
                  <a:srgbClr val="FFFF00"/>
                </a:solidFill>
                <a:latin typeface="Arial" pitchFamily="34" charset="0"/>
                <a:cs typeface="Arial" pitchFamily="34" charset="0"/>
              </a:rPr>
              <a:t>New Technologies</a:t>
            </a:r>
          </a:p>
          <a:p>
            <a:pPr marL="457200" indent="-457200">
              <a:buFont typeface="Arial" pitchFamily="34" charset="0"/>
              <a:buChar char="•"/>
            </a:pPr>
            <a:r>
              <a:rPr lang="en-US" sz="2800" b="1" dirty="0">
                <a:solidFill>
                  <a:srgbClr val="FFFF00"/>
                </a:solidFill>
                <a:latin typeface="Arial" pitchFamily="34" charset="0"/>
                <a:cs typeface="Arial" pitchFamily="34" charset="0"/>
              </a:rPr>
              <a:t>Effective Organization of Innovation</a:t>
            </a:r>
          </a:p>
          <a:p>
            <a:pPr marL="457200" indent="-457200">
              <a:buFont typeface="Arial" pitchFamily="34" charset="0"/>
              <a:buChar char="•"/>
            </a:pPr>
            <a:r>
              <a:rPr lang="en-US" sz="2800" b="1" dirty="0">
                <a:solidFill>
                  <a:srgbClr val="FFFF00"/>
                </a:solidFill>
                <a:latin typeface="Arial" pitchFamily="34" charset="0"/>
                <a:cs typeface="Arial" pitchFamily="34" charset="0"/>
              </a:rPr>
              <a:t>Subject Matter Expertise</a:t>
            </a:r>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55</a:t>
            </a:fld>
            <a:endParaRPr lang="en-US" dirty="0"/>
          </a:p>
        </p:txBody>
      </p:sp>
    </p:spTree>
    <p:extLst>
      <p:ext uri="{BB962C8B-B14F-4D97-AF65-F5344CB8AC3E}">
        <p14:creationId xmlns:p14="http://schemas.microsoft.com/office/powerpoint/2010/main" val="2111324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br>
              <a:rPr lang="en-US" sz="2800" dirty="0"/>
            </a:br>
            <a:r>
              <a:rPr lang="en-US" sz="2800" dirty="0"/>
              <a:t>Diversity of Sources – Crowd</a:t>
            </a:r>
          </a:p>
        </p:txBody>
      </p:sp>
      <p:graphicFrame>
        <p:nvGraphicFramePr>
          <p:cNvPr id="6" name="Table 5"/>
          <p:cNvGraphicFramePr>
            <a:graphicFrameLocks noGrp="1"/>
          </p:cNvGraphicFramePr>
          <p:nvPr>
            <p:extLst>
              <p:ext uri="{D42A27DB-BD31-4B8C-83A1-F6EECF244321}">
                <p14:modId xmlns:p14="http://schemas.microsoft.com/office/powerpoint/2010/main" val="2712898653"/>
              </p:ext>
            </p:extLst>
          </p:nvPr>
        </p:nvGraphicFramePr>
        <p:xfrm>
          <a:off x="838200" y="785943"/>
          <a:ext cx="7848600" cy="21082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Sources</a:t>
                      </a:r>
                      <a:r>
                        <a:rPr lang="en-US" baseline="0" dirty="0"/>
                        <a:t> of large databases are largely from transactional systems such as credit card swipe, ATM, Financial Markets, or engineered systems such as communication networks , as well as  science.</a:t>
                      </a:r>
                      <a:endParaRPr lang="en-US" dirty="0"/>
                    </a:p>
                  </a:txBody>
                  <a:tcPr/>
                </a:tc>
                <a:tc>
                  <a:txBody>
                    <a:bodyPr/>
                    <a:lstStyle/>
                    <a:p>
                      <a:r>
                        <a:rPr lang="en-US" dirty="0"/>
                        <a:t>Sources range</a:t>
                      </a:r>
                      <a:r>
                        <a:rPr lang="en-US" baseline="0" dirty="0"/>
                        <a:t> from individual contributors, to sensors, to networks.  The WWW and Mobile Smartphones have turned consumption and generation of data into an always on, anywhere activity.  Including video.</a:t>
                      </a:r>
                      <a:endParaRPr lang="en-US" dirty="0"/>
                    </a:p>
                  </a:txBody>
                  <a:tcPr/>
                </a:tc>
                <a:extLst>
                  <a:ext uri="{0D108BD9-81ED-4DB2-BD59-A6C34878D82A}">
                    <a16:rowId xmlns:a16="http://schemas.microsoft.com/office/drawing/2014/main" val="10001"/>
                  </a:ext>
                </a:extLst>
              </a:tr>
            </a:tbl>
          </a:graphicData>
        </a:graphic>
      </p:graphicFrame>
      <p:pic>
        <p:nvPicPr>
          <p:cNvPr id="11" name="Picture 10" descr="smartphone images.jpg"/>
          <p:cNvPicPr>
            <a:picLocks noChangeAspect="1"/>
          </p:cNvPicPr>
          <p:nvPr/>
        </p:nvPicPr>
        <p:blipFill>
          <a:blip r:embed="rId2" cstate="print"/>
          <a:stretch>
            <a:fillRect/>
          </a:stretch>
        </p:blipFill>
        <p:spPr>
          <a:xfrm>
            <a:off x="6906491" y="3716626"/>
            <a:ext cx="1190625" cy="895350"/>
          </a:xfrm>
          <a:prstGeom prst="rect">
            <a:avLst/>
          </a:prstGeom>
        </p:spPr>
      </p:pic>
      <p:pic>
        <p:nvPicPr>
          <p:cNvPr id="12" name="Picture 11" descr="nist ad hoc network.jpg"/>
          <p:cNvPicPr>
            <a:picLocks noChangeAspect="1"/>
          </p:cNvPicPr>
          <p:nvPr/>
        </p:nvPicPr>
        <p:blipFill>
          <a:blip r:embed="rId3" cstate="print"/>
          <a:stretch>
            <a:fillRect/>
          </a:stretch>
        </p:blipFill>
        <p:spPr>
          <a:xfrm>
            <a:off x="5693352" y="5100675"/>
            <a:ext cx="2438400" cy="977002"/>
          </a:xfrm>
          <a:prstGeom prst="rect">
            <a:avLst/>
          </a:prstGeom>
        </p:spPr>
      </p:pic>
      <p:sp>
        <p:nvSpPr>
          <p:cNvPr id="13" name="Rectangle 12"/>
          <p:cNvSpPr/>
          <p:nvPr/>
        </p:nvSpPr>
        <p:spPr bwMode="auto">
          <a:xfrm>
            <a:off x="5540952" y="4695417"/>
            <a:ext cx="2286000" cy="307777"/>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Ad Hoc Sensor Networks</a:t>
            </a:r>
            <a:endParaRPr kumimoji="0" lang="en-US" sz="900" b="1" i="0" u="none" strike="noStrike" cap="none" normalizeH="0" baseline="0" dirty="0">
              <a:ln>
                <a:noFill/>
              </a:ln>
              <a:solidFill>
                <a:schemeClr val="bg1"/>
              </a:solidFill>
              <a:effectLst/>
              <a:latin typeface="Calibri" pitchFamily="34" charset="0"/>
            </a:endParaRPr>
          </a:p>
        </p:txBody>
      </p:sp>
      <p:sp>
        <p:nvSpPr>
          <p:cNvPr id="14" name="Rectangle 13"/>
          <p:cNvSpPr/>
          <p:nvPr/>
        </p:nvSpPr>
        <p:spPr bwMode="auto">
          <a:xfrm>
            <a:off x="6525491" y="3411831"/>
            <a:ext cx="2590800" cy="52322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Personal Environment Sensors</a:t>
            </a:r>
            <a:endParaRPr kumimoji="0" lang="en-US" sz="900" b="1" i="0" u="none" strike="noStrike" cap="none" normalizeH="0" baseline="0" dirty="0">
              <a:ln>
                <a:noFill/>
              </a:ln>
              <a:solidFill>
                <a:schemeClr val="bg1"/>
              </a:solidFill>
              <a:effectLst/>
              <a:latin typeface="Calibri" pitchFamily="34" charset="0"/>
            </a:endParaRPr>
          </a:p>
        </p:txBody>
      </p:sp>
      <p:pic>
        <p:nvPicPr>
          <p:cNvPr id="15" name="Picture 2" descr="medical patch"/>
          <p:cNvPicPr>
            <a:picLocks noChangeAspect="1" noChangeArrowheads="1"/>
          </p:cNvPicPr>
          <p:nvPr/>
        </p:nvPicPr>
        <p:blipFill>
          <a:blip r:embed="rId4" cstate="print"/>
          <a:srcRect/>
          <a:stretch>
            <a:fillRect/>
          </a:stretch>
        </p:blipFill>
        <p:spPr bwMode="auto">
          <a:xfrm>
            <a:off x="4003097" y="4228535"/>
            <a:ext cx="838200" cy="1007249"/>
          </a:xfrm>
          <a:prstGeom prst="rect">
            <a:avLst/>
          </a:prstGeom>
          <a:noFill/>
        </p:spPr>
      </p:pic>
      <p:sp>
        <p:nvSpPr>
          <p:cNvPr id="16" name="Rectangle 15"/>
          <p:cNvSpPr/>
          <p:nvPr/>
        </p:nvSpPr>
        <p:spPr bwMode="auto">
          <a:xfrm>
            <a:off x="3280062" y="3866523"/>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a:solidFill>
                  <a:schemeClr val="bg1"/>
                </a:solidFill>
                <a:latin typeface="Arial" pitchFamily="34" charset="0"/>
                <a:cs typeface="Arial" pitchFamily="34" charset="0"/>
              </a:rPr>
              <a:t>Health – </a:t>
            </a:r>
            <a:r>
              <a:rPr kumimoji="0" lang="en-US" sz="1000" b="1" i="0" u="none" strike="noStrike" cap="none" normalizeH="0" baseline="0" dirty="0">
                <a:ln>
                  <a:noFill/>
                </a:ln>
                <a:solidFill>
                  <a:schemeClr val="bg1"/>
                </a:solidFill>
                <a:effectLst/>
                <a:latin typeface="Arial" pitchFamily="34" charset="0"/>
                <a:cs typeface="Arial" pitchFamily="34" charset="0"/>
              </a:rPr>
              <a:t>Vital Signs </a:t>
            </a:r>
          </a:p>
        </p:txBody>
      </p:sp>
      <p:pic>
        <p:nvPicPr>
          <p:cNvPr id="3074" name="Picture 2" descr="http://ts2.mm.bing.net/th?id=I.4765842485742221&amp;pid=1.7&amp;w=195&amp;h=147&amp;c=7&amp;r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887" y="3150555"/>
            <a:ext cx="1272989" cy="9596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342" y="6304002"/>
            <a:ext cx="2805545" cy="553998"/>
          </a:xfrm>
          <a:prstGeom prst="rect">
            <a:avLst/>
          </a:prstGeom>
        </p:spPr>
        <p:txBody>
          <a:bodyPr wrap="square">
            <a:spAutoFit/>
          </a:bodyPr>
          <a:lstStyle/>
          <a:p>
            <a:r>
              <a:rPr lang="fr-FR" sz="1000" dirty="0"/>
              <a:t>Image Source Page: </a:t>
            </a:r>
            <a:r>
              <a:rPr lang="fr-FR" sz="1000" dirty="0">
                <a:hlinkClick r:id="rId6"/>
              </a:rPr>
              <a:t>http://modernseoul.wordpress.com/2011/09/07/follow-us-on-twitter-and-like-us-on-facebook/</a:t>
            </a:r>
            <a:endParaRPr lang="en-US" sz="1000" dirty="0"/>
          </a:p>
        </p:txBody>
      </p:sp>
      <p:sp>
        <p:nvSpPr>
          <p:cNvPr id="17" name="Rectangle 16"/>
          <p:cNvSpPr/>
          <p:nvPr/>
        </p:nvSpPr>
        <p:spPr>
          <a:xfrm>
            <a:off x="5410200" y="6380946"/>
            <a:ext cx="3733800" cy="553998"/>
          </a:xfrm>
          <a:prstGeom prst="rect">
            <a:avLst/>
          </a:prstGeom>
        </p:spPr>
        <p:txBody>
          <a:bodyPr wrap="square">
            <a:spAutoFit/>
          </a:bodyPr>
          <a:lstStyle/>
          <a:p>
            <a:r>
              <a:rPr lang="fr-FR" sz="1000" dirty="0"/>
              <a:t>Image Source Page: </a:t>
            </a:r>
            <a:r>
              <a:rPr lang="fr-FR" sz="1000" dirty="0">
                <a:hlinkClick r:id="rId7"/>
              </a:rPr>
              <a:t>http://www.clubic.com/article-277406-5-test-htc-touch-diamond-3g-gps-ecran-vga-wm6-touchflo-3d.html</a:t>
            </a:r>
            <a:endParaRPr lang="en-US" sz="1000" dirty="0"/>
          </a:p>
        </p:txBody>
      </p:sp>
      <p:pic>
        <p:nvPicPr>
          <p:cNvPr id="18" name="Picture 56"/>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914" y="5272099"/>
            <a:ext cx="1898903" cy="6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1356" y="4228527"/>
            <a:ext cx="1935880" cy="74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7464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Applications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57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650" y="1524000"/>
            <a:ext cx="161163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200" y="6019808"/>
            <a:ext cx="9067800" cy="246221"/>
          </a:xfrm>
          <a:prstGeom prst="rect">
            <a:avLst/>
          </a:prstGeom>
          <a:noFill/>
        </p:spPr>
        <p:txBody>
          <a:bodyPr wrap="square" rtlCol="0">
            <a:spAutoFit/>
          </a:bodyPr>
          <a:lstStyle/>
          <a:p>
            <a:r>
              <a:rPr lang="en-US" sz="1000" dirty="0"/>
              <a:t>Source:  </a:t>
            </a:r>
            <a:r>
              <a:rPr lang="en-US" sz="1000" dirty="0">
                <a:hlinkClick r:id="rId3"/>
              </a:rPr>
              <a:t>http://www.informationweek.com/healthcare/mobile-wireless/remote-patient-monitoring-9-promising-te/240159160</a:t>
            </a:r>
            <a:r>
              <a:rPr lang="en-US" sz="1000" dirty="0"/>
              <a:t> </a:t>
            </a:r>
          </a:p>
        </p:txBody>
      </p:sp>
    </p:spTree>
    <p:extLst>
      <p:ext uri="{BB962C8B-B14F-4D97-AF65-F5344CB8AC3E}">
        <p14:creationId xmlns:p14="http://schemas.microsoft.com/office/powerpoint/2010/main" val="23476941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376257232"/>
              </p:ext>
            </p:extLst>
          </p:nvPr>
        </p:nvGraphicFramePr>
        <p:xfrm>
          <a:off x="36443" y="1447800"/>
          <a:ext cx="522135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http://ts4.mm.bing.net/th?id=I.4516317780051831&amp;pid=1.7&amp;w=202&amp;h=120&amp;c=7&amp;rs=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7803" y="2057400"/>
            <a:ext cx="1249507" cy="7422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 legit.bmp                                                      0000010CVOLINSKY                       00000000:"/>
          <p:cNvPicPr>
            <a:picLocks noChangeAspect="1" noChangeArrowheads="1"/>
          </p:cNvPicPr>
          <p:nvPr/>
        </p:nvPicPr>
        <p:blipFill>
          <a:blip r:embed="rId8" cstate="print">
            <a:lum bright="-6000"/>
          </a:blip>
          <a:srcRect/>
          <a:stretch>
            <a:fillRect/>
          </a:stretch>
        </p:blipFill>
        <p:spPr bwMode="auto">
          <a:xfrm>
            <a:off x="7315200" y="1752600"/>
            <a:ext cx="366732" cy="449636"/>
          </a:xfrm>
          <a:prstGeom prst="rect">
            <a:avLst/>
          </a:prstGeom>
          <a:noFill/>
          <a:ln w="12700">
            <a:noFill/>
            <a:miter lim="800000"/>
            <a:headEnd/>
            <a:tailEnd/>
          </a:ln>
        </p:spPr>
      </p:pic>
      <p:pic>
        <p:nvPicPr>
          <p:cNvPr id="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1130" y="3122109"/>
            <a:ext cx="121919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uv3.tiff"/>
          <p:cNvPicPr>
            <a:picLocks noChangeAspect="1"/>
          </p:cNvPicPr>
          <p:nvPr/>
        </p:nvPicPr>
        <p:blipFill>
          <a:blip r:embed="rId10" cstate="print"/>
          <a:srcRect/>
          <a:stretch>
            <a:fillRect/>
          </a:stretch>
        </p:blipFill>
        <p:spPr bwMode="auto">
          <a:xfrm>
            <a:off x="7256058" y="2796996"/>
            <a:ext cx="1194133" cy="746304"/>
          </a:xfrm>
          <a:prstGeom prst="rect">
            <a:avLst/>
          </a:prstGeom>
          <a:noFill/>
          <a:ln w="9525">
            <a:noFill/>
            <a:miter lim="800000"/>
            <a:headEnd/>
            <a:tailEnd/>
          </a:ln>
        </p:spPr>
      </p:pic>
      <p:pic>
        <p:nvPicPr>
          <p:cNvPr id="7" name="Picture 2" descr="medical patch"/>
          <p:cNvPicPr>
            <a:picLocks noChangeAspect="1" noChangeArrowheads="1"/>
          </p:cNvPicPr>
          <p:nvPr/>
        </p:nvPicPr>
        <p:blipFill>
          <a:blip r:embed="rId11" cstate="print"/>
          <a:srcRect/>
          <a:stretch>
            <a:fillRect/>
          </a:stretch>
        </p:blipFill>
        <p:spPr bwMode="auto">
          <a:xfrm>
            <a:off x="5882553" y="3912363"/>
            <a:ext cx="556348" cy="668553"/>
          </a:xfrm>
          <a:prstGeom prst="rect">
            <a:avLst/>
          </a:prstGeom>
          <a:noFill/>
        </p:spPr>
      </p:pic>
      <p:pic>
        <p:nvPicPr>
          <p:cNvPr id="8" name="Picture 5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70329" y="3979579"/>
            <a:ext cx="1898903" cy="64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ts2.mm.bing.net/th?id=I.4934888080672325&amp;pid=1.7&amp;w=146&amp;h=145&amp;c=7&amp;rs=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99643" y="4876807"/>
            <a:ext cx="941364" cy="9349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ts3.mm.bing.net/th?id=I.4644209018471714&amp;pid=1.7&amp;w=194&amp;h=148&amp;c=7&amp;rs=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57699" y="5486408"/>
            <a:ext cx="1600200" cy="1220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763688" y="260652"/>
            <a:ext cx="5918244" cy="584775"/>
          </a:xfrm>
          <a:prstGeom prst="rect">
            <a:avLst/>
          </a:prstGeom>
          <a:noFill/>
        </p:spPr>
        <p:txBody>
          <a:bodyPr wrap="square" rtlCol="0">
            <a:spAutoFit/>
          </a:bodyPr>
          <a:lstStyle/>
          <a:p>
            <a:r>
              <a:rPr lang="en-US" sz="3200" b="1" dirty="0"/>
              <a:t>Applications of Big Data</a:t>
            </a:r>
          </a:p>
        </p:txBody>
      </p:sp>
    </p:spTree>
    <p:extLst>
      <p:ext uri="{BB962C8B-B14F-4D97-AF65-F5344CB8AC3E}">
        <p14:creationId xmlns:p14="http://schemas.microsoft.com/office/powerpoint/2010/main" val="4096532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latin typeface="Arial" pitchFamily="34" charset="0"/>
                <a:cs typeface="Arial" pitchFamily="34" charset="0"/>
              </a:rPr>
            </a:br>
            <a:r>
              <a:rPr lang="en-US" sz="2800" b="1" dirty="0">
                <a:solidFill>
                  <a:srgbClr val="0070C0"/>
                </a:solidFill>
                <a:latin typeface="Arial" pitchFamily="34" charset="0"/>
                <a:cs typeface="Arial" pitchFamily="34" charset="0"/>
              </a:rPr>
              <a:t>Sparse Targets &amp; Individual Precision</a:t>
            </a:r>
          </a:p>
        </p:txBody>
      </p:sp>
      <p:graphicFrame>
        <p:nvGraphicFramePr>
          <p:cNvPr id="6" name="Table 5"/>
          <p:cNvGraphicFramePr>
            <a:graphicFrameLocks noGrp="1"/>
          </p:cNvGraphicFramePr>
          <p:nvPr>
            <p:extLst>
              <p:ext uri="{D42A27DB-BD31-4B8C-83A1-F6EECF244321}">
                <p14:modId xmlns:p14="http://schemas.microsoft.com/office/powerpoint/2010/main" val="2568009622"/>
              </p:ext>
            </p:extLst>
          </p:nvPr>
        </p:nvGraphicFramePr>
        <p:xfrm>
          <a:off x="914400" y="1066800"/>
          <a:ext cx="7848600" cy="23825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Precision for many measurements,</a:t>
                      </a:r>
                      <a:r>
                        <a:rPr lang="en-US" baseline="0" dirty="0"/>
                        <a:t> </a:t>
                      </a:r>
                      <a:r>
                        <a:rPr lang="en-US" dirty="0"/>
                        <a:t>and most targets,</a:t>
                      </a:r>
                      <a:r>
                        <a:rPr lang="en-US" baseline="0" dirty="0"/>
                        <a:t> </a:t>
                      </a:r>
                      <a:r>
                        <a:rPr lang="en-US" dirty="0"/>
                        <a:t>are aggregate.</a:t>
                      </a:r>
                      <a:r>
                        <a:rPr lang="en-US" baseline="0" dirty="0"/>
                        <a:t>  S</a:t>
                      </a:r>
                      <a:r>
                        <a:rPr lang="en-US" dirty="0"/>
                        <a:t>ampling is often used.  Accessing a dataset which is</a:t>
                      </a:r>
                      <a:r>
                        <a:rPr lang="en-US" baseline="0" dirty="0"/>
                        <a:t> a small subset of a huge dataset is difficult, especially for unstructured data.  Surveys used for customer experience.</a:t>
                      </a:r>
                      <a:endParaRPr lang="en-US" dirty="0"/>
                    </a:p>
                  </a:txBody>
                  <a:tcPr/>
                </a:tc>
                <a:tc>
                  <a:txBody>
                    <a:bodyPr/>
                    <a:lstStyle/>
                    <a:p>
                      <a:r>
                        <a:rPr lang="en-US" dirty="0"/>
                        <a:t>Analysis is of individual events, and measured</a:t>
                      </a:r>
                      <a:r>
                        <a:rPr lang="en-US" baseline="0" dirty="0"/>
                        <a:t> against individual metrics.  Map/Reduce useful for finding relatively small subsets of very large datasets.  Customer behavior/results can be used for customer experience.</a:t>
                      </a:r>
                      <a:endParaRPr lang="en-US" dirty="0"/>
                    </a:p>
                  </a:txBody>
                  <a:tcPr/>
                </a:tc>
                <a:extLst>
                  <a:ext uri="{0D108BD9-81ED-4DB2-BD59-A6C34878D82A}">
                    <a16:rowId xmlns:a16="http://schemas.microsoft.com/office/drawing/2014/main" val="10001"/>
                  </a:ext>
                </a:extLst>
              </a:tr>
            </a:tbl>
          </a:graphicData>
        </a:graphic>
      </p:graphicFrame>
      <p:pic>
        <p:nvPicPr>
          <p:cNvPr id="9" name="Picture 5" descr=" legit.bmp                                                      0000010CVOLINSKY                       00000000:"/>
          <p:cNvPicPr>
            <a:picLocks noChangeAspect="1" noChangeArrowheads="1"/>
          </p:cNvPicPr>
          <p:nvPr/>
        </p:nvPicPr>
        <p:blipFill>
          <a:blip r:embed="rId3" cstate="print">
            <a:lum bright="-6000"/>
          </a:blip>
          <a:srcRect/>
          <a:stretch>
            <a:fillRect/>
          </a:stretch>
        </p:blipFill>
        <p:spPr bwMode="auto">
          <a:xfrm>
            <a:off x="6858001" y="4046164"/>
            <a:ext cx="1443038" cy="1769254"/>
          </a:xfrm>
          <a:prstGeom prst="rect">
            <a:avLst/>
          </a:prstGeom>
          <a:noFill/>
          <a:ln w="12700">
            <a:noFill/>
            <a:miter lim="800000"/>
            <a:headEnd/>
            <a:tailEnd/>
          </a:ln>
        </p:spPr>
      </p:pic>
      <p:sp>
        <p:nvSpPr>
          <p:cNvPr id="3" name="TextBox 2"/>
          <p:cNvSpPr txBox="1"/>
          <p:nvPr/>
        </p:nvSpPr>
        <p:spPr>
          <a:xfrm>
            <a:off x="6858001" y="3665169"/>
            <a:ext cx="1443038" cy="276999"/>
          </a:xfrm>
          <a:prstGeom prst="rect">
            <a:avLst/>
          </a:prstGeom>
          <a:noFill/>
        </p:spPr>
        <p:txBody>
          <a:bodyPr wrap="square" rtlCol="0">
            <a:spAutoFit/>
          </a:bodyPr>
          <a:lstStyle/>
          <a:p>
            <a:pPr algn="ctr"/>
            <a:r>
              <a:rPr lang="en-US" sz="1200" b="1" dirty="0"/>
              <a:t>Fraud</a:t>
            </a:r>
          </a:p>
        </p:txBody>
      </p:sp>
      <p:pic>
        <p:nvPicPr>
          <p:cNvPr id="7" name="Picture 2" descr="http://ts4.mm.bing.net/th?id=I.4516317780051831&amp;pid=1.7&amp;w=202&amp;h=120&amp;c=7&amp;r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1" y="4046164"/>
            <a:ext cx="2499014" cy="1484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ts1.mm.bing.net/th?id=I.4918124827380016&amp;pid=1.7&amp;w=235&amp;h=152&amp;c=7&amp;rs=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418" y="4610435"/>
            <a:ext cx="990600" cy="64072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579727" y="3634391"/>
            <a:ext cx="2286000" cy="307777"/>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Search</a:t>
            </a:r>
            <a:endParaRPr kumimoji="0" lang="en-US" sz="900" b="1" i="0" u="none" strike="noStrike" cap="none" normalizeH="0" baseline="0" dirty="0">
              <a:ln>
                <a:noFill/>
              </a:ln>
              <a:solidFill>
                <a:schemeClr val="bg1"/>
              </a:solidFill>
              <a:effectLst/>
              <a:latin typeface="Calibri" pitchFamily="34" charset="0"/>
            </a:endParaRPr>
          </a:p>
        </p:txBody>
      </p:sp>
      <p:sp>
        <p:nvSpPr>
          <p:cNvPr id="12" name="Rectangle 11"/>
          <p:cNvSpPr/>
          <p:nvPr/>
        </p:nvSpPr>
        <p:spPr bwMode="auto">
          <a:xfrm>
            <a:off x="3771900" y="4456546"/>
            <a:ext cx="2286000" cy="307777"/>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Customer Experience</a:t>
            </a:r>
            <a:endParaRPr kumimoji="0" lang="en-US" sz="900" b="1" i="0" u="none" strike="noStrike" cap="none" normalizeH="0" baseline="0" dirty="0">
              <a:ln>
                <a:noFill/>
              </a:ln>
              <a:solidFill>
                <a:schemeClr val="bg1"/>
              </a:solidFill>
              <a:effectLst/>
              <a:latin typeface="Calibri" pitchFamily="34" charset="0"/>
            </a:endParaRPr>
          </a:p>
        </p:txBody>
      </p:sp>
      <p:sp>
        <p:nvSpPr>
          <p:cNvPr id="13" name="Rectangle 12"/>
          <p:cNvSpPr/>
          <p:nvPr/>
        </p:nvSpPr>
        <p:spPr bwMode="auto">
          <a:xfrm>
            <a:off x="6248400" y="3625546"/>
            <a:ext cx="2286000" cy="307777"/>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Misuse</a:t>
            </a:r>
            <a:endParaRPr kumimoji="0" lang="en-US" sz="900" b="1" i="0" u="none" strike="noStrike" cap="none" normalizeH="0" baseline="0" dirty="0">
              <a:ln>
                <a:noFill/>
              </a:ln>
              <a:solidFill>
                <a:schemeClr val="bg1"/>
              </a:solidFill>
              <a:effectLst/>
              <a:latin typeface="Calibri" pitchFamily="34" charset="0"/>
            </a:endParaRPr>
          </a:p>
        </p:txBody>
      </p:sp>
      <p:sp>
        <p:nvSpPr>
          <p:cNvPr id="5" name="Footer Placeholder 4"/>
          <p:cNvSpPr>
            <a:spLocks noGrp="1"/>
          </p:cNvSpPr>
          <p:nvPr>
            <p:ph type="ftr" sz="quarter" idx="11"/>
          </p:nvPr>
        </p:nvSpPr>
        <p:spPr/>
        <p:txBody>
          <a:bodyPr/>
          <a:lstStyle/>
          <a:p>
            <a:r>
              <a:rPr lang="en-US"/>
              <a:t>DGB 5/2013</a:t>
            </a:r>
          </a:p>
        </p:txBody>
      </p:sp>
      <p:sp>
        <p:nvSpPr>
          <p:cNvPr id="10" name="Slide Number Placeholder 9"/>
          <p:cNvSpPr>
            <a:spLocks noGrp="1"/>
          </p:cNvSpPr>
          <p:nvPr>
            <p:ph type="sldNum" sz="quarter" idx="12"/>
          </p:nvPr>
        </p:nvSpPr>
        <p:spPr/>
        <p:txBody>
          <a:bodyPr/>
          <a:lstStyle/>
          <a:p>
            <a:fld id="{B94A0634-974A-46A7-B268-05D2A189DA49}" type="slidenum">
              <a:rPr lang="en-US" smtClean="0"/>
              <a:t>59</a:t>
            </a:fld>
            <a:endParaRPr lang="en-US" dirty="0"/>
          </a:p>
        </p:txBody>
      </p:sp>
      <p:pic>
        <p:nvPicPr>
          <p:cNvPr id="1026" name="Picture 2" descr="http://www.survey-reviews.net/wp-content/uploads/2012/02/survey.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0401" y="5251164"/>
            <a:ext cx="1143000" cy="696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snbcmedia.msn.com/j/MSNBC/Components/Photo/_new/pb-130401-smartphone-socializiing-ps1.photoblog900.jp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17337" y="5055693"/>
            <a:ext cx="1140566" cy="759733"/>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4319823" y="5219788"/>
            <a:ext cx="573934" cy="379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654694" y="5815426"/>
            <a:ext cx="1593706" cy="246221"/>
          </a:xfrm>
          <a:prstGeom prst="rect">
            <a:avLst/>
          </a:prstGeom>
        </p:spPr>
        <p:txBody>
          <a:bodyPr wrap="none">
            <a:spAutoFit/>
          </a:bodyPr>
          <a:lstStyle/>
          <a:p>
            <a:r>
              <a:rPr lang="en-US" sz="1000" dirty="0">
                <a:hlinkClick r:id="rId10"/>
              </a:rPr>
              <a:t>photoblog.nbcnews.com</a:t>
            </a:r>
            <a:r>
              <a:rPr lang="en-US" sz="1000" dirty="0"/>
              <a:t> </a:t>
            </a:r>
          </a:p>
        </p:txBody>
      </p:sp>
      <p:sp>
        <p:nvSpPr>
          <p:cNvPr id="17" name="Rectangle 16"/>
          <p:cNvSpPr/>
          <p:nvPr/>
        </p:nvSpPr>
        <p:spPr>
          <a:xfrm>
            <a:off x="6782666" y="5844715"/>
            <a:ext cx="1396536" cy="246221"/>
          </a:xfrm>
          <a:prstGeom prst="rect">
            <a:avLst/>
          </a:prstGeom>
        </p:spPr>
        <p:txBody>
          <a:bodyPr wrap="none">
            <a:spAutoFit/>
          </a:bodyPr>
          <a:lstStyle/>
          <a:p>
            <a:r>
              <a:rPr lang="en-US" sz="1000" dirty="0" err="1"/>
              <a:t>At&amp;t</a:t>
            </a:r>
            <a:r>
              <a:rPr lang="en-US" sz="1000" dirty="0"/>
              <a:t> Labs - Research</a:t>
            </a:r>
          </a:p>
        </p:txBody>
      </p:sp>
    </p:spTree>
    <p:extLst>
      <p:ext uri="{BB962C8B-B14F-4D97-AF65-F5344CB8AC3E}">
        <p14:creationId xmlns:p14="http://schemas.microsoft.com/office/powerpoint/2010/main" val="138753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b="1" dirty="0"/>
              <a:t>Course Information</a:t>
            </a:r>
          </a:p>
        </p:txBody>
      </p:sp>
      <p:sp>
        <p:nvSpPr>
          <p:cNvPr id="3" name="Content Placeholder 2"/>
          <p:cNvSpPr>
            <a:spLocks noGrp="1"/>
          </p:cNvSpPr>
          <p:nvPr>
            <p:ph idx="1"/>
          </p:nvPr>
        </p:nvSpPr>
        <p:spPr>
          <a:xfrm>
            <a:off x="457200" y="1295400"/>
            <a:ext cx="8229600" cy="4525963"/>
          </a:xfrm>
        </p:spPr>
        <p:txBody>
          <a:bodyPr>
            <a:noAutofit/>
          </a:bodyPr>
          <a:lstStyle/>
          <a:p>
            <a:r>
              <a:rPr lang="en-US" sz="2000" b="1" dirty="0"/>
              <a:t>Career Fair – November.</a:t>
            </a:r>
          </a:p>
          <a:p>
            <a:pPr lvl="1"/>
            <a:r>
              <a:rPr lang="en-US" sz="2000" b="1" dirty="0"/>
              <a:t>Each November there is a BIA Career Fair.</a:t>
            </a:r>
          </a:p>
          <a:p>
            <a:pPr lvl="1"/>
            <a:r>
              <a:rPr lang="en-US" sz="2000" b="1" dirty="0"/>
              <a:t>You should consider submitting your project to the Career Fair.  It will mean finishing a poster for the project a week or two early, but is well worth it for meeting corporate folks.</a:t>
            </a:r>
          </a:p>
          <a:p>
            <a:pPr lvl="1"/>
            <a:r>
              <a:rPr lang="en-US" sz="2000" b="1" dirty="0"/>
              <a:t>In any case, you should consider making your project suitable for placement on your web site.</a:t>
            </a:r>
          </a:p>
        </p:txBody>
      </p:sp>
      <p:sp>
        <p:nvSpPr>
          <p:cNvPr id="4" name="Slide Number Placeholder 3"/>
          <p:cNvSpPr>
            <a:spLocks noGrp="1"/>
          </p:cNvSpPr>
          <p:nvPr>
            <p:ph type="sldNum" sz="quarter" idx="12"/>
          </p:nvPr>
        </p:nvSpPr>
        <p:spPr/>
        <p:txBody>
          <a:bodyPr/>
          <a:lstStyle/>
          <a:p>
            <a:fld id="{15E3B666-2228-44FF-B2B4-4EC568F9D43D}" type="slidenum">
              <a:rPr lang="en-US" smtClean="0"/>
              <a:t>6</a:t>
            </a:fld>
            <a:endParaRPr lang="en-US"/>
          </a:p>
        </p:txBody>
      </p:sp>
    </p:spTree>
    <p:extLst>
      <p:ext uri="{BB962C8B-B14F-4D97-AF65-F5344CB8AC3E}">
        <p14:creationId xmlns:p14="http://schemas.microsoft.com/office/powerpoint/2010/main" val="3668828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sz="2800" b="1" dirty="0">
                <a:solidFill>
                  <a:srgbClr val="0070C0"/>
                </a:solidFill>
              </a:rPr>
              <a:t>Paths, Graphs, &amp; Relationships</a:t>
            </a:r>
          </a:p>
        </p:txBody>
      </p:sp>
      <p:graphicFrame>
        <p:nvGraphicFramePr>
          <p:cNvPr id="6" name="Table 5"/>
          <p:cNvGraphicFramePr>
            <a:graphicFrameLocks noGrp="1"/>
          </p:cNvGraphicFramePr>
          <p:nvPr>
            <p:extLst>
              <p:ext uri="{D42A27DB-BD31-4B8C-83A1-F6EECF244321}">
                <p14:modId xmlns:p14="http://schemas.microsoft.com/office/powerpoint/2010/main" val="1098250102"/>
              </p:ext>
            </p:extLst>
          </p:nvPr>
        </p:nvGraphicFramePr>
        <p:xfrm>
          <a:off x="840226" y="685800"/>
          <a:ext cx="7848600" cy="128524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Most analysis</a:t>
                      </a:r>
                      <a:r>
                        <a:rPr lang="en-US" baseline="0" dirty="0"/>
                        <a:t> and visualization done on graphs is relatively small scale, and seldom interactive. </a:t>
                      </a:r>
                      <a:endParaRPr lang="en-US" dirty="0"/>
                    </a:p>
                  </a:txBody>
                  <a:tcPr/>
                </a:tc>
                <a:tc>
                  <a:txBody>
                    <a:bodyPr/>
                    <a:lstStyle/>
                    <a:p>
                      <a:r>
                        <a:rPr lang="en-US" dirty="0"/>
                        <a:t>Networks, including</a:t>
                      </a:r>
                      <a:r>
                        <a:rPr lang="en-US" baseline="0" dirty="0"/>
                        <a:t> explicit, implicit, and inferred, are analyzed and visualized at very large scale.</a:t>
                      </a:r>
                      <a:endParaRPr lang="en-US" dirty="0"/>
                    </a:p>
                  </a:txBody>
                  <a:tcPr/>
                </a:tc>
                <a:extLst>
                  <a:ext uri="{0D108BD9-81ED-4DB2-BD59-A6C34878D82A}">
                    <a16:rowId xmlns:a16="http://schemas.microsoft.com/office/drawing/2014/main" val="10001"/>
                  </a:ext>
                </a:extLst>
              </a:tr>
            </a:tbl>
          </a:graphicData>
        </a:graphic>
      </p:graphicFrame>
      <p:pic>
        <p:nvPicPr>
          <p:cNvPr id="125" name="Picture 2" descr="uv3.tiff"/>
          <p:cNvPicPr>
            <a:picLocks noChangeAspect="1"/>
          </p:cNvPicPr>
          <p:nvPr/>
        </p:nvPicPr>
        <p:blipFill>
          <a:blip r:embed="rId2" cstate="print"/>
          <a:srcRect/>
          <a:stretch>
            <a:fillRect/>
          </a:stretch>
        </p:blipFill>
        <p:spPr bwMode="auto">
          <a:xfrm>
            <a:off x="3467039" y="4511504"/>
            <a:ext cx="3029721" cy="1893501"/>
          </a:xfrm>
          <a:prstGeom prst="rect">
            <a:avLst/>
          </a:prstGeom>
          <a:noFill/>
          <a:ln w="9525">
            <a:noFill/>
            <a:miter lim="800000"/>
            <a:headEnd/>
            <a:tailEnd/>
          </a:ln>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29" y="4695825"/>
            <a:ext cx="33528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2929" y="5309370"/>
            <a:ext cx="1676400" cy="1035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 name="Rectangle 4095"/>
          <p:cNvSpPr/>
          <p:nvPr/>
        </p:nvSpPr>
        <p:spPr>
          <a:xfrm flipH="1">
            <a:off x="1762930" y="5080770"/>
            <a:ext cx="231632" cy="1263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4"/>
          <p:cNvPicPr>
            <a:picLocks noChangeAspect="1" noChangeArrowheads="1"/>
          </p:cNvPicPr>
          <p:nvPr/>
        </p:nvPicPr>
        <p:blipFill>
          <a:blip r:embed="rId5" cstate="print"/>
          <a:srcRect/>
          <a:stretch>
            <a:fillRect/>
          </a:stretch>
        </p:blipFill>
        <p:spPr bwMode="auto">
          <a:xfrm>
            <a:off x="6762094" y="4654312"/>
            <a:ext cx="571634" cy="592676"/>
          </a:xfrm>
          <a:prstGeom prst="rect">
            <a:avLst/>
          </a:prstGeom>
          <a:noFill/>
          <a:ln w="9525">
            <a:noFill/>
            <a:miter lim="800000"/>
            <a:headEnd/>
            <a:tailEnd/>
          </a:ln>
        </p:spPr>
      </p:pic>
      <p:pic>
        <p:nvPicPr>
          <p:cNvPr id="132" name="Picture 5"/>
          <p:cNvPicPr>
            <a:picLocks noChangeAspect="1" noChangeArrowheads="1"/>
          </p:cNvPicPr>
          <p:nvPr/>
        </p:nvPicPr>
        <p:blipFill>
          <a:blip r:embed="rId6" cstate="print"/>
          <a:srcRect/>
          <a:stretch>
            <a:fillRect/>
          </a:stretch>
        </p:blipFill>
        <p:spPr bwMode="auto">
          <a:xfrm>
            <a:off x="7418728" y="4363337"/>
            <a:ext cx="926315" cy="946041"/>
          </a:xfrm>
          <a:prstGeom prst="rect">
            <a:avLst/>
          </a:prstGeom>
          <a:noFill/>
          <a:ln w="9525">
            <a:noFill/>
            <a:miter lim="800000"/>
            <a:headEnd/>
            <a:tailEnd/>
          </a:ln>
        </p:spPr>
      </p:pic>
      <p:pic>
        <p:nvPicPr>
          <p:cNvPr id="133" name="Picture 6"/>
          <p:cNvPicPr>
            <a:picLocks noChangeAspect="1" noChangeArrowheads="1"/>
          </p:cNvPicPr>
          <p:nvPr/>
        </p:nvPicPr>
        <p:blipFill>
          <a:blip r:embed="rId7" cstate="print"/>
          <a:srcRect/>
          <a:stretch>
            <a:fillRect/>
          </a:stretch>
        </p:blipFill>
        <p:spPr bwMode="auto">
          <a:xfrm>
            <a:off x="7333732" y="2777113"/>
            <a:ext cx="1448699" cy="1318932"/>
          </a:xfrm>
          <a:prstGeom prst="rect">
            <a:avLst/>
          </a:prstGeom>
          <a:noFill/>
          <a:ln w="9525">
            <a:noFill/>
            <a:miter lim="800000"/>
            <a:headEnd/>
            <a:tailEnd/>
          </a:ln>
        </p:spPr>
      </p:pic>
      <p:pic>
        <p:nvPicPr>
          <p:cNvPr id="2050" name="Picture 2" descr="http://gagliano4corrales.org/page2/page7/files/celltow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446" y="2362200"/>
            <a:ext cx="425073" cy="5667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gagliano4corrales.org/page2/page7/files/celltow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971" y="3023590"/>
            <a:ext cx="425073" cy="5667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gagliano4corrales.org/page2/page7/files/celltow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9152" y="3529281"/>
            <a:ext cx="425073" cy="5667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gagliano4corrales.org/page2/page7/files/celltow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308" y="3917467"/>
            <a:ext cx="425073" cy="5667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gagliano4corrales.org/page2/page7/files/celltow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4487" y="2231218"/>
            <a:ext cx="425073" cy="566764"/>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568036" y="2715491"/>
            <a:ext cx="609698" cy="1524000"/>
          </a:xfrm>
          <a:custGeom>
            <a:avLst/>
            <a:gdLst>
              <a:gd name="connsiteX0" fmla="*/ 0 w 609698"/>
              <a:gd name="connsiteY0" fmla="*/ 1524000 h 1524000"/>
              <a:gd name="connsiteX1" fmla="*/ 13855 w 609698"/>
              <a:gd name="connsiteY1" fmla="*/ 1440873 h 1524000"/>
              <a:gd name="connsiteX2" fmla="*/ 41564 w 609698"/>
              <a:gd name="connsiteY2" fmla="*/ 1330036 h 1524000"/>
              <a:gd name="connsiteX3" fmla="*/ 55419 w 609698"/>
              <a:gd name="connsiteY3" fmla="*/ 1066800 h 1524000"/>
              <a:gd name="connsiteX4" fmla="*/ 83128 w 609698"/>
              <a:gd name="connsiteY4" fmla="*/ 872836 h 1524000"/>
              <a:gd name="connsiteX5" fmla="*/ 110837 w 609698"/>
              <a:gd name="connsiteY5" fmla="*/ 762000 h 1524000"/>
              <a:gd name="connsiteX6" fmla="*/ 152400 w 609698"/>
              <a:gd name="connsiteY6" fmla="*/ 637309 h 1524000"/>
              <a:gd name="connsiteX7" fmla="*/ 166255 w 609698"/>
              <a:gd name="connsiteY7" fmla="*/ 595745 h 1524000"/>
              <a:gd name="connsiteX8" fmla="*/ 235528 w 609698"/>
              <a:gd name="connsiteY8" fmla="*/ 498764 h 1524000"/>
              <a:gd name="connsiteX9" fmla="*/ 304800 w 609698"/>
              <a:gd name="connsiteY9" fmla="*/ 374073 h 1524000"/>
              <a:gd name="connsiteX10" fmla="*/ 360219 w 609698"/>
              <a:gd name="connsiteY10" fmla="*/ 290945 h 1524000"/>
              <a:gd name="connsiteX11" fmla="*/ 429491 w 609698"/>
              <a:gd name="connsiteY11" fmla="*/ 207818 h 1524000"/>
              <a:gd name="connsiteX12" fmla="*/ 443346 w 609698"/>
              <a:gd name="connsiteY12" fmla="*/ 166254 h 1524000"/>
              <a:gd name="connsiteX13" fmla="*/ 512619 w 609698"/>
              <a:gd name="connsiteY13" fmla="*/ 96982 h 1524000"/>
              <a:gd name="connsiteX14" fmla="*/ 540328 w 609698"/>
              <a:gd name="connsiteY14" fmla="*/ 55418 h 1524000"/>
              <a:gd name="connsiteX15" fmla="*/ 581891 w 609698"/>
              <a:gd name="connsiteY15" fmla="*/ 41564 h 1524000"/>
              <a:gd name="connsiteX16" fmla="*/ 609600 w 609698"/>
              <a:gd name="connsiteY16"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98" h="1524000">
                <a:moveTo>
                  <a:pt x="0" y="1524000"/>
                </a:moveTo>
                <a:cubicBezTo>
                  <a:pt x="4618" y="1496291"/>
                  <a:pt x="7969" y="1468341"/>
                  <a:pt x="13855" y="1440873"/>
                </a:cubicBezTo>
                <a:cubicBezTo>
                  <a:pt x="21834" y="1403636"/>
                  <a:pt x="41564" y="1330036"/>
                  <a:pt x="41564" y="1330036"/>
                </a:cubicBezTo>
                <a:cubicBezTo>
                  <a:pt x="46182" y="1242291"/>
                  <a:pt x="49159" y="1154443"/>
                  <a:pt x="55419" y="1066800"/>
                </a:cubicBezTo>
                <a:cubicBezTo>
                  <a:pt x="60662" y="993396"/>
                  <a:pt x="67384" y="941058"/>
                  <a:pt x="83128" y="872836"/>
                </a:cubicBezTo>
                <a:cubicBezTo>
                  <a:pt x="91691" y="835729"/>
                  <a:pt x="98794" y="798128"/>
                  <a:pt x="110837" y="762000"/>
                </a:cubicBezTo>
                <a:lnTo>
                  <a:pt x="152400" y="637309"/>
                </a:lnTo>
                <a:cubicBezTo>
                  <a:pt x="157018" y="623454"/>
                  <a:pt x="158154" y="607896"/>
                  <a:pt x="166255" y="595745"/>
                </a:cubicBezTo>
                <a:cubicBezTo>
                  <a:pt x="206773" y="534969"/>
                  <a:pt x="183973" y="567503"/>
                  <a:pt x="235528" y="498764"/>
                </a:cubicBezTo>
                <a:cubicBezTo>
                  <a:pt x="259913" y="425606"/>
                  <a:pt x="241281" y="469352"/>
                  <a:pt x="304800" y="374073"/>
                </a:cubicBezTo>
                <a:cubicBezTo>
                  <a:pt x="304803" y="374068"/>
                  <a:pt x="360215" y="290949"/>
                  <a:pt x="360219" y="290945"/>
                </a:cubicBezTo>
                <a:cubicBezTo>
                  <a:pt x="390861" y="260303"/>
                  <a:pt x="410202" y="246397"/>
                  <a:pt x="429491" y="207818"/>
                </a:cubicBezTo>
                <a:cubicBezTo>
                  <a:pt x="436022" y="194756"/>
                  <a:pt x="434583" y="177937"/>
                  <a:pt x="443346" y="166254"/>
                </a:cubicBezTo>
                <a:cubicBezTo>
                  <a:pt x="462939" y="140130"/>
                  <a:pt x="494505" y="124153"/>
                  <a:pt x="512619" y="96982"/>
                </a:cubicBezTo>
                <a:cubicBezTo>
                  <a:pt x="521855" y="83127"/>
                  <a:pt x="527326" y="65820"/>
                  <a:pt x="540328" y="55418"/>
                </a:cubicBezTo>
                <a:cubicBezTo>
                  <a:pt x="551732" y="46295"/>
                  <a:pt x="568037" y="46182"/>
                  <a:pt x="581891" y="41564"/>
                </a:cubicBezTo>
                <a:cubicBezTo>
                  <a:pt x="612865" y="10589"/>
                  <a:pt x="609600" y="26916"/>
                  <a:pt x="609600" y="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0" descr="xemd-predict-train.jpg"/>
          <p:cNvPicPr>
            <a:picLocks noChangeAspect="1"/>
          </p:cNvPicPr>
          <p:nvPr/>
        </p:nvPicPr>
        <p:blipFill>
          <a:blip r:embed="rId9" cstate="print"/>
          <a:srcRect/>
          <a:stretch>
            <a:fillRect/>
          </a:stretch>
        </p:blipFill>
        <p:spPr bwMode="auto">
          <a:xfrm>
            <a:off x="1508877" y="2716253"/>
            <a:ext cx="874109" cy="874109"/>
          </a:xfrm>
          <a:prstGeom prst="rect">
            <a:avLst/>
          </a:prstGeom>
          <a:noFill/>
          <a:ln w="9525">
            <a:noFill/>
            <a:miter lim="800000"/>
            <a:headEnd/>
            <a:tailEnd/>
          </a:ln>
        </p:spPr>
      </p:pic>
      <p:pic>
        <p:nvPicPr>
          <p:cNvPr id="74" name="Picture 4" descr="http://www.richescorner.com/wordpress/wp-content/uploads/2011/02/Social-Media-Marketin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9068" y="2287632"/>
            <a:ext cx="2928809" cy="219660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DGB 5/2013</a:t>
            </a:r>
          </a:p>
        </p:txBody>
      </p:sp>
      <p:sp>
        <p:nvSpPr>
          <p:cNvPr id="4" name="Slide Number Placeholder 3"/>
          <p:cNvSpPr>
            <a:spLocks noGrp="1"/>
          </p:cNvSpPr>
          <p:nvPr>
            <p:ph type="sldNum" sz="quarter" idx="12"/>
          </p:nvPr>
        </p:nvSpPr>
        <p:spPr/>
        <p:txBody>
          <a:bodyPr/>
          <a:lstStyle/>
          <a:p>
            <a:fld id="{B94A0634-974A-46A7-B268-05D2A189DA49}" type="slidenum">
              <a:rPr lang="en-US" smtClean="0"/>
              <a:t>60</a:t>
            </a:fld>
            <a:endParaRPr lang="en-US"/>
          </a:p>
        </p:txBody>
      </p:sp>
    </p:spTree>
    <p:extLst>
      <p:ext uri="{BB962C8B-B14F-4D97-AF65-F5344CB8AC3E}">
        <p14:creationId xmlns:p14="http://schemas.microsoft.com/office/powerpoint/2010/main" val="1515361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br>
              <a:rPr lang="en-US" sz="2800" dirty="0"/>
            </a:br>
            <a:r>
              <a:rPr lang="en-US" sz="2800" dirty="0"/>
              <a:t>Diversity of Data Types - Variety</a:t>
            </a:r>
          </a:p>
        </p:txBody>
      </p:sp>
      <p:graphicFrame>
        <p:nvGraphicFramePr>
          <p:cNvPr id="6" name="Table 5"/>
          <p:cNvGraphicFramePr>
            <a:graphicFrameLocks noGrp="1"/>
          </p:cNvGraphicFramePr>
          <p:nvPr>
            <p:extLst>
              <p:ext uri="{D42A27DB-BD31-4B8C-83A1-F6EECF244321}">
                <p14:modId xmlns:p14="http://schemas.microsoft.com/office/powerpoint/2010/main" val="2622423008"/>
              </p:ext>
            </p:extLst>
          </p:nvPr>
        </p:nvGraphicFramePr>
        <p:xfrm>
          <a:off x="838200" y="785943"/>
          <a:ext cx="7848600" cy="21082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Most large data sets</a:t>
                      </a:r>
                      <a:r>
                        <a:rPr lang="en-US" baseline="0" dirty="0"/>
                        <a:t> are either combinations of alphanumeric fields, or text. </a:t>
                      </a:r>
                      <a:endParaRPr lang="en-US" dirty="0"/>
                    </a:p>
                  </a:txBody>
                  <a:tcPr/>
                </a:tc>
                <a:tc>
                  <a:txBody>
                    <a:bodyPr/>
                    <a:lstStyle/>
                    <a:p>
                      <a:r>
                        <a:rPr lang="en-US" dirty="0"/>
                        <a:t>Data types range from the traditional, structured</a:t>
                      </a:r>
                      <a:r>
                        <a:rPr lang="en-US" baseline="0" dirty="0"/>
                        <a:t> alpha-</a:t>
                      </a:r>
                      <a:r>
                        <a:rPr lang="en-US" baseline="0" dirty="0" err="1"/>
                        <a:t>numic</a:t>
                      </a:r>
                      <a:r>
                        <a:rPr lang="en-US" baseline="0" dirty="0"/>
                        <a:t> fields, to semi-structured (e.g. Web), to unstructured (text, speech, video, image).  All of these, and mixtures of them, are analyzed at scale.</a:t>
                      </a:r>
                      <a:endParaRPr lang="en-US" dirty="0"/>
                    </a:p>
                  </a:txBody>
                  <a:tcPr/>
                </a:tc>
                <a:extLst>
                  <a:ext uri="{0D108BD9-81ED-4DB2-BD59-A6C34878D82A}">
                    <a16:rowId xmlns:a16="http://schemas.microsoft.com/office/drawing/2014/main" val="10001"/>
                  </a:ext>
                </a:extLst>
              </a:tr>
            </a:tbl>
          </a:graphicData>
        </a:graphic>
      </p:graphicFrame>
      <p:pic>
        <p:nvPicPr>
          <p:cNvPr id="11" name="Picture 10" descr="smartphone images.jpg"/>
          <p:cNvPicPr>
            <a:picLocks noChangeAspect="1"/>
          </p:cNvPicPr>
          <p:nvPr/>
        </p:nvPicPr>
        <p:blipFill>
          <a:blip r:embed="rId2" cstate="print"/>
          <a:stretch>
            <a:fillRect/>
          </a:stretch>
        </p:blipFill>
        <p:spPr>
          <a:xfrm>
            <a:off x="5940647" y="3687441"/>
            <a:ext cx="1190625" cy="895350"/>
          </a:xfrm>
          <a:prstGeom prst="rect">
            <a:avLst/>
          </a:prstGeom>
        </p:spPr>
      </p:pic>
      <p:sp>
        <p:nvSpPr>
          <p:cNvPr id="13" name="Rectangle 12"/>
          <p:cNvSpPr/>
          <p:nvPr/>
        </p:nvSpPr>
        <p:spPr bwMode="auto">
          <a:xfrm>
            <a:off x="5540952" y="4695417"/>
            <a:ext cx="2286000" cy="307777"/>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Arial" pitchFamily="34" charset="0"/>
                <a:cs typeface="Arial" pitchFamily="34" charset="0"/>
              </a:rPr>
              <a:t>Speech Mining</a:t>
            </a:r>
            <a:endParaRPr kumimoji="0" lang="en-US" sz="900" b="1" i="0" u="none" strike="noStrike" cap="none" normalizeH="0" baseline="0" dirty="0">
              <a:ln>
                <a:noFill/>
              </a:ln>
              <a:solidFill>
                <a:schemeClr val="bg1"/>
              </a:solidFill>
              <a:effectLst/>
              <a:latin typeface="Arial" pitchFamily="34" charset="0"/>
              <a:cs typeface="Arial" pitchFamily="34" charset="0"/>
            </a:endParaRPr>
          </a:p>
        </p:txBody>
      </p:sp>
      <p:sp>
        <p:nvSpPr>
          <p:cNvPr id="14" name="Rectangle 13"/>
          <p:cNvSpPr/>
          <p:nvPr/>
        </p:nvSpPr>
        <p:spPr bwMode="auto">
          <a:xfrm>
            <a:off x="5559646" y="3382641"/>
            <a:ext cx="2590800" cy="52322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Personal Environment Sensors</a:t>
            </a:r>
            <a:endParaRPr kumimoji="0" lang="en-US" sz="900" b="1" i="0" u="none" strike="noStrike" cap="none" normalizeH="0" baseline="0" dirty="0">
              <a:ln>
                <a:noFill/>
              </a:ln>
              <a:solidFill>
                <a:schemeClr val="bg1"/>
              </a:solidFill>
              <a:effectLst/>
              <a:latin typeface="Calibri" pitchFamily="34" charset="0"/>
            </a:endParaRPr>
          </a:p>
        </p:txBody>
      </p:sp>
      <p:sp>
        <p:nvSpPr>
          <p:cNvPr id="16" name="Rectangle 15"/>
          <p:cNvSpPr/>
          <p:nvPr/>
        </p:nvSpPr>
        <p:spPr bwMode="auto">
          <a:xfrm>
            <a:off x="669384" y="3429200"/>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lang="en-US" sz="1000" dirty="0"/>
              <a:t> </a:t>
            </a:r>
            <a:r>
              <a:rPr lang="en-US" sz="1000" b="1" dirty="0" err="1">
                <a:solidFill>
                  <a:schemeClr val="bg1"/>
                </a:solidFill>
                <a:latin typeface="Arial" pitchFamily="34" charset="0"/>
                <a:cs typeface="Arial" pitchFamily="34" charset="0"/>
              </a:rPr>
              <a:t>Vodeo</a:t>
            </a:r>
            <a:r>
              <a:rPr lang="en-US" sz="1000" b="1" dirty="0">
                <a:solidFill>
                  <a:schemeClr val="bg1"/>
                </a:solidFill>
                <a:latin typeface="Arial" pitchFamily="34" charset="0"/>
                <a:cs typeface="Arial" pitchFamily="34" charset="0"/>
              </a:rPr>
              <a:t>/Image Mining</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pic>
        <p:nvPicPr>
          <p:cNvPr id="1026" name="Picture 2" descr="https://encrypted-tbn1.gstatic.com/images?q=tbn:ANd9GcTV-8_UOv_6xamgQ9Lz-fp32QvQUBWLe9QQeFLOM6F6zKs7_kC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392" y="5181601"/>
            <a:ext cx="2635827" cy="717190"/>
          </a:xfrm>
          <a:prstGeom prst="rect">
            <a:avLst/>
          </a:prstGeom>
          <a:noFill/>
          <a:extLst>
            <a:ext uri="{909E8E84-426E-40DD-AFC4-6F175D3DCCD1}">
              <a14:hiddenFill xmlns:a14="http://schemas.microsoft.com/office/drawing/2010/main">
                <a:solidFill>
                  <a:srgbClr val="FFFFFF"/>
                </a:solidFill>
              </a14:hiddenFill>
            </a:ext>
          </a:extLst>
        </p:spPr>
      </p:pic>
      <p:sp>
        <p:nvSpPr>
          <p:cNvPr id="19" name="Wave 18"/>
          <p:cNvSpPr/>
          <p:nvPr/>
        </p:nvSpPr>
        <p:spPr>
          <a:xfrm>
            <a:off x="1143000" y="5593409"/>
            <a:ext cx="2971800" cy="784209"/>
          </a:xfrm>
          <a:prstGeom prst="wave">
            <a:avLst>
              <a:gd name="adj1" fmla="val 12500"/>
              <a:gd name="adj2" fmla="val 20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 Interaction Record</a:t>
            </a:r>
          </a:p>
        </p:txBody>
      </p:sp>
      <p:sp>
        <p:nvSpPr>
          <p:cNvPr id="21" name="Rectangle 20"/>
          <p:cNvSpPr/>
          <p:nvPr/>
        </p:nvSpPr>
        <p:spPr bwMode="auto">
          <a:xfrm>
            <a:off x="1485900" y="5119156"/>
            <a:ext cx="2286000" cy="307777"/>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rPr>
              <a:t>Customer Experience</a:t>
            </a:r>
            <a:endParaRPr kumimoji="0" lang="en-US" sz="900" b="1" i="0" u="none" strike="noStrike" cap="none" normalizeH="0" baseline="0" dirty="0">
              <a:ln>
                <a:noFill/>
              </a:ln>
              <a:solidFill>
                <a:schemeClr val="bg1"/>
              </a:solidFill>
              <a:effectLst/>
              <a:latin typeface="Calibri" pitchFamily="34" charset="0"/>
            </a:endParaRPr>
          </a:p>
        </p:txBody>
      </p:sp>
      <p:sp>
        <p:nvSpPr>
          <p:cNvPr id="3" name="Rectangle 2"/>
          <p:cNvSpPr/>
          <p:nvPr/>
        </p:nvSpPr>
        <p:spPr>
          <a:xfrm>
            <a:off x="5737727" y="5898799"/>
            <a:ext cx="1326004" cy="246221"/>
          </a:xfrm>
          <a:prstGeom prst="rect">
            <a:avLst/>
          </a:prstGeom>
        </p:spPr>
        <p:txBody>
          <a:bodyPr wrap="none">
            <a:spAutoFit/>
          </a:bodyPr>
          <a:lstStyle/>
          <a:p>
            <a:r>
              <a:rPr lang="en-US" sz="1000" dirty="0">
                <a:latin typeface="Arial" pitchFamily="34" charset="0"/>
                <a:cs typeface="Arial" pitchFamily="34" charset="0"/>
                <a:hlinkClick r:id="rId4"/>
              </a:rPr>
              <a:t>www.phon.ox.ac.uk</a:t>
            </a:r>
            <a:r>
              <a:rPr lang="en-US" sz="1000" dirty="0">
                <a:latin typeface="Arial" pitchFamily="34" charset="0"/>
                <a:cs typeface="Arial" pitchFamily="34" charset="0"/>
              </a:rPr>
              <a:t> </a:t>
            </a:r>
          </a:p>
        </p:txBody>
      </p:sp>
      <p:pic>
        <p:nvPicPr>
          <p:cNvPr id="1028" name="Picture 4" descr="http://www.eaglevision1.com/images/dvr.ht1.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8939" y="3756828"/>
            <a:ext cx="1346890" cy="96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391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687" y="190500"/>
            <a:ext cx="8229600" cy="457200"/>
          </a:xfrm>
        </p:spPr>
        <p:txBody>
          <a:bodyPr anchor="t">
            <a:noAutofit/>
          </a:bodyPr>
          <a:lstStyle/>
          <a:p>
            <a:r>
              <a:rPr lang="en-US" sz="2800" b="1" dirty="0">
                <a:solidFill>
                  <a:srgbClr val="0070C0"/>
                </a:solidFill>
              </a:rPr>
              <a:t>Data in Flight</a:t>
            </a:r>
          </a:p>
        </p:txBody>
      </p:sp>
      <p:graphicFrame>
        <p:nvGraphicFramePr>
          <p:cNvPr id="6" name="Table 5"/>
          <p:cNvGraphicFramePr>
            <a:graphicFrameLocks noGrp="1"/>
          </p:cNvGraphicFramePr>
          <p:nvPr>
            <p:extLst>
              <p:ext uri="{D42A27DB-BD31-4B8C-83A1-F6EECF244321}">
                <p14:modId xmlns:p14="http://schemas.microsoft.com/office/powerpoint/2010/main" val="717979805"/>
              </p:ext>
            </p:extLst>
          </p:nvPr>
        </p:nvGraphicFramePr>
        <p:xfrm>
          <a:off x="926645" y="762000"/>
          <a:ext cx="7848600" cy="21082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Real time systems are</a:t>
                      </a:r>
                      <a:r>
                        <a:rPr lang="en-US" baseline="0" dirty="0"/>
                        <a:t> custom engineered and controlled, typically with relatively small data in flight.  Data communications expensive at scale.</a:t>
                      </a:r>
                      <a:endParaRPr lang="en-US" dirty="0"/>
                    </a:p>
                  </a:txBody>
                  <a:tcPr/>
                </a:tc>
                <a:tc>
                  <a:txBody>
                    <a:bodyPr/>
                    <a:lstStyle/>
                    <a:p>
                      <a:r>
                        <a:rPr lang="en-US" dirty="0"/>
                        <a:t>Analysis of individual events, and measured</a:t>
                      </a:r>
                      <a:r>
                        <a:rPr lang="en-US" baseline="0" dirty="0"/>
                        <a:t> against individual metrics, and at very large scale is becoming relatively common.  Internet of Things starting to drive another spike in growth rate.</a:t>
                      </a:r>
                      <a:endParaRPr lang="en-US" dirty="0"/>
                    </a:p>
                  </a:txBody>
                  <a:tcPr/>
                </a:tc>
                <a:extLst>
                  <a:ext uri="{0D108BD9-81ED-4DB2-BD59-A6C34878D82A}">
                    <a16:rowId xmlns:a16="http://schemas.microsoft.com/office/drawing/2014/main" val="10001"/>
                  </a:ext>
                </a:extLst>
              </a:tr>
            </a:tbl>
          </a:graphicData>
        </a:graphic>
      </p:graphicFrame>
      <p:pic>
        <p:nvPicPr>
          <p:cNvPr id="8" name="Picture 4" descr="24eightSmartSlipper"/>
          <p:cNvPicPr>
            <a:picLocks noChangeAspect="1" noChangeArrowheads="1"/>
          </p:cNvPicPr>
          <p:nvPr/>
        </p:nvPicPr>
        <p:blipFill>
          <a:blip r:embed="rId2" cstate="print">
            <a:clrChange>
              <a:clrFrom>
                <a:srgbClr val="FFFFFF"/>
              </a:clrFrom>
              <a:clrTo>
                <a:srgbClr val="FFFFFF">
                  <a:alpha val="0"/>
                </a:srgbClr>
              </a:clrTo>
            </a:clrChange>
          </a:blip>
          <a:srcRect t="22090" r="43379" b="14847"/>
          <a:stretch>
            <a:fillRect/>
          </a:stretch>
        </p:blipFill>
        <p:spPr bwMode="auto">
          <a:xfrm>
            <a:off x="762000" y="3411972"/>
            <a:ext cx="1970700" cy="1371600"/>
          </a:xfrm>
          <a:prstGeom prst="rect">
            <a:avLst/>
          </a:prstGeom>
          <a:noFill/>
        </p:spPr>
      </p:pic>
      <p:sp>
        <p:nvSpPr>
          <p:cNvPr id="10" name="Rectangle 9"/>
          <p:cNvSpPr/>
          <p:nvPr/>
        </p:nvSpPr>
        <p:spPr bwMode="auto">
          <a:xfrm>
            <a:off x="457200" y="3107180"/>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Health</a:t>
            </a:r>
            <a:r>
              <a:rPr lang="en-US" sz="1000" dirty="0">
                <a:latin typeface="Arial" pitchFamily="34" charset="0"/>
                <a:cs typeface="Arial" pitchFamily="34" charset="0"/>
              </a:rPr>
              <a:t> - </a:t>
            </a:r>
            <a:r>
              <a:rPr kumimoji="0" lang="en-US" sz="1000" b="1" i="0" u="none" strike="noStrike" cap="none" normalizeH="0" baseline="0" dirty="0">
                <a:ln>
                  <a:noFill/>
                </a:ln>
                <a:solidFill>
                  <a:schemeClr val="bg1"/>
                </a:solidFill>
                <a:effectLst/>
                <a:latin typeface="Arial" pitchFamily="34" charset="0"/>
                <a:cs typeface="Arial" pitchFamily="34" charset="0"/>
              </a:rPr>
              <a:t>Smart Slippers</a:t>
            </a:r>
          </a:p>
        </p:txBody>
      </p:sp>
      <p:pic>
        <p:nvPicPr>
          <p:cNvPr id="9" name="Picture 8" descr="09.jpg"/>
          <p:cNvPicPr>
            <a:picLocks noChangeAspect="1"/>
          </p:cNvPicPr>
          <p:nvPr/>
        </p:nvPicPr>
        <p:blipFill>
          <a:blip r:embed="rId3" cstate="print"/>
          <a:srcRect l="27368"/>
          <a:stretch>
            <a:fillRect/>
          </a:stretch>
        </p:blipFill>
        <p:spPr>
          <a:xfrm flipH="1">
            <a:off x="7377305" y="3546126"/>
            <a:ext cx="1460045" cy="1130737"/>
          </a:xfrm>
          <a:prstGeom prst="rect">
            <a:avLst/>
          </a:prstGeom>
        </p:spPr>
      </p:pic>
      <p:pic>
        <p:nvPicPr>
          <p:cNvPr id="11" name="Picture 10" descr="06.jpg"/>
          <p:cNvPicPr>
            <a:picLocks noChangeAspect="1"/>
          </p:cNvPicPr>
          <p:nvPr/>
        </p:nvPicPr>
        <p:blipFill>
          <a:blip r:embed="rId4" cstate="print"/>
          <a:srcRect l="43244"/>
          <a:stretch>
            <a:fillRect/>
          </a:stretch>
        </p:blipFill>
        <p:spPr>
          <a:xfrm flipH="1">
            <a:off x="7517938" y="4766865"/>
            <a:ext cx="1178777" cy="1168265"/>
          </a:xfrm>
          <a:prstGeom prst="rect">
            <a:avLst/>
          </a:prstGeom>
        </p:spPr>
      </p:pic>
      <p:pic>
        <p:nvPicPr>
          <p:cNvPr id="12" name="Picture 11" descr="campus_1.bmp"/>
          <p:cNvPicPr>
            <a:picLocks noChangeAspect="1"/>
          </p:cNvPicPr>
          <p:nvPr/>
        </p:nvPicPr>
        <p:blipFill>
          <a:blip r:embed="rId5" cstate="print"/>
          <a:srcRect r="23032"/>
          <a:stretch>
            <a:fillRect/>
          </a:stretch>
        </p:blipFill>
        <p:spPr>
          <a:xfrm flipH="1">
            <a:off x="5777101" y="3515245"/>
            <a:ext cx="1376240" cy="1197007"/>
          </a:xfrm>
          <a:prstGeom prst="rect">
            <a:avLst/>
          </a:prstGeom>
        </p:spPr>
      </p:pic>
      <p:pic>
        <p:nvPicPr>
          <p:cNvPr id="13" name="Picture 12" descr="tahrir-square-10-02-11.jpg"/>
          <p:cNvPicPr>
            <a:picLocks noChangeAspect="1"/>
          </p:cNvPicPr>
          <p:nvPr/>
        </p:nvPicPr>
        <p:blipFill>
          <a:blip r:embed="rId6" cstate="print"/>
          <a:srcRect l="16433" t="2669" r="2076"/>
          <a:stretch>
            <a:fillRect/>
          </a:stretch>
        </p:blipFill>
        <p:spPr>
          <a:xfrm flipH="1">
            <a:off x="5615242" y="4896231"/>
            <a:ext cx="1699958" cy="1184399"/>
          </a:xfrm>
          <a:prstGeom prst="rect">
            <a:avLst/>
          </a:prstGeom>
        </p:spPr>
      </p:pic>
      <p:pic>
        <p:nvPicPr>
          <p:cNvPr id="14" name="Content Placeholder 5" descr="io0mcy.jpg"/>
          <p:cNvPicPr>
            <a:picLocks noGrp="1" noChangeAspect="1"/>
          </p:cNvPicPr>
          <p:nvPr>
            <p:ph sz="half" idx="4294967295"/>
          </p:nvPr>
        </p:nvPicPr>
        <p:blipFill>
          <a:blip r:embed="rId7" cstate="print"/>
          <a:srcRect l="26955" r="15859"/>
          <a:stretch>
            <a:fillRect/>
          </a:stretch>
        </p:blipFill>
        <p:spPr>
          <a:xfrm flipH="1">
            <a:off x="7121319" y="4076862"/>
            <a:ext cx="511966" cy="1117539"/>
          </a:xfrm>
          <a:prstGeom prst="rect">
            <a:avLst/>
          </a:prstGeom>
          <a:noFill/>
          <a:ln>
            <a:miter lim="800000"/>
            <a:headEnd/>
            <a:tailEnd/>
          </a:ln>
        </p:spPr>
      </p:pic>
      <p:pic>
        <p:nvPicPr>
          <p:cNvPr id="1026" name="Picture 2" descr="File:Foursquare logo.sv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73167" y="5777685"/>
            <a:ext cx="1692770" cy="4691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ts2.mm.bing.net/th?id=I.4934888080672325&amp;pid=1.7&amp;w=146&amp;h=145&amp;c=7&amp;rs=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5297" y="4424734"/>
            <a:ext cx="1390650" cy="1381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auto">
          <a:xfrm>
            <a:off x="6010341" y="2980254"/>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Safety, Gaming</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17" name="Rectangle 16"/>
          <p:cNvSpPr/>
          <p:nvPr/>
        </p:nvSpPr>
        <p:spPr bwMode="auto">
          <a:xfrm>
            <a:off x="2857622" y="4097779"/>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Location Based Services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3" name="AutoShape 4" descr="data:image/jpeg;base64,/9j/4AAQSkZJRgABAQEAYABgAAD/4QAwRXhpZgAATU0AKgAAAAgAAUACAAIAAAANAAAAGgAAAABib3N0aW5uby5jb20AAP/bAEMACgcHCQcGCgkICQsLCgwPGRAPDg4PHhYXEhkkICYlIyAjIigtOTAoKjYrIiMyRDI2Oz1AQEAmMEZLRT5KOT9APf/bAEMBCwsLDw0PHRAQHT0pIyk9PT09PT09PT09PT09PT09PT09PT09PT09PT09PT09PT09PT09PT09PT09PT09PT09Pf/AABEIAGcAZw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OYctvPzHrSZb+8ae6/O31pNteIfe3G5b+8aMt/eNO20baAuNy3940Zb+8adto20Bcblv7xoy39407bRtoC43Lf3jRlv7xp22jbQFxuW/vGjLf3jTttG2gLixFvMHzH86KdCv7wcUU0S2Pdfnb60mKmdfnb60m2nYm5FijFS7aNtFh3IsUYqXbRtosFyLFGKl20baLBci20bTU6QvLIscaM7uQqqoySfSuvsfhtdPCJtTvYrNOpUfMR9TwBVwpyn8KMa2Jp0f4jscTtNGK6zX/B8Gm6WdQ03UUvYI3CS4KkqT7jj8K5jbSlTcHZjpV4Vo80BkQPmCipYl/eCikkW2SOvzt9aTbW1oui/2xfSo8ywW8KGWaVv4VFTano2nzeHX1nwvfHUbeGTy5QRyD0yOB6jj0Oa1VKTjzLY5JYulCoqUnqc/tqKSeKP7zgn0HNdZH4R0Vr2DRdT1uVNdni81YIx8i8Zx056HqecVRuPC3h/w5hfFevrDO3KwWwJO3PBPBPP0p/V6nYhZjhle8tvI5pr5R91Cfcmtyx8JeItU09by2s0WFxuQO4VnHqAf61dXwdoviDT5bjwjq/2ySEZe3l4b+QI/EYqxqOpX1v8btIsY7qeO1EMaeQHITBRsjb06gflWlPDO75znxWawUV9X1fW5xMz3MMzxTb45EYq6EYKkdQaj82T++3516V4q0fwpB4oY69qc1vd6j88SL8qIAAMs2COSO9YdnY/D+/nFhb6/ci6Y7UlkG1HPbGVx+tZvCzvodEM3w7iua9/Q57RtVfStZtL4hpVgkDsmfvDv/Ouo+I1vPeNa61b3ctzpN0ihBu+WJsdMe/88itCx8BWnh9NSv8AxAq3ttapuhVeA4xkkj17Y6Vc0LWfCV/pc+lKXs4Lrra3LfKhP9xjwOeevWrhTai4SdrmNbFQlVVejFy5dG7aWev3o53w3DNP8P8AW4LWFpZXuoVSNR1JK1qS/D+RYGjh1GCXUkjEj2gwDj2Oc/iRWrpWmT/D3w5q1zIwvcyB4ViByRjC7vz5rjNGs/FN54ij1i3s7l7ky73lkXYrA9Qc4+XHGKpxUVGMldkRqSqTqTpzSje931dloUokIlKkEMpIYHqCOoNFafj9ILXxrKbN9ryRK86qeA5zn8SADRXNP3JOJ6VJutTjU2uiLwhri2/iNob/AAbO/Q2sqnoA3T9ePxpPCV1J8PPiNd+Hr5/+JfeOERn6c/6t/wAR8p/+tXNFWeXYgJZmwoXqTnjFdd8TdImufBmlavqYjg1a1CwTIXBaRD0P1B5/E11YSbacWeTnVCMZRqLrp/wSbwIh8U/FbWvEDgtBaMywk+p+Rf8Ax1SfxrndO8Q+Hx4n1vUPFGmXOp3U1y4iVYw6RoCQOCevAH4V13ga5h8EfDuz1G6T59Tu1dvUITgH8FUn8ay5dP8AEPgPxffatoWmf2rpeoZdfLBcbWO4D5eQQSecYINdV1ex4ri1FSa0ZmeDLy2Hxbgm8P2l1babdbkMMiEbVKZIPXjcMjmtvXP+TgtM/wB2P/0B63PCeo+MtW8QPqeuQLpWiRxMDbOoXcccHn5uOpJwKoapo2oXXxs0zVLe0ll0/wApH+0qMx4CMPvdO4/OmQc/8c+PFGn/APXkf/QzXQw+A9Eb4SmdrKI3raebo3RH7zfs3Zz6dselYfxntpb3xnpFrAu6ae2EaLnGWMhAGadYXPj678PDwkuiNDH5f2ZryZCuyPoec7TxxkdqBnfaTBL4n+GVnDNLtnvLBAZDz82Op9elYUPwz0nSrOS717UJJYol3SBP3aAfzNbdxpmr6Ymj2OiTgWdlEkUvKjOOCWB7Y5/P2pnjvQNS8S2UCaXdRNFExaS3LYEh7HPt6Gs6sU/etdo7MHXqQfs1Pli92Gm+KJtc8M6jNoNn5U9l+7gjlO4MAMjj1x2rnbX4nm9g+y6zYybZMKZbKRkcfhnOfoat+G0vvAnhbUrzVLXYftMeIy4JZThTjB68nH0p0tr4P07VJPEx1CKZG/exWiEH94e4XrnPY9DWV5tLW3c7FDDxnOPI5L7LXftc5LxdoCeHvEIhhmklinj85TKcuM5BDHv060VQ1fWJ9f1ubULkbWkOFTPEaDov+e+aK4ajTk3HY9+hGcaUVU3sQabejTdZtb0x+YLeZZCn94A11mqaB4H8R6xLrd34hmjFwQ8tszhTnGMcjI+g/CuIdvnP1puaulWdO6RjjMvp4ppydmjp/GniS31y5tbXTYzHplimyEEbdxxjOOwAAA/GqOk+LNZ0SLybC9ZIR0jdQ6j6A9PwrG3UbqiVWblzX1NoYSjCkqVrpdzX1XxTrOtxGK/v5HhPWJAEQ/UDr+NS2XjHXdO0/wCxWuoMkAG1AUDFB6AkZFYe6jdR7Sd73K+q0eXl5Fb0PQrax0nxfcaBrF1ra2t3pSItxBKRmQq24HJPc9+etV/FnxBv5tXmh0K/KWCqEDogy7fxEEjOO34Vwh2nqAfrS5FayxMnGxxUsqo06rm9V2JGmmkeR3mlZ5Dl2LnLn39alsdQvNMlMthdTWznqY3Iz9R0NVt1G6sOaW9z0XTg1aysaOp69qmsoialfS3CRnKo2AoPrgd6z9oznAz60m6jdQ23q2EIRgrRVkSRf6wUUkTfvBRSQ5ETt87fWk3U1yN7fWkyKqxnzD91G6mZFGRRYfMP3UbqZkUZFFg5h+6jdTMijIosHMP3UbqZkUZFFg5h+6jdTMijIosHMTQn94KKZCR5ooppEuQkkTiRht5z603yn/u/rRRVWMVJh5T/AN39aPKf+7+tFFFg5g8p/wC7+tHlP/d/WiiiwcweU/8Ad/Wjyn/u/rRRRYOYPKf+7+tHlP8A3f1ooosHMHlP/d/Wjyn/ALv60UUWDmJIIZGlAC8/WiiirjFWIlNpn//Z">
            <a:hlinkClick r:id="rId11"/>
          </p:cNvPr>
          <p:cNvSpPr>
            <a:spLocks noChangeAspect="1" noChangeArrowheads="1"/>
          </p:cNvSpPr>
          <p:nvPr/>
        </p:nvSpPr>
        <p:spPr bwMode="auto">
          <a:xfrm>
            <a:off x="4019552" y="-452438"/>
            <a:ext cx="98107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EAYABgAAD/4QAwRXhpZgAATU0AKgAAAAgAAUACAAIAAAANAAAAGgAAAABib3N0aW5uby5jb20AAP/bAEMACgcHCQcGCgkICQsLCgwPGRAPDg4PHhYXEhkkICYlIyAjIigtOTAoKjYrIiMyRDI2Oz1AQEAmMEZLRT5KOT9APf/bAEMBCwsLDw0PHRAQHT0pIyk9PT09PT09PT09PT09PT09PT09PT09PT09PT09PT09PT09PT09PT09PT09PT09PT09Pf/AABEIAGcAZw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OYctvPzHrSZb+8ae6/O31pNteIfe3G5b+8aMt/eNO20baAuNy3940Zb+8adto20Bcblv7xoy39407bRtoC43Lf3jRlv7xp22jbQFxuW/vGjLf3jTttG2gLixFvMHzH86KdCv7wcUU0S2Pdfnb60mKmdfnb60m2nYm5FijFS7aNtFh3IsUYqXbRtosFyLFGKl20baLBci20bTU6QvLIscaM7uQqqoySfSuvsfhtdPCJtTvYrNOpUfMR9TwBVwpyn8KMa2Jp0f4jscTtNGK6zX/B8Gm6WdQ03UUvYI3CS4KkqT7jj8K5jbSlTcHZjpV4Vo80BkQPmCipYl/eCikkW2SOvzt9aTbW1oui/2xfSo8ywW8KGWaVv4VFTano2nzeHX1nwvfHUbeGTy5QRyD0yOB6jj0Oa1VKTjzLY5JYulCoqUnqc/tqKSeKP7zgn0HNdZH4R0Vr2DRdT1uVNdni81YIx8i8Zx056HqecVRuPC3h/w5hfFevrDO3KwWwJO3PBPBPP0p/V6nYhZjhle8tvI5pr5R91Cfcmtyx8JeItU09by2s0WFxuQO4VnHqAf61dXwdoviDT5bjwjq/2ySEZe3l4b+QI/EYqxqOpX1v8btIsY7qeO1EMaeQHITBRsjb06gflWlPDO75znxWawUV9X1fW5xMz3MMzxTb45EYq6EYKkdQaj82T++3516V4q0fwpB4oY69qc1vd6j88SL8qIAAMs2COSO9YdnY/D+/nFhb6/ci6Y7UlkG1HPbGVx+tZvCzvodEM3w7iua9/Q57RtVfStZtL4hpVgkDsmfvDv/Ouo+I1vPeNa61b3ctzpN0ihBu+WJsdMe/88itCx8BWnh9NSv8AxAq3ttapuhVeA4xkkj17Y6Vc0LWfCV/pc+lKXs4Lrra3LfKhP9xjwOeevWrhTai4SdrmNbFQlVVejFy5dG7aWev3o53w3DNP8P8AW4LWFpZXuoVSNR1JK1qS/D+RYGjh1GCXUkjEj2gwDj2Oc/iRWrpWmT/D3w5q1zIwvcyB4ViByRjC7vz5rjNGs/FN54ij1i3s7l7ky73lkXYrA9Qc4+XHGKpxUVGMldkRqSqTqTpzSje931dloUokIlKkEMpIYHqCOoNFafj9ILXxrKbN9ryRK86qeA5zn8SADRXNP3JOJ6VJutTjU2uiLwhri2/iNob/AAbO/Q2sqnoA3T9ePxpPCV1J8PPiNd+Hr5/+JfeOERn6c/6t/wAR8p/+tXNFWeXYgJZmwoXqTnjFdd8TdImufBmlavqYjg1a1CwTIXBaRD0P1B5/E11YSbacWeTnVCMZRqLrp/wSbwIh8U/FbWvEDgtBaMywk+p+Rf8Ax1SfxrndO8Q+Hx4n1vUPFGmXOp3U1y4iVYw6RoCQOCevAH4V13ga5h8EfDuz1G6T59Tu1dvUITgH8FUn8ay5dP8AEPgPxffatoWmf2rpeoZdfLBcbWO4D5eQQSecYINdV1ex4ri1FSa0ZmeDLy2Hxbgm8P2l1babdbkMMiEbVKZIPXjcMjmtvXP+TgtM/wB2P/0B63PCeo+MtW8QPqeuQLpWiRxMDbOoXcccHn5uOpJwKoapo2oXXxs0zVLe0ll0/wApH+0qMx4CMPvdO4/OmQc/8c+PFGn/APXkf/QzXQw+A9Eb4SmdrKI3raebo3RH7zfs3Zz6dselYfxntpb3xnpFrAu6ae2EaLnGWMhAGadYXPj678PDwkuiNDH5f2ZryZCuyPoec7TxxkdqBnfaTBL4n+GVnDNLtnvLBAZDz82Op9elYUPwz0nSrOS717UJJYol3SBP3aAfzNbdxpmr6Ymj2OiTgWdlEkUvKjOOCWB7Y5/P2pnjvQNS8S2UCaXdRNFExaS3LYEh7HPt6Gs6sU/etdo7MHXqQfs1Pli92Gm+KJtc8M6jNoNn5U9l+7gjlO4MAMjj1x2rnbX4nm9g+y6zYybZMKZbKRkcfhnOfoat+G0vvAnhbUrzVLXYftMeIy4JZThTjB68nH0p0tr4P07VJPEx1CKZG/exWiEH94e4XrnPY9DWV5tLW3c7FDDxnOPI5L7LXftc5LxdoCeHvEIhhmklinj85TKcuM5BDHv060VQ1fWJ9f1ubULkbWkOFTPEaDov+e+aK4ajTk3HY9+hGcaUVU3sQabejTdZtb0x+YLeZZCn94A11mqaB4H8R6xLrd34hmjFwQ8tszhTnGMcjI+g/CuIdvnP1puaulWdO6RjjMvp4ppydmjp/GniS31y5tbXTYzHplimyEEbdxxjOOwAAA/GqOk+LNZ0SLybC9ZIR0jdQ6j6A9PwrG3UbqiVWblzX1NoYSjCkqVrpdzX1XxTrOtxGK/v5HhPWJAEQ/UDr+NS2XjHXdO0/wCxWuoMkAG1AUDFB6AkZFYe6jdR7Sd73K+q0eXl5Fb0PQrax0nxfcaBrF1ra2t3pSItxBKRmQq24HJPc9+etV/FnxBv5tXmh0K/KWCqEDogy7fxEEjOO34Vwh2nqAfrS5FayxMnGxxUsqo06rm9V2JGmmkeR3mlZ5Dl2LnLn39alsdQvNMlMthdTWznqY3Iz9R0NVt1G6sOaW9z0XTg1aysaOp69qmsoialfS3CRnKo2AoPrgd6z9oznAz60m6jdQ23q2EIRgrRVkSRf6wUUkTfvBRSQ5ETt87fWk3U1yN7fWkyKqxnzD91G6mZFGRRYfMP3UbqZkUZFFg5h+6jdTMijIosHMP3UbqZkUZFFg5h+6jdTMijIosHMTQn94KKZCR5ooppEuQkkTiRht5z603yn/u/rRRVWMVJh5T/AN39aPKf+7+tFFFg5g8p/wC7+tHlP/d/WiiiwcweU/8Ad/Wjyn/u/rRRRYOYPKf+7+tHlP8A3f1ooosHMHlP/d/Wjyn/ALv60UUWDmJIIZGlAC8/WiiirjFWIlNpn//Z">
            <a:hlinkClick r:id="rId11"/>
          </p:cNvPr>
          <p:cNvSpPr>
            <a:spLocks noChangeAspect="1" noChangeArrowheads="1"/>
          </p:cNvSpPr>
          <p:nvPr/>
        </p:nvSpPr>
        <p:spPr bwMode="auto">
          <a:xfrm>
            <a:off x="4171952" y="-300038"/>
            <a:ext cx="98107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ts4.mm.bing.net/th?id=I.4959128877009107&amp;pid=1.7&amp;w=149&amp;h=149&amp;c=7&amp;rs=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40772" y="6248400"/>
            <a:ext cx="519710" cy="5197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ss">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5353" y="5935470"/>
            <a:ext cx="1652273" cy="4626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ts2.mm.bing.net/th?id=I.4803754154066617&amp;pid=1.7&amp;w=221&amp;h=155&amp;c=7&amp;rs=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47389" y="6313247"/>
            <a:ext cx="648558" cy="4548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opt">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33010" y="6439671"/>
            <a:ext cx="758825" cy="32521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ogo">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31343" y="6179889"/>
            <a:ext cx="981075" cy="2667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62</a:t>
            </a:fld>
            <a:endParaRPr lang="en-US"/>
          </a:p>
        </p:txBody>
      </p:sp>
    </p:spTree>
    <p:extLst>
      <p:ext uri="{BB962C8B-B14F-4D97-AF65-F5344CB8AC3E}">
        <p14:creationId xmlns:p14="http://schemas.microsoft.com/office/powerpoint/2010/main" val="602027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45" y="-228600"/>
            <a:ext cx="8229600" cy="457200"/>
          </a:xfrm>
        </p:spPr>
        <p:txBody>
          <a:bodyPr anchor="t">
            <a:noAutofit/>
          </a:bodyPr>
          <a:lstStyle/>
          <a:p>
            <a:br>
              <a:rPr lang="en-US" sz="2800" b="1" dirty="0">
                <a:solidFill>
                  <a:srgbClr val="0070C0"/>
                </a:solidFill>
                <a:latin typeface="Arial" pitchFamily="34" charset="0"/>
                <a:cs typeface="Arial" pitchFamily="34" charset="0"/>
              </a:rPr>
            </a:br>
            <a:r>
              <a:rPr lang="en-US" sz="2800" b="1" dirty="0">
                <a:solidFill>
                  <a:srgbClr val="0070C0"/>
                </a:solidFill>
                <a:latin typeface="Arial" pitchFamily="34" charset="0"/>
                <a:cs typeface="Arial" pitchFamily="34" charset="0"/>
              </a:rPr>
              <a:t>Data Analysis</a:t>
            </a:r>
          </a:p>
        </p:txBody>
      </p:sp>
      <p:graphicFrame>
        <p:nvGraphicFramePr>
          <p:cNvPr id="6" name="Table 5"/>
          <p:cNvGraphicFramePr>
            <a:graphicFrameLocks noGrp="1"/>
          </p:cNvGraphicFramePr>
          <p:nvPr>
            <p:extLst>
              <p:ext uri="{D42A27DB-BD31-4B8C-83A1-F6EECF244321}">
                <p14:modId xmlns:p14="http://schemas.microsoft.com/office/powerpoint/2010/main" val="2485590448"/>
              </p:ext>
            </p:extLst>
          </p:nvPr>
        </p:nvGraphicFramePr>
        <p:xfrm>
          <a:off x="926645" y="762000"/>
          <a:ext cx="7848600" cy="265684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For large datasets, it</a:t>
                      </a:r>
                      <a:r>
                        <a:rPr lang="en-US" baseline="0" dirty="0"/>
                        <a:t> is usually the case that relatively small samples must be used.  Customer studies are often based on surveys.  Study results are frequently on aggregate data.  Data numeric or text.</a:t>
                      </a:r>
                      <a:endParaRPr lang="en-US" dirty="0"/>
                    </a:p>
                  </a:txBody>
                  <a:tcPr/>
                </a:tc>
                <a:tc>
                  <a:txBody>
                    <a:bodyPr/>
                    <a:lstStyle/>
                    <a:p>
                      <a:r>
                        <a:rPr lang="en-US" dirty="0"/>
                        <a:t>Characterized by analytics on the population of data, though some datasets are still</a:t>
                      </a:r>
                      <a:r>
                        <a:rPr lang="en-US" baseline="0" dirty="0"/>
                        <a:t> so big that sampling must be used.  Customer studies based on behavior, and at extreme detail.  </a:t>
                      </a:r>
                      <a:r>
                        <a:rPr lang="en-US" baseline="0"/>
                        <a:t>Wide scale </a:t>
                      </a:r>
                      <a:r>
                        <a:rPr lang="en-US" baseline="0" dirty="0"/>
                        <a:t>use of relationships – e.g. social networks.  Data numeric, text, speech, image.</a:t>
                      </a:r>
                      <a:endParaRPr lang="en-US" dirty="0"/>
                    </a:p>
                  </a:txBody>
                  <a:tcPr/>
                </a:tc>
                <a:extLst>
                  <a:ext uri="{0D108BD9-81ED-4DB2-BD59-A6C34878D82A}">
                    <a16:rowId xmlns:a16="http://schemas.microsoft.com/office/drawing/2014/main" val="10001"/>
                  </a:ext>
                </a:extLst>
              </a:tr>
            </a:tbl>
          </a:graphicData>
        </a:graphic>
      </p:graphicFrame>
      <p:sp>
        <p:nvSpPr>
          <p:cNvPr id="10" name="Rectangle 9"/>
          <p:cNvSpPr/>
          <p:nvPr/>
        </p:nvSpPr>
        <p:spPr bwMode="auto">
          <a:xfrm>
            <a:off x="3314379" y="3904208"/>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Graphs, networks, and paths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16" name="Rectangle 15"/>
          <p:cNvSpPr/>
          <p:nvPr/>
        </p:nvSpPr>
        <p:spPr bwMode="auto">
          <a:xfrm>
            <a:off x="6156481" y="4308980"/>
            <a:ext cx="2286000" cy="40011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Relationships Visualized – Recommender Systems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3" name="AutoShape 4" descr="data:image/jpeg;base64,/9j/4AAQSkZJRgABAQEAYABgAAD/4QAwRXhpZgAATU0AKgAAAAgAAUACAAIAAAANAAAAGgAAAABib3N0aW5uby5jb20AAP/bAEMACgcHCQcGCgkICQsLCgwPGRAPDg4PHhYXEhkkICYlIyAjIigtOTAoKjYrIiMyRDI2Oz1AQEAmMEZLRT5KOT9APf/bAEMBCwsLDw0PHRAQHT0pIyk9PT09PT09PT09PT09PT09PT09PT09PT09PT09PT09PT09PT09PT09PT09PT09PT09Pf/AABEIAGcAZw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OYctvPzHrSZb+8ae6/O31pNteIfe3G5b+8aMt/eNO20baAuNy3940Zb+8adto20Bcblv7xoy39407bRtoC43Lf3jRlv7xp22jbQFxuW/vGjLf3jTttG2gLixFvMHzH86KdCv7wcUU0S2Pdfnb60mKmdfnb60m2nYm5FijFS7aNtFh3IsUYqXbRtosFyLFGKl20baLBci20bTU6QvLIscaM7uQqqoySfSuvsfhtdPCJtTvYrNOpUfMR9TwBVwpyn8KMa2Jp0f4jscTtNGK6zX/B8Gm6WdQ03UUvYI3CS4KkqT7jj8K5jbSlTcHZjpV4Vo80BkQPmCipYl/eCikkW2SOvzt9aTbW1oui/2xfSo8ywW8KGWaVv4VFTano2nzeHX1nwvfHUbeGTy5QRyD0yOB6jj0Oa1VKTjzLY5JYulCoqUnqc/tqKSeKP7zgn0HNdZH4R0Vr2DRdT1uVNdni81YIx8i8Zx056HqecVRuPC3h/w5hfFevrDO3KwWwJO3PBPBPP0p/V6nYhZjhle8tvI5pr5R91Cfcmtyx8JeItU09by2s0WFxuQO4VnHqAf61dXwdoviDT5bjwjq/2ySEZe3l4b+QI/EYqxqOpX1v8btIsY7qeO1EMaeQHITBRsjb06gflWlPDO75znxWawUV9X1fW5xMz3MMzxTb45EYq6EYKkdQaj82T++3516V4q0fwpB4oY69qc1vd6j88SL8qIAAMs2COSO9YdnY/D+/nFhb6/ci6Y7UlkG1HPbGVx+tZvCzvodEM3w7iua9/Q57RtVfStZtL4hpVgkDsmfvDv/Ouo+I1vPeNa61b3ctzpN0ihBu+WJsdMe/88itCx8BWnh9NSv8AxAq3ttapuhVeA4xkkj17Y6Vc0LWfCV/pc+lKXs4Lrra3LfKhP9xjwOeevWrhTai4SdrmNbFQlVVejFy5dG7aWev3o53w3DNP8P8AW4LWFpZXuoVSNR1JK1qS/D+RYGjh1GCXUkjEj2gwDj2Oc/iRWrpWmT/D3w5q1zIwvcyB4ViByRjC7vz5rjNGs/FN54ij1i3s7l7ky73lkXYrA9Qc4+XHGKpxUVGMldkRqSqTqTpzSje931dloUokIlKkEMpIYHqCOoNFafj9ILXxrKbN9ryRK86qeA5zn8SADRXNP3JOJ6VJutTjU2uiLwhri2/iNob/AAbO/Q2sqnoA3T9ePxpPCV1J8PPiNd+Hr5/+JfeOERn6c/6t/wAR8p/+tXNFWeXYgJZmwoXqTnjFdd8TdImufBmlavqYjg1a1CwTIXBaRD0P1B5/E11YSbacWeTnVCMZRqLrp/wSbwIh8U/FbWvEDgtBaMywk+p+Rf8Ax1SfxrndO8Q+Hx4n1vUPFGmXOp3U1y4iVYw6RoCQOCevAH4V13ga5h8EfDuz1G6T59Tu1dvUITgH8FUn8ay5dP8AEPgPxffatoWmf2rpeoZdfLBcbWO4D5eQQSecYINdV1ex4ri1FSa0ZmeDLy2Hxbgm8P2l1babdbkMMiEbVKZIPXjcMjmtvXP+TgtM/wB2P/0B63PCeo+MtW8QPqeuQLpWiRxMDbOoXcccHn5uOpJwKoapo2oXXxs0zVLe0ll0/wApH+0qMx4CMPvdO4/OmQc/8c+PFGn/APXkf/QzXQw+A9Eb4SmdrKI3raebo3RH7zfs3Zz6dselYfxntpb3xnpFrAu6ae2EaLnGWMhAGadYXPj678PDwkuiNDH5f2ZryZCuyPoec7TxxkdqBnfaTBL4n+GVnDNLtnvLBAZDz82Op9elYUPwz0nSrOS717UJJYol3SBP3aAfzNbdxpmr6Ymj2OiTgWdlEkUvKjOOCWB7Y5/P2pnjvQNS8S2UCaXdRNFExaS3LYEh7HPt6Gs6sU/etdo7MHXqQfs1Pli92Gm+KJtc8M6jNoNn5U9l+7gjlO4MAMjj1x2rnbX4nm9g+y6zYybZMKZbKRkcfhnOfoat+G0vvAnhbUrzVLXYftMeIy4JZThTjB68nH0p0tr4P07VJPEx1CKZG/exWiEH94e4XrnPY9DWV5tLW3c7FDDxnOPI5L7LXftc5LxdoCeHvEIhhmklinj85TKcuM5BDHv060VQ1fWJ9f1ubULkbWkOFTPEaDov+e+aK4ajTk3HY9+hGcaUVU3sQabejTdZtb0x+YLeZZCn94A11mqaB4H8R6xLrd34hmjFwQ8tszhTnGMcjI+g/CuIdvnP1puaulWdO6RjjMvp4ppydmjp/GniS31y5tbXTYzHplimyEEbdxxjOOwAAA/GqOk+LNZ0SLybC9ZIR0jdQ6j6A9PwrG3UbqiVWblzX1NoYSjCkqVrpdzX1XxTrOtxGK/v5HhPWJAEQ/UDr+NS2XjHXdO0/wCxWuoMkAG1AUDFB6AkZFYe6jdR7Sd73K+q0eXl5Fb0PQrax0nxfcaBrF1ra2t3pSItxBKRmQq24HJPc9+etV/FnxBv5tXmh0K/KWCqEDogy7fxEEjOO34Vwh2nqAfrS5FayxMnGxxUsqo06rm9V2JGmmkeR3mlZ5Dl2LnLn39alsdQvNMlMthdTWznqY3Iz9R0NVt1G6sOaW9z0XTg1aysaOp69qmsoialfS3CRnKo2AoPrgd6z9oznAz60m6jdQ23q2EIRgrRVkSRf6wUUkTfvBRSQ5ETt87fWk3U1yN7fWkyKqxnzD91G6mZFGRRYfMP3UbqZkUZFFg5h+6jdTMijIosHMP3UbqZkUZFFg5h+6jdTMijIosHMTQn94KKZCR5ooppEuQkkTiRht5z603yn/u/rRRVWMVJh5T/AN39aPKf+7+tFFFg5g8p/wC7+tHlP/d/WiiiwcweU/8Ad/Wjyn/u/rRRRYOYPKf+7+tHlP8A3f1ooosHMHlP/d/Wjyn/ALv60UUWDmJIIZGlAC8/WiiirjFWIlNpn//Z">
            <a:hlinkClick r:id="rId2"/>
          </p:cNvPr>
          <p:cNvSpPr>
            <a:spLocks noChangeAspect="1" noChangeArrowheads="1"/>
          </p:cNvSpPr>
          <p:nvPr/>
        </p:nvSpPr>
        <p:spPr bwMode="auto">
          <a:xfrm>
            <a:off x="4019552" y="-452438"/>
            <a:ext cx="98107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EAYABgAAD/4QAwRXhpZgAATU0AKgAAAAgAAUACAAIAAAANAAAAGgAAAABib3N0aW5uby5jb20AAP/bAEMACgcHCQcGCgkICQsLCgwPGRAPDg4PHhYXEhkkICYlIyAjIigtOTAoKjYrIiMyRDI2Oz1AQEAmMEZLRT5KOT9APf/bAEMBCwsLDw0PHRAQHT0pIyk9PT09PT09PT09PT09PT09PT09PT09PT09PT09PT09PT09PT09PT09PT09PT09PT09Pf/AABEIAGcAZw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OYctvPzHrSZb+8ae6/O31pNteIfe3G5b+8aMt/eNO20baAuNy3940Zb+8adto20Bcblv7xoy39407bRtoC43Lf3jRlv7xp22jbQFxuW/vGjLf3jTttG2gLixFvMHzH86KdCv7wcUU0S2Pdfnb60mKmdfnb60m2nYm5FijFS7aNtFh3IsUYqXbRtosFyLFGKl20baLBci20bTU6QvLIscaM7uQqqoySfSuvsfhtdPCJtTvYrNOpUfMR9TwBVwpyn8KMa2Jp0f4jscTtNGK6zX/B8Gm6WdQ03UUvYI3CS4KkqT7jj8K5jbSlTcHZjpV4Vo80BkQPmCipYl/eCikkW2SOvzt9aTbW1oui/2xfSo8ywW8KGWaVv4VFTano2nzeHX1nwvfHUbeGTy5QRyD0yOB6jj0Oa1VKTjzLY5JYulCoqUnqc/tqKSeKP7zgn0HNdZH4R0Vr2DRdT1uVNdni81YIx8i8Zx056HqecVRuPC3h/w5hfFevrDO3KwWwJO3PBPBPP0p/V6nYhZjhle8tvI5pr5R91Cfcmtyx8JeItU09by2s0WFxuQO4VnHqAf61dXwdoviDT5bjwjq/2ySEZe3l4b+QI/EYqxqOpX1v8btIsY7qeO1EMaeQHITBRsjb06gflWlPDO75znxWawUV9X1fW5xMz3MMzxTb45EYq6EYKkdQaj82T++3516V4q0fwpB4oY69qc1vd6j88SL8qIAAMs2COSO9YdnY/D+/nFhb6/ci6Y7UlkG1HPbGVx+tZvCzvodEM3w7iua9/Q57RtVfStZtL4hpVgkDsmfvDv/Ouo+I1vPeNa61b3ctzpN0ihBu+WJsdMe/88itCx8BWnh9NSv8AxAq3ttapuhVeA4xkkj17Y6Vc0LWfCV/pc+lKXs4Lrra3LfKhP9xjwOeevWrhTai4SdrmNbFQlVVejFy5dG7aWev3o53w3DNP8P8AW4LWFpZXuoVSNR1JK1qS/D+RYGjh1GCXUkjEj2gwDj2Oc/iRWrpWmT/D3w5q1zIwvcyB4ViByRjC7vz5rjNGs/FN54ij1i3s7l7ky73lkXYrA9Qc4+XHGKpxUVGMldkRqSqTqTpzSje931dloUokIlKkEMpIYHqCOoNFafj9ILXxrKbN9ryRK86qeA5zn8SADRXNP3JOJ6VJutTjU2uiLwhri2/iNob/AAbO/Q2sqnoA3T9ePxpPCV1J8PPiNd+Hr5/+JfeOERn6c/6t/wAR8p/+tXNFWeXYgJZmwoXqTnjFdd8TdImufBmlavqYjg1a1CwTIXBaRD0P1B5/E11YSbacWeTnVCMZRqLrp/wSbwIh8U/FbWvEDgtBaMywk+p+Rf8Ax1SfxrndO8Q+Hx4n1vUPFGmXOp3U1y4iVYw6RoCQOCevAH4V13ga5h8EfDuz1G6T59Tu1dvUITgH8FUn8ay5dP8AEPgPxffatoWmf2rpeoZdfLBcbWO4D5eQQSecYINdV1ex4ri1FSa0ZmeDLy2Hxbgm8P2l1babdbkMMiEbVKZIPXjcMjmtvXP+TgtM/wB2P/0B63PCeo+MtW8QPqeuQLpWiRxMDbOoXcccHn5uOpJwKoapo2oXXxs0zVLe0ll0/wApH+0qMx4CMPvdO4/OmQc/8c+PFGn/APXkf/QzXQw+A9Eb4SmdrKI3raebo3RH7zfs3Zz6dselYfxntpb3xnpFrAu6ae2EaLnGWMhAGadYXPj678PDwkuiNDH5f2ZryZCuyPoec7TxxkdqBnfaTBL4n+GVnDNLtnvLBAZDz82Op9elYUPwz0nSrOS717UJJYol3SBP3aAfzNbdxpmr6Ymj2OiTgWdlEkUvKjOOCWB7Y5/P2pnjvQNS8S2UCaXdRNFExaS3LYEh7HPt6Gs6sU/etdo7MHXqQfs1Pli92Gm+KJtc8M6jNoNn5U9l+7gjlO4MAMjj1x2rnbX4nm9g+y6zYybZMKZbKRkcfhnOfoat+G0vvAnhbUrzVLXYftMeIy4JZThTjB68nH0p0tr4P07VJPEx1CKZG/exWiEH94e4XrnPY9DWV5tLW3c7FDDxnOPI5L7LXftc5LxdoCeHvEIhhmklinj85TKcuM5BDHv060VQ1fWJ9f1ubULkbWkOFTPEaDov+e+aK4ajTk3HY9+hGcaUVU3sQabejTdZtb0x+YLeZZCn94A11mqaB4H8R6xLrd34hmjFwQ8tszhTnGMcjI+g/CuIdvnP1puaulWdO6RjjMvp4ppydmjp/GniS31y5tbXTYzHplimyEEbdxxjOOwAAA/GqOk+LNZ0SLybC9ZIR0jdQ6j6A9PwrG3UbqiVWblzX1NoYSjCkqVrpdzX1XxTrOtxGK/v5HhPWJAEQ/UDr+NS2XjHXdO0/wCxWuoMkAG1AUDFB6AkZFYe6jdR7Sd73K+q0eXl5Fb0PQrax0nxfcaBrF1ra2t3pSItxBKRmQq24HJPc9+etV/FnxBv5tXmh0K/KWCqEDogy7fxEEjOO34Vwh2nqAfrS5FayxMnGxxUsqo06rm9V2JGmmkeR3mlZ5Dl2LnLn39alsdQvNMlMthdTWznqY3Iz9R0NVt1G6sOaW9z0XTg1aysaOp69qmsoialfS3CRnKo2AoPrgd6z9oznAz60m6jdQ23q2EIRgrRVkSRf6wUUkTfvBRSQ5ETt87fWk3U1yN7fWkyKqxnzD91G6mZFGRRYfMP3UbqZkUZFFg5h+6jdTMijIosHMP3UbqZkUZFFg5h+6jdTMijIosHMTQn94KKZCR5ooppEuQkkTiRht5z603yn/u/rRRVWMVJh5T/AN39aPKf+7+tFFFg5g8p/wC7+tHlP/d/WiiiwcweU/8Ad/Wjyn/u/rRRRYOYPKf+7+tHlP8A3f1ooosHMHlP/d/Wjyn/ALv60UUWDmJIIZGlAC8/WiiirjFWIlNpn//Z">
            <a:hlinkClick r:id="rId2"/>
          </p:cNvPr>
          <p:cNvSpPr>
            <a:spLocks noChangeAspect="1" noChangeArrowheads="1"/>
          </p:cNvSpPr>
          <p:nvPr/>
        </p:nvSpPr>
        <p:spPr bwMode="auto">
          <a:xfrm>
            <a:off x="4171952" y="-300038"/>
            <a:ext cx="98107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4" descr="data:image/jpeg;base64,/9j/4AAQSkZJRgABAQEAYABgAAD/4QAwRXhpZgAATU0AKgAAAAgAAUACAAIAAAANAAAAGgAAAABuZWVybGlmZS5jb20AAP/bAEMACgcHCQcGCgkICQsLCgwPGRAPDg4PHhYXEhkkICYlIyAjIigtOTAoKjYrIiMyRDI2Oz1AQEAmMEZLRT5KOT9APf/bAEMBCwsLDw0PHRAQHT0pIyk9PT09PT09PT09PT09PT09PT09PT09PT09PT09PT09PT09PT09PT09PT09PT09PT09Pf/AABEIAGwAYg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PZqKKKACiiigAooooAKQ1HcTxW0LSzOqRqMlielcTrPi2e6LQ2BMMPTf/E3+Fa0qMqrtExrV4UVeR1Woa7YabkXEw3/ANxeW/KueuvHLEkWloAOzSN/QVyZJJJJyT1Jor0YYOnH4tTyqmPqz+HQ3H8Yaq33ZIk/3Yx/WhPGGqqfmkicejRj+lYdFbewp/yox+sVf5mdL/wnF7/z72/60VzVFT9Wpfyj+t1/5j13NJmvPjqmuazO7WrTELzsh4Cj61a0jxPd2V2LbVCzR52sXHzxn39q894SaW+vY9OONg3s0n1O5pM1Vv7+KwsJLqQ5RVyMfxegFcO2ra3rNw5tTNhedkPAUe5rOlQlUV9ka1sRGlZWu2ehZqG7uorK3ee4cJGgySa47SfE93Y3YttUZ2jzhjIPnjP+FZ+v65JrF1hcrbRn5F9fc1rHCTc+V7dzGWOgocy37Ddb1ybWJ+cpbqfkj/qfesuiivUhCMFyxPInOU3zS3CiiiqJCiiigAooooA73wYqjQsgAFpWyfWovFmhfbIDe2y5uIx86j+Nf8RU3g3/AJAA/wCur1rLfRNfvZ5xMqCTB7g+leNKcoVnKPc9ynCM8PGMuqPPm1l5/D/9nzEko6tG3+z6H6V1HgtANELAYLStk+uMVi+KtD+w3H2y3X/R5T8wH8Df4GtzwZ/yAh/11f8ApXRXcZUeaPVnLhozjiOWfRGF40UDXFIGCYVJ9+TXP10fjKN5dfhjjUs7xKqgdySa3dH8NWmnQrJcKktzjLMwyF9gP61pGvGlSjcznh5Vq8uXZM8/wcZwceuKK9Ki1jSrq4+yR3ELueAmOD7Dsax/EfhiHyHvNPQJInzPGvRh3IHY04YxOXLNWFPBNR5oSvY42jvjvVzStOk1W+S3hOM8s2OFX1rvbbTtN0K0L7I0VB880nJP41pWxKpPl3ZlQw0qq5r2R5sQR1BH1or0qG80zW0eOIw3CgfMrLyB9DXJ+JfD40phcWuTbOcFT/Af8KmlilOXLJWZdXCOEeeLujBorqbPw5ZT2UEr+bueNWOH4yRRVPEw8zP6tU8jV8G/8gEf9dXrG8V3Mtl4lhuLdtsiRKQfxPH0rZ8G/wDIBH/XVqwfGn/IcX/riv8AM1y0lfEyT8ztrNrCxfodXZXdtr+kklQySLtkjP8ACe4pND0x9Ks3tmYMBKzI3qpxiuH0LV20i+DnJgk4lX29R7ivSYpEljWSNgyOMqR3FY16bpPl6M3w1WNdcz+JHPXUSyeO7XcM7LYsM+vNbOoWrXtjNbrKYjKu3eBnArm9dv103xjaXDfcWIB/90kg10l1BHqNg8W87Jl4dD+RBqaia5JeRVJpupHrc5xfAyqQV1BgVOQRGOD+ddV0QByGwOSe9cNN4V1qOYpHJ5qZ4cTEfoazNTs7zTJxb3UrFmTd8shIxXQ6TrNJ1LnLGr7BO1NpHT+DYYlm1KSPBHnbFI/ujOK09c0Y6zFFGbkwojbiAudx7VzXgzUUtb6S1lYKtwBtJ/vDt+Irpdd0htWtFWKUxTRncjAkA+xrOsnCvq7eZtQcZ4eyV/Io6Z4U/szUI7qO9dimcr5eNwPbrV/xGI20C8EhAHl5GfXtXKr4X1wvtJ2j+8Z+KxbpZop5IJnZmiYqQWJGRWyo+1mpOd2jB1/ZU3H2dkzudOH/ABLLX/rin8hRRp3/ACDLX/rin8hRWD3NY7I5/R/FDaRYi2FqJfmLbt+Ov4VQ1nVDq96LgxCIhAm0HPT/APXXT+I4tM0mx/d2Vv8AaJciMbenv+FcTXdQUJt1FGxxYhzglSlK6Ct3RPE8mlQG3liM8I5QBsFfb6VhUVtOnGouWSMKdSVN80WXdX1OTVr5rmRQnAVVB6AVZ0rxHe6UojQrLAP+Wb9voe1ZNFDpQceVrQFVmpc6ep2A8dpt5sH3f9dBj+VYGtaw2s3KStCsWxdoAOSR71nUVEMPTpvmijSpiatRcsnoHTkda6HT/GN5aRrHcItyg4DE4b8+9c9RVzpwqK0kZ06s6bvB2Ovfx2u35LBt3+1IMVy97cm9vJrhkVDK24qvQVBRU06EKbvFFVa9SqrTZvW/ihre2ih+yg+WgXO/rgY9KKwaKPYU+w/rFXuXNV1KTVL97iTgHhF/ur2qnR+dFXFKKsjKUnJtsKKKKom4UUUUrodmFFHHqKMex/Kk5xXUpQk9kFFKEY9FNSLbyt0Q1m8RSjvI1jha0tokVFXItLuJDwp/KtO08NyyEFxXPPHRXwo6aeXyfxuxg4PpRXaDwwuBxRXP9dq+X3HV/Z9Hz+8qS+GGkctjH0FR/wDCKN6V2+B6UbR6Vzcz7nZyrscSPCh9P0p//CJmuz2j0owPSldhZHGr4U9R+lSDwoB2rrsCjAouwsjll8Kr3qVPDEY6iukpaQzDj8OQL1FWY9FgT+EVp0UAVksYo8YUVMI1UYAFPooASilooA//2Q==">
            <a:hlinkClick r:id="rId3"/>
          </p:cNvPr>
          <p:cNvSpPr>
            <a:spLocks noChangeAspect="1" noChangeArrowheads="1"/>
          </p:cNvSpPr>
          <p:nvPr/>
        </p:nvSpPr>
        <p:spPr bwMode="auto">
          <a:xfrm>
            <a:off x="4046538" y="-474663"/>
            <a:ext cx="933450" cy="102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6" descr="data:image/jpeg;base64,/9j/4AAQSkZJRgABAQEAYABgAAD/4QAwRXhpZgAATU0AKgAAAAgAAUACAAIAAAANAAAAGgAAAABuZWVybGlmZS5jb20AAP/bAEMACgcHCQcGCgkICQsLCgwPGRAPDg4PHhYXEhkkICYlIyAjIigtOTAoKjYrIiMyRDI2Oz1AQEAmMEZLRT5KOT9APf/bAEMBCwsLDw0PHRAQHT0pIyk9PT09PT09PT09PT09PT09PT09PT09PT09PT09PT09PT09PT09PT09PT09PT09PT09Pf/AABEIAGwAYg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PZqKKKACiiigAooooAKQ1HcTxW0LSzOqRqMlielcTrPi2e6LQ2BMMPTf/E3+Fa0qMqrtExrV4UVeR1Woa7YabkXEw3/ANxeW/KueuvHLEkWloAOzSN/QVyZJJJJyT1Jor0YYOnH4tTyqmPqz+HQ3H8Yaq33ZIk/3Yx/WhPGGqqfmkicejRj+lYdFbewp/yox+sVf5mdL/wnF7/z72/60VzVFT9Wpfyj+t1/5j13NJmvPjqmuazO7WrTELzsh4Cj61a0jxPd2V2LbVCzR52sXHzxn39q894SaW+vY9OONg3s0n1O5pM1Vv7+KwsJLqQ5RVyMfxegFcO2ra3rNw5tTNhedkPAUe5rOlQlUV9ka1sRGlZWu2ehZqG7uorK3ee4cJGgySa47SfE93Y3YttUZ2jzhjIPnjP+FZ+v65JrF1hcrbRn5F9fc1rHCTc+V7dzGWOgocy37Ddb1ybWJ+cpbqfkj/qfesuiivUhCMFyxPInOU3zS3CiiiqJCiiigAooooA73wYqjQsgAFpWyfWovFmhfbIDe2y5uIx86j+Nf8RU3g3/AJAA/wCur1rLfRNfvZ5xMqCTB7g+leNKcoVnKPc9ynCM8PGMuqPPm1l5/D/9nzEko6tG3+z6H6V1HgtANELAYLStk+uMVi+KtD+w3H2y3X/R5T8wH8Df4GtzwZ/yAh/11f8ApXRXcZUeaPVnLhozjiOWfRGF40UDXFIGCYVJ9+TXP10fjKN5dfhjjUs7xKqgdySa3dH8NWmnQrJcKktzjLMwyF9gP61pGvGlSjcznh5Vq8uXZM8/wcZwceuKK9Ki1jSrq4+yR3ELueAmOD7Dsax/EfhiHyHvNPQJInzPGvRh3IHY04YxOXLNWFPBNR5oSvY42jvjvVzStOk1W+S3hOM8s2OFX1rvbbTtN0K0L7I0VB880nJP41pWxKpPl3ZlQw0qq5r2R5sQR1BH1or0qG80zW0eOIw3CgfMrLyB9DXJ+JfD40phcWuTbOcFT/Af8KmlilOXLJWZdXCOEeeLujBorqbPw5ZT2UEr+bueNWOH4yRRVPEw8zP6tU8jV8G/8gEf9dXrG8V3Mtl4lhuLdtsiRKQfxPH0rZ8G/wDIBH/XVqwfGn/IcX/riv8AM1y0lfEyT8ztrNrCxfodXZXdtr+kklQySLtkjP8ACe4pND0x9Ks3tmYMBKzI3qpxiuH0LV20i+DnJgk4lX29R7ivSYpEljWSNgyOMqR3FY16bpPl6M3w1WNdcz+JHPXUSyeO7XcM7LYsM+vNbOoWrXtjNbrKYjKu3eBnArm9dv103xjaXDfcWIB/90kg10l1BHqNg8W87Jl4dD+RBqaia5JeRVJpupHrc5xfAyqQV1BgVOQRGOD+ddV0QByGwOSe9cNN4V1qOYpHJ5qZ4cTEfoazNTs7zTJxb3UrFmTd8shIxXQ6TrNJ1LnLGr7BO1NpHT+DYYlm1KSPBHnbFI/ujOK09c0Y6zFFGbkwojbiAudx7VzXgzUUtb6S1lYKtwBtJ/vDt+Irpdd0htWtFWKUxTRncjAkA+xrOsnCvq7eZtQcZ4eyV/Io6Z4U/szUI7qO9dimcr5eNwPbrV/xGI20C8EhAHl5GfXtXKr4X1wvtJ2j+8Z+KxbpZop5IJnZmiYqQWJGRWyo+1mpOd2jB1/ZU3H2dkzudOH/ABLLX/rin8hRRp3/ACDLX/rin8hRWD3NY7I5/R/FDaRYi2FqJfmLbt+Ov4VQ1nVDq96LgxCIhAm0HPT/APXXT+I4tM0mx/d2Vv8AaJciMbenv+FcTXdQUJt1FGxxYhzglSlK6Ct3RPE8mlQG3liM8I5QBsFfb6VhUVtOnGouWSMKdSVN80WXdX1OTVr5rmRQnAVVB6AVZ0rxHe6UojQrLAP+Wb9voe1ZNFDpQceVrQFVmpc6ep2A8dpt5sH3f9dBj+VYGtaw2s3KStCsWxdoAOSR71nUVEMPTpvmijSpiatRcsnoHTkda6HT/GN5aRrHcItyg4DE4b8+9c9RVzpwqK0kZ06s6bvB2Ovfx2u35LBt3+1IMVy97cm9vJrhkVDK24qvQVBRU06EKbvFFVa9SqrTZvW/ihre2ih+yg+WgXO/rgY9KKwaKPYU+w/rFXuXNV1KTVL97iTgHhF/ur2qnR+dFXFKKsjKUnJtsKKKKom4UUUUrodmFFHHqKMex/Kk5xXUpQk9kFFKEY9FNSLbyt0Q1m8RSjvI1jha0tokVFXItLuJDwp/KtO08NyyEFxXPPHRXwo6aeXyfxuxg4PpRXaDwwuBxRXP9dq+X3HV/Z9Hz+8qS+GGkctjH0FR/wDCKN6V2+B6UbR6Vzcz7nZyrscSPCh9P0p//CJmuz2j0owPSldhZHGr4U9R+lSDwoB2rrsCjAouwsjll8Kr3qVPDEY6iukpaQzDj8OQL1FWY9FgT+EVp0UAVksYo8YUVMI1UYAFPooASilooA//2Q==">
            <a:hlinkClick r:id="rId3"/>
          </p:cNvPr>
          <p:cNvSpPr>
            <a:spLocks noChangeAspect="1" noChangeArrowheads="1"/>
          </p:cNvSpPr>
          <p:nvPr/>
        </p:nvSpPr>
        <p:spPr bwMode="auto">
          <a:xfrm>
            <a:off x="4198938" y="-322263"/>
            <a:ext cx="933450" cy="102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 descr="uv3.tiff"/>
          <p:cNvPicPr>
            <a:picLocks noChangeAspect="1"/>
          </p:cNvPicPr>
          <p:nvPr/>
        </p:nvPicPr>
        <p:blipFill>
          <a:blip r:embed="rId4" cstate="print"/>
          <a:srcRect/>
          <a:stretch>
            <a:fillRect/>
          </a:stretch>
        </p:blipFill>
        <p:spPr bwMode="auto">
          <a:xfrm>
            <a:off x="6800245" y="4806437"/>
            <a:ext cx="1194133" cy="746304"/>
          </a:xfrm>
          <a:prstGeom prst="rect">
            <a:avLst/>
          </a:prstGeom>
          <a:noFill/>
          <a:ln w="9525">
            <a:noFill/>
            <a:miter lim="800000"/>
            <a:headEnd/>
            <a:tailEnd/>
          </a:ln>
        </p:spPr>
      </p:pic>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9553" y="4182512"/>
            <a:ext cx="121919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bwMode="auto">
          <a:xfrm>
            <a:off x="942429" y="4868320"/>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Visual Pattern Recognition</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7" name="Slide Number Placeholder 6"/>
          <p:cNvSpPr>
            <a:spLocks noGrp="1"/>
          </p:cNvSpPr>
          <p:nvPr>
            <p:ph type="sldNum" sz="quarter" idx="12"/>
          </p:nvPr>
        </p:nvSpPr>
        <p:spPr/>
        <p:txBody>
          <a:bodyPr/>
          <a:lstStyle/>
          <a:p>
            <a:fld id="{B94A0634-974A-46A7-B268-05D2A189DA49}" type="slidenum">
              <a:rPr lang="en-US" smtClean="0"/>
              <a:t>63</a:t>
            </a:fld>
            <a:endParaRPr lang="en-US"/>
          </a:p>
        </p:txBody>
      </p:sp>
      <p:pic>
        <p:nvPicPr>
          <p:cNvPr id="1028" name="Picture 4" descr="http://www.ri.cmu.edu/images/projects/car_detection_1.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0957" y="5172971"/>
            <a:ext cx="1188945" cy="11889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90956" y="6238805"/>
            <a:ext cx="1130438" cy="246221"/>
          </a:xfrm>
          <a:prstGeom prst="rect">
            <a:avLst/>
          </a:prstGeom>
        </p:spPr>
        <p:txBody>
          <a:bodyPr wrap="none">
            <a:spAutoFit/>
          </a:bodyPr>
          <a:lstStyle/>
          <a:p>
            <a:r>
              <a:rPr lang="en-US" sz="1000" dirty="0">
                <a:hlinkClick r:id="rId8"/>
              </a:rPr>
              <a:t>www.ri.cmu.edu</a:t>
            </a:r>
            <a:r>
              <a:rPr lang="en-US" sz="1000" dirty="0"/>
              <a:t> </a:t>
            </a:r>
          </a:p>
        </p:txBody>
      </p:sp>
      <p:pic>
        <p:nvPicPr>
          <p:cNvPr id="1030" name="Picture 6" descr="http://openclassroom.stanford.edu/MainFolder/courses/MachineLearning/exercises/ex7materials/twofeature_b.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49623" y="5425225"/>
            <a:ext cx="1501512" cy="112613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bwMode="auto">
          <a:xfrm>
            <a:off x="4343400" y="5114541"/>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Machine Learning</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9" name="Rectangle 8"/>
          <p:cNvSpPr/>
          <p:nvPr/>
        </p:nvSpPr>
        <p:spPr>
          <a:xfrm>
            <a:off x="4662487" y="6485026"/>
            <a:ext cx="1827744" cy="246221"/>
          </a:xfrm>
          <a:prstGeom prst="rect">
            <a:avLst/>
          </a:prstGeom>
        </p:spPr>
        <p:txBody>
          <a:bodyPr wrap="none">
            <a:spAutoFit/>
          </a:bodyPr>
          <a:lstStyle/>
          <a:p>
            <a:r>
              <a:rPr lang="en-US" sz="1000" dirty="0">
                <a:hlinkClick r:id="rId11"/>
              </a:rPr>
              <a:t>openclassroom.stanford.edu</a:t>
            </a:r>
            <a:r>
              <a:rPr lang="en-US" sz="1000" dirty="0"/>
              <a:t> </a:t>
            </a:r>
          </a:p>
        </p:txBody>
      </p:sp>
    </p:spTree>
    <p:extLst>
      <p:ext uri="{BB962C8B-B14F-4D97-AF65-F5344CB8AC3E}">
        <p14:creationId xmlns:p14="http://schemas.microsoft.com/office/powerpoint/2010/main" val="1312115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419100"/>
            <a:ext cx="8229600" cy="457200"/>
          </a:xfrm>
        </p:spPr>
        <p:txBody>
          <a:bodyPr anchor="t">
            <a:noAutofit/>
          </a:bodyPr>
          <a:lstStyle/>
          <a:p>
            <a:br>
              <a:rPr lang="en-US" sz="2800" b="1" dirty="0">
                <a:solidFill>
                  <a:srgbClr val="0070C0"/>
                </a:solidFill>
                <a:latin typeface="Arial" pitchFamily="34" charset="0"/>
                <a:cs typeface="Arial" pitchFamily="34" charset="0"/>
              </a:rPr>
            </a:br>
            <a:r>
              <a:rPr lang="en-US" sz="2800" b="1" dirty="0">
                <a:solidFill>
                  <a:srgbClr val="0070C0"/>
                </a:solidFill>
                <a:latin typeface="Arial" pitchFamily="34" charset="0"/>
                <a:cs typeface="Arial" pitchFamily="34" charset="0"/>
              </a:rPr>
              <a:t>Information Visualization</a:t>
            </a:r>
            <a:br>
              <a:rPr lang="en-US" sz="2800" b="1" dirty="0">
                <a:solidFill>
                  <a:srgbClr val="0070C0"/>
                </a:solidFill>
                <a:latin typeface="Arial" pitchFamily="34" charset="0"/>
                <a:cs typeface="Arial" pitchFamily="34" charset="0"/>
              </a:rPr>
            </a:br>
            <a:r>
              <a:rPr lang="en-US" sz="2800" b="1" dirty="0">
                <a:solidFill>
                  <a:srgbClr val="0070C0"/>
                </a:solidFill>
                <a:latin typeface="Arial" pitchFamily="34" charset="0"/>
                <a:cs typeface="Arial" pitchFamily="34" charset="0"/>
              </a:rPr>
              <a:t>“</a:t>
            </a:r>
            <a:r>
              <a:rPr lang="en-US" sz="2800" b="1" dirty="0">
                <a:solidFill>
                  <a:srgbClr val="0070C0"/>
                </a:solidFill>
              </a:rPr>
              <a:t>Human in the loop” </a:t>
            </a:r>
            <a:endParaRPr lang="en-US" sz="2800" b="1" dirty="0">
              <a:solidFill>
                <a:srgbClr val="0070C0"/>
              </a:solidFill>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704837480"/>
              </p:ext>
            </p:extLst>
          </p:nvPr>
        </p:nvGraphicFramePr>
        <p:xfrm>
          <a:off x="820789" y="1027823"/>
          <a:ext cx="7848600" cy="21082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Largely descriptive and embedded in reports or dashboards.  Aggregate measures most common, and created from a fairly restricted set of models characterized</a:t>
                      </a:r>
                      <a:r>
                        <a:rPr lang="en-US" baseline="0" dirty="0"/>
                        <a:t> by statistical system.</a:t>
                      </a:r>
                      <a:endParaRPr lang="en-US" dirty="0"/>
                    </a:p>
                  </a:txBody>
                  <a:tcPr/>
                </a:tc>
                <a:tc>
                  <a:txBody>
                    <a:bodyPr/>
                    <a:lstStyle/>
                    <a:p>
                      <a:r>
                        <a:rPr lang="en-US" dirty="0"/>
                        <a:t>Characterized by scale,</a:t>
                      </a:r>
                      <a:r>
                        <a:rPr lang="en-US" baseline="0" dirty="0"/>
                        <a:t> interactivity, and integration.  Usually real time with immediate drill down facilities.  Often with powerful new models to express detail  Sometimes derived from gaming systems.</a:t>
                      </a:r>
                      <a:endParaRPr lang="en-US" dirty="0"/>
                    </a:p>
                  </a:txBody>
                  <a:tcPr/>
                </a:tc>
                <a:extLst>
                  <a:ext uri="{0D108BD9-81ED-4DB2-BD59-A6C34878D82A}">
                    <a16:rowId xmlns:a16="http://schemas.microsoft.com/office/drawing/2014/main" val="10001"/>
                  </a:ext>
                </a:extLst>
              </a:tr>
            </a:tbl>
          </a:graphicData>
        </a:graphic>
      </p:graphicFrame>
      <p:sp>
        <p:nvSpPr>
          <p:cNvPr id="10" name="Rectangle 9"/>
          <p:cNvSpPr/>
          <p:nvPr/>
        </p:nvSpPr>
        <p:spPr bwMode="auto">
          <a:xfrm>
            <a:off x="281421" y="3131535"/>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Graphs, networks, and paths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16" name="Rectangle 15"/>
          <p:cNvSpPr/>
          <p:nvPr/>
        </p:nvSpPr>
        <p:spPr bwMode="auto">
          <a:xfrm>
            <a:off x="6831496" y="3098859"/>
            <a:ext cx="2286000" cy="40011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Relationships Visualized – Recommender Systems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17" name="Rectangle 16"/>
          <p:cNvSpPr/>
          <p:nvPr/>
        </p:nvSpPr>
        <p:spPr bwMode="auto">
          <a:xfrm>
            <a:off x="2857622" y="4097772"/>
            <a:ext cx="2286000" cy="553998"/>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err="1">
                <a:solidFill>
                  <a:schemeClr val="bg1"/>
                </a:solidFill>
                <a:latin typeface="Arial" pitchFamily="34" charset="0"/>
                <a:cs typeface="Arial" pitchFamily="34" charset="0"/>
              </a:rPr>
              <a:t>VizGems</a:t>
            </a:r>
            <a:r>
              <a:rPr lang="en-US" sz="1000" b="1" dirty="0">
                <a:solidFill>
                  <a:schemeClr val="bg1"/>
                </a:solidFill>
                <a:latin typeface="Arial" pitchFamily="34" charset="0"/>
                <a:cs typeface="Arial" pitchFamily="34" charset="0"/>
              </a:rPr>
              <a:t> – Transparency, Integration, Control Through Visualization</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3" name="AutoShape 4" descr="data:image/jpeg;base64,/9j/4AAQSkZJRgABAQEAYABgAAD/4QAwRXhpZgAATU0AKgAAAAgAAUACAAIAAAANAAAAGgAAAABib3N0aW5uby5jb20AAP/bAEMACgcHCQcGCgkICQsLCgwPGRAPDg4PHhYXEhkkICYlIyAjIigtOTAoKjYrIiMyRDI2Oz1AQEAmMEZLRT5KOT9APf/bAEMBCwsLDw0PHRAQHT0pIyk9PT09PT09PT09PT09PT09PT09PT09PT09PT09PT09PT09PT09PT09PT09PT09PT09Pf/AABEIAGcAZw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OYctvPzHrSZb+8ae6/O31pNteIfe3G5b+8aMt/eNO20baAuNy3940Zb+8adto20Bcblv7xoy39407bRtoC43Lf3jRlv7xp22jbQFxuW/vGjLf3jTttG2gLixFvMHzH86KdCv7wcUU0S2Pdfnb60mKmdfnb60m2nYm5FijFS7aNtFh3IsUYqXbRtosFyLFGKl20baLBci20bTU6QvLIscaM7uQqqoySfSuvsfhtdPCJtTvYrNOpUfMR9TwBVwpyn8KMa2Jp0f4jscTtNGK6zX/B8Gm6WdQ03UUvYI3CS4KkqT7jj8K5jbSlTcHZjpV4Vo80BkQPmCipYl/eCikkW2SOvzt9aTbW1oui/2xfSo8ywW8KGWaVv4VFTano2nzeHX1nwvfHUbeGTy5QRyD0yOB6jj0Oa1VKTjzLY5JYulCoqUnqc/tqKSeKP7zgn0HNdZH4R0Vr2DRdT1uVNdni81YIx8i8Zx056HqecVRuPC3h/w5hfFevrDO3KwWwJO3PBPBPP0p/V6nYhZjhle8tvI5pr5R91Cfcmtyx8JeItU09by2s0WFxuQO4VnHqAf61dXwdoviDT5bjwjq/2ySEZe3l4b+QI/EYqxqOpX1v8btIsY7qeO1EMaeQHITBRsjb06gflWlPDO75znxWawUV9X1fW5xMz3MMzxTb45EYq6EYKkdQaj82T++3516V4q0fwpB4oY69qc1vd6j88SL8qIAAMs2COSO9YdnY/D+/nFhb6/ci6Y7UlkG1HPbGVx+tZvCzvodEM3w7iua9/Q57RtVfStZtL4hpVgkDsmfvDv/Ouo+I1vPeNa61b3ctzpN0ihBu+WJsdMe/88itCx8BWnh9NSv8AxAq3ttapuhVeA4xkkj17Y6Vc0LWfCV/pc+lKXs4Lrra3LfKhP9xjwOeevWrhTai4SdrmNbFQlVVejFy5dG7aWev3o53w3DNP8P8AW4LWFpZXuoVSNR1JK1qS/D+RYGjh1GCXUkjEj2gwDj2Oc/iRWrpWmT/D3w5q1zIwvcyB4ViByRjC7vz5rjNGs/FN54ij1i3s7l7ky73lkXYrA9Qc4+XHGKpxUVGMldkRqSqTqTpzSje931dloUokIlKkEMpIYHqCOoNFafj9ILXxrKbN9ryRK86qeA5zn8SADRXNP3JOJ6VJutTjU2uiLwhri2/iNob/AAbO/Q2sqnoA3T9ePxpPCV1J8PPiNd+Hr5/+JfeOERn6c/6t/wAR8p/+tXNFWeXYgJZmwoXqTnjFdd8TdImufBmlavqYjg1a1CwTIXBaRD0P1B5/E11YSbacWeTnVCMZRqLrp/wSbwIh8U/FbWvEDgtBaMywk+p+Rf8Ax1SfxrndO8Q+Hx4n1vUPFGmXOp3U1y4iVYw6RoCQOCevAH4V13ga5h8EfDuz1G6T59Tu1dvUITgH8FUn8ay5dP8AEPgPxffatoWmf2rpeoZdfLBcbWO4D5eQQSecYINdV1ex4ri1FSa0ZmeDLy2Hxbgm8P2l1babdbkMMiEbVKZIPXjcMjmtvXP+TgtM/wB2P/0B63PCeo+MtW8QPqeuQLpWiRxMDbOoXcccHn5uOpJwKoapo2oXXxs0zVLe0ll0/wApH+0qMx4CMPvdO4/OmQc/8c+PFGn/APXkf/QzXQw+A9Eb4SmdrKI3raebo3RH7zfs3Zz6dselYfxntpb3xnpFrAu6ae2EaLnGWMhAGadYXPj678PDwkuiNDH5f2ZryZCuyPoec7TxxkdqBnfaTBL4n+GVnDNLtnvLBAZDz82Op9elYUPwz0nSrOS717UJJYol3SBP3aAfzNbdxpmr6Ymj2OiTgWdlEkUvKjOOCWB7Y5/P2pnjvQNS8S2UCaXdRNFExaS3LYEh7HPt6Gs6sU/etdo7MHXqQfs1Pli92Gm+KJtc8M6jNoNn5U9l+7gjlO4MAMjj1x2rnbX4nm9g+y6zYybZMKZbKRkcfhnOfoat+G0vvAnhbUrzVLXYftMeIy4JZThTjB68nH0p0tr4P07VJPEx1CKZG/exWiEH94e4XrnPY9DWV5tLW3c7FDDxnOPI5L7LXftc5LxdoCeHvEIhhmklinj85TKcuM5BDHv060VQ1fWJ9f1ubULkbWkOFTPEaDov+e+aK4ajTk3HY9+hGcaUVU3sQabejTdZtb0x+YLeZZCn94A11mqaB4H8R6xLrd34hmjFwQ8tszhTnGMcjI+g/CuIdvnP1puaulWdO6RjjMvp4ppydmjp/GniS31y5tbXTYzHplimyEEbdxxjOOwAAA/GqOk+LNZ0SLybC9ZIR0jdQ6j6A9PwrG3UbqiVWblzX1NoYSjCkqVrpdzX1XxTrOtxGK/v5HhPWJAEQ/UDr+NS2XjHXdO0/wCxWuoMkAG1AUDFB6AkZFYe6jdR7Sd73K+q0eXl5Fb0PQrax0nxfcaBrF1ra2t3pSItxBKRmQq24HJPc9+etV/FnxBv5tXmh0K/KWCqEDogy7fxEEjOO34Vwh2nqAfrS5FayxMnGxxUsqo06rm9V2JGmmkeR3mlZ5Dl2LnLn39alsdQvNMlMthdTWznqY3Iz9R0NVt1G6sOaW9z0XTg1aysaOp69qmsoialfS3CRnKo2AoPrgd6z9oznAz60m6jdQ23q2EIRgrRVkSRf6wUUkTfvBRSQ5ETt87fWk3U1yN7fWkyKqxnzD91G6mZFGRRYfMP3UbqZkUZFFg5h+6jdTMijIosHMP3UbqZkUZFFg5h+6jdTMijIosHMTQn94KKZCR5ooppEuQkkTiRht5z603yn/u/rRRVWMVJh5T/AN39aPKf+7+tFFFg5g8p/wC7+tHlP/d/WiiiwcweU/8Ad/Wjyn/u/rRRRYOYPKf+7+tHlP8A3f1ooosHMHlP/d/Wjyn/ALv60UUWDmJIIZGlAC8/WiiirjFWIlNpn//Z">
            <a:hlinkClick r:id="rId2"/>
          </p:cNvPr>
          <p:cNvSpPr>
            <a:spLocks noChangeAspect="1" noChangeArrowheads="1"/>
          </p:cNvSpPr>
          <p:nvPr/>
        </p:nvSpPr>
        <p:spPr bwMode="auto">
          <a:xfrm>
            <a:off x="4019552" y="-452438"/>
            <a:ext cx="98107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EAYABgAAD/4QAwRXhpZgAATU0AKgAAAAgAAUACAAIAAAANAAAAGgAAAABib3N0aW5uby5jb20AAP/bAEMACgcHCQcGCgkICQsLCgwPGRAPDg4PHhYXEhkkICYlIyAjIigtOTAoKjYrIiMyRDI2Oz1AQEAmMEZLRT5KOT9APf/bAEMBCwsLDw0PHRAQHT0pIyk9PT09PT09PT09PT09PT09PT09PT09PT09PT09PT09PT09PT09PT09PT09PT09PT09Pf/AABEIAGcAZw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OYctvPzHrSZb+8ae6/O31pNteIfe3G5b+8aMt/eNO20baAuNy3940Zb+8adto20Bcblv7xoy39407bRtoC43Lf3jRlv7xp22jbQFxuW/vGjLf3jTttG2gLixFvMHzH86KdCv7wcUU0S2Pdfnb60mKmdfnb60m2nYm5FijFS7aNtFh3IsUYqXbRtosFyLFGKl20baLBci20bTU6QvLIscaM7uQqqoySfSuvsfhtdPCJtTvYrNOpUfMR9TwBVwpyn8KMa2Jp0f4jscTtNGK6zX/B8Gm6WdQ03UUvYI3CS4KkqT7jj8K5jbSlTcHZjpV4Vo80BkQPmCipYl/eCikkW2SOvzt9aTbW1oui/2xfSo8ywW8KGWaVv4VFTano2nzeHX1nwvfHUbeGTy5QRyD0yOB6jj0Oa1VKTjzLY5JYulCoqUnqc/tqKSeKP7zgn0HNdZH4R0Vr2DRdT1uVNdni81YIx8i8Zx056HqecVRuPC3h/w5hfFevrDO3KwWwJO3PBPBPP0p/V6nYhZjhle8tvI5pr5R91Cfcmtyx8JeItU09by2s0WFxuQO4VnHqAf61dXwdoviDT5bjwjq/2ySEZe3l4b+QI/EYqxqOpX1v8btIsY7qeO1EMaeQHITBRsjb06gflWlPDO75znxWawUV9X1fW5xMz3MMzxTb45EYq6EYKkdQaj82T++3516V4q0fwpB4oY69qc1vd6j88SL8qIAAMs2COSO9YdnY/D+/nFhb6/ci6Y7UlkG1HPbGVx+tZvCzvodEM3w7iua9/Q57RtVfStZtL4hpVgkDsmfvDv/Ouo+I1vPeNa61b3ctzpN0ihBu+WJsdMe/88itCx8BWnh9NSv8AxAq3ttapuhVeA4xkkj17Y6Vc0LWfCV/pc+lKXs4Lrra3LfKhP9xjwOeevWrhTai4SdrmNbFQlVVejFy5dG7aWev3o53w3DNP8P8AW4LWFpZXuoVSNR1JK1qS/D+RYGjh1GCXUkjEj2gwDj2Oc/iRWrpWmT/D3w5q1zIwvcyB4ViByRjC7vz5rjNGs/FN54ij1i3s7l7ky73lkXYrA9Qc4+XHGKpxUVGMldkRqSqTqTpzSje931dloUokIlKkEMpIYHqCOoNFafj9ILXxrKbN9ryRK86qeA5zn8SADRXNP3JOJ6VJutTjU2uiLwhri2/iNob/AAbO/Q2sqnoA3T9ePxpPCV1J8PPiNd+Hr5/+JfeOERn6c/6t/wAR8p/+tXNFWeXYgJZmwoXqTnjFdd8TdImufBmlavqYjg1a1CwTIXBaRD0P1B5/E11YSbacWeTnVCMZRqLrp/wSbwIh8U/FbWvEDgtBaMywk+p+Rf8Ax1SfxrndO8Q+Hx4n1vUPFGmXOp3U1y4iVYw6RoCQOCevAH4V13ga5h8EfDuz1G6T59Tu1dvUITgH8FUn8ay5dP8AEPgPxffatoWmf2rpeoZdfLBcbWO4D5eQQSecYINdV1ex4ri1FSa0ZmeDLy2Hxbgm8P2l1babdbkMMiEbVKZIPXjcMjmtvXP+TgtM/wB2P/0B63PCeo+MtW8QPqeuQLpWiRxMDbOoXcccHn5uOpJwKoapo2oXXxs0zVLe0ll0/wApH+0qMx4CMPvdO4/OmQc/8c+PFGn/APXkf/QzXQw+A9Eb4SmdrKI3raebo3RH7zfs3Zz6dselYfxntpb3xnpFrAu6ae2EaLnGWMhAGadYXPj678PDwkuiNDH5f2ZryZCuyPoec7TxxkdqBnfaTBL4n+GVnDNLtnvLBAZDz82Op9elYUPwz0nSrOS717UJJYol3SBP3aAfzNbdxpmr6Ymj2OiTgWdlEkUvKjOOCWB7Y5/P2pnjvQNS8S2UCaXdRNFExaS3LYEh7HPt6Gs6sU/etdo7MHXqQfs1Pli92Gm+KJtc8M6jNoNn5U9l+7gjlO4MAMjj1x2rnbX4nm9g+y6zYybZMKZbKRkcfhnOfoat+G0vvAnhbUrzVLXYftMeIy4JZThTjB68nH0p0tr4P07VJPEx1CKZG/exWiEH94e4XrnPY9DWV5tLW3c7FDDxnOPI5L7LXftc5LxdoCeHvEIhhmklinj85TKcuM5BDHv060VQ1fWJ9f1ubULkbWkOFTPEaDov+e+aK4ajTk3HY9+hGcaUVU3sQabejTdZtb0x+YLeZZCn94A11mqaB4H8R6xLrd34hmjFwQ8tszhTnGMcjI+g/CuIdvnP1puaulWdO6RjjMvp4ppydmjp/GniS31y5tbXTYzHplimyEEbdxxjOOwAAA/GqOk+LNZ0SLybC9ZIR0jdQ6j6A9PwrG3UbqiVWblzX1NoYSjCkqVrpdzX1XxTrOtxGK/v5HhPWJAEQ/UDr+NS2XjHXdO0/wCxWuoMkAG1AUDFB6AkZFYe6jdR7Sd73K+q0eXl5Fb0PQrax0nxfcaBrF1ra2t3pSItxBKRmQq24HJPc9+etV/FnxBv5tXmh0K/KWCqEDogy7fxEEjOO34Vwh2nqAfrS5FayxMnGxxUsqo06rm9V2JGmmkeR3mlZ5Dl2LnLn39alsdQvNMlMthdTWznqY3Iz9R0NVt1G6sOaW9z0XTg1aysaOp69qmsoialfS3CRnKo2AoPrgd6z9oznAz60m6jdQ23q2EIRgrRVkSRf6wUUkTfvBRSQ5ETt87fWk3U1yN7fWkyKqxnzD91G6mZFGRRYfMP3UbqZkUZFFg5h+6jdTMijIosHMP3UbqZkUZFFg5h+6jdTMijIosHMTQn94KKZCR5ooppEuQkkTiRht5z603yn/u/rRRVWMVJh5T/AN39aPKf+7+tFFFg5g8p/wC7+tHlP/d/WiiiwcweU/8Ad/Wjyn/u/rRRRYOYPKf+7+tHlP8A3f1ooosHMHlP/d/Wjyn/ALv60UUWDmJIIZGlAC8/WiiirjFWIlNpn//Z">
            <a:hlinkClick r:id="rId2"/>
          </p:cNvPr>
          <p:cNvSpPr>
            <a:spLocks noChangeAspect="1" noChangeArrowheads="1"/>
          </p:cNvSpPr>
          <p:nvPr/>
        </p:nvSpPr>
        <p:spPr bwMode="auto">
          <a:xfrm>
            <a:off x="4171952" y="-300038"/>
            <a:ext cx="981075" cy="981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4" descr="data:image/jpeg;base64,/9j/4AAQSkZJRgABAQEAYABgAAD/4QAwRXhpZgAATU0AKgAAAAgAAUACAAIAAAANAAAAGgAAAABuZWVybGlmZS5jb20AAP/bAEMACgcHCQcGCgkICQsLCgwPGRAPDg4PHhYXEhkkICYlIyAjIigtOTAoKjYrIiMyRDI2Oz1AQEAmMEZLRT5KOT9APf/bAEMBCwsLDw0PHRAQHT0pIyk9PT09PT09PT09PT09PT09PT09PT09PT09PT09PT09PT09PT09PT09PT09PT09PT09Pf/AABEIAGwAYg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PZqKKKACiiigAooooAKQ1HcTxW0LSzOqRqMlielcTrPi2e6LQ2BMMPTf/E3+Fa0qMqrtExrV4UVeR1Woa7YabkXEw3/ANxeW/KueuvHLEkWloAOzSN/QVyZJJJJyT1Jor0YYOnH4tTyqmPqz+HQ3H8Yaq33ZIk/3Yx/WhPGGqqfmkicejRj+lYdFbewp/yox+sVf5mdL/wnF7/z72/60VzVFT9Wpfyj+t1/5j13NJmvPjqmuazO7WrTELzsh4Cj61a0jxPd2V2LbVCzR52sXHzxn39q894SaW+vY9OONg3s0n1O5pM1Vv7+KwsJLqQ5RVyMfxegFcO2ra3rNw5tTNhedkPAUe5rOlQlUV9ka1sRGlZWu2ehZqG7uorK3ee4cJGgySa47SfE93Y3YttUZ2jzhjIPnjP+FZ+v65JrF1hcrbRn5F9fc1rHCTc+V7dzGWOgocy37Ddb1ybWJ+cpbqfkj/qfesuiivUhCMFyxPInOU3zS3CiiiqJCiiigAooooA73wYqjQsgAFpWyfWovFmhfbIDe2y5uIx86j+Nf8RU3g3/AJAA/wCur1rLfRNfvZ5xMqCTB7g+leNKcoVnKPc9ynCM8PGMuqPPm1l5/D/9nzEko6tG3+z6H6V1HgtANELAYLStk+uMVi+KtD+w3H2y3X/R5T8wH8Df4GtzwZ/yAh/11f8ApXRXcZUeaPVnLhozjiOWfRGF40UDXFIGCYVJ9+TXP10fjKN5dfhjjUs7xKqgdySa3dH8NWmnQrJcKktzjLMwyF9gP61pGvGlSjcznh5Vq8uXZM8/wcZwceuKK9Ki1jSrq4+yR3ELueAmOD7Dsax/EfhiHyHvNPQJInzPGvRh3IHY04YxOXLNWFPBNR5oSvY42jvjvVzStOk1W+S3hOM8s2OFX1rvbbTtN0K0L7I0VB880nJP41pWxKpPl3ZlQw0qq5r2R5sQR1BH1or0qG80zW0eOIw3CgfMrLyB9DXJ+JfD40phcWuTbOcFT/Af8KmlilOXLJWZdXCOEeeLujBorqbPw5ZT2UEr+bueNWOH4yRRVPEw8zP6tU8jV8G/8gEf9dXrG8V3Mtl4lhuLdtsiRKQfxPH0rZ8G/wDIBH/XVqwfGn/IcX/riv8AM1y0lfEyT8ztrNrCxfodXZXdtr+kklQySLtkjP8ACe4pND0x9Ks3tmYMBKzI3qpxiuH0LV20i+DnJgk4lX29R7ivSYpEljWSNgyOMqR3FY16bpPl6M3w1WNdcz+JHPXUSyeO7XcM7LYsM+vNbOoWrXtjNbrKYjKu3eBnArm9dv103xjaXDfcWIB/90kg10l1BHqNg8W87Jl4dD+RBqaia5JeRVJpupHrc5xfAyqQV1BgVOQRGOD+ddV0QByGwOSe9cNN4V1qOYpHJ5qZ4cTEfoazNTs7zTJxb3UrFmTd8shIxXQ6TrNJ1LnLGr7BO1NpHT+DYYlm1KSPBHnbFI/ujOK09c0Y6zFFGbkwojbiAudx7VzXgzUUtb6S1lYKtwBtJ/vDt+Irpdd0htWtFWKUxTRncjAkA+xrOsnCvq7eZtQcZ4eyV/Io6Z4U/szUI7qO9dimcr5eNwPbrV/xGI20C8EhAHl5GfXtXKr4X1wvtJ2j+8Z+KxbpZop5IJnZmiYqQWJGRWyo+1mpOd2jB1/ZU3H2dkzudOH/ABLLX/rin8hRRp3/ACDLX/rin8hRWD3NY7I5/R/FDaRYi2FqJfmLbt+Ov4VQ1nVDq96LgxCIhAm0HPT/APXXT+I4tM0mx/d2Vv8AaJciMbenv+FcTXdQUJt1FGxxYhzglSlK6Ct3RPE8mlQG3liM8I5QBsFfb6VhUVtOnGouWSMKdSVN80WXdX1OTVr5rmRQnAVVB6AVZ0rxHe6UojQrLAP+Wb9voe1ZNFDpQceVrQFVmpc6ep2A8dpt5sH3f9dBj+VYGtaw2s3KStCsWxdoAOSR71nUVEMPTpvmijSpiatRcsnoHTkda6HT/GN5aRrHcItyg4DE4b8+9c9RVzpwqK0kZ06s6bvB2Ovfx2u35LBt3+1IMVy97cm9vJrhkVDK24qvQVBRU06EKbvFFVa9SqrTZvW/ihre2ih+yg+WgXO/rgY9KKwaKPYU+w/rFXuXNV1KTVL97iTgHhF/ur2qnR+dFXFKKsjKUnJtsKKKKom4UUUUrodmFFHHqKMex/Kk5xXUpQk9kFFKEY9FNSLbyt0Q1m8RSjvI1jha0tokVFXItLuJDwp/KtO08NyyEFxXPPHRXwo6aeXyfxuxg4PpRXaDwwuBxRXP9dq+X3HV/Z9Hz+8qS+GGkctjH0FR/wDCKN6V2+B6UbR6Vzcz7nZyrscSPCh9P0p//CJmuz2j0owPSldhZHGr4U9R+lSDwoB2rrsCjAouwsjll8Kr3qVPDEY6iukpaQzDj8OQL1FWY9FgT+EVp0UAVksYo8YUVMI1UYAFPooASilooA//2Q==">
            <a:hlinkClick r:id="rId3"/>
          </p:cNvPr>
          <p:cNvSpPr>
            <a:spLocks noChangeAspect="1" noChangeArrowheads="1"/>
          </p:cNvSpPr>
          <p:nvPr/>
        </p:nvSpPr>
        <p:spPr bwMode="auto">
          <a:xfrm>
            <a:off x="4046538" y="-474663"/>
            <a:ext cx="933450" cy="102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6" descr="data:image/jpeg;base64,/9j/4AAQSkZJRgABAQEAYABgAAD/4QAwRXhpZgAATU0AKgAAAAgAAUACAAIAAAANAAAAGgAAAABuZWVybGlmZS5jb20AAP/bAEMACgcHCQcGCgkICQsLCgwPGRAPDg4PHhYXEhkkICYlIyAjIigtOTAoKjYrIiMyRDI2Oz1AQEAmMEZLRT5KOT9APf/bAEMBCwsLDw0PHRAQHT0pIyk9PT09PT09PT09PT09PT09PT09PT09PT09PT09PT09PT09PT09PT09PT09PT09PT09Pf/AABEIAGwAYgMBIgACEQEDEQH/xAAfAAABBQEBAQEBAQAAAAAAAAAAAQIDBAUGBwgJCgv/xAC1EAACAQMDAgQDBQUEBAAAAX0BAgMABBEFEiExQQYTUWEHInEUMoGRoQgjQrHBFVLR8CQzYnKCCQoWFxgZGiUmJygpKjQ1Njc4OTpDREVGR0hJSlNUVVZXWFlaY2RlZmdoaWpzdHV2d3h5eoOEhYaHiImKkpOUlZaXmJmaoqOkpaanqKmqsrO0tba3uLm6wsPExcbHyMnK0tPU1dbX2Nna4eLj5OXm5+jp6vHy8/T19vf4+fr/xAAfAQADAQEBAQEBAQEBAAAAAAAAAQIDBAUGBwgJCgv/xAC1EQACAQIEBAMEBwUEBAABAncAAQIDEQQFITEGEkFRB2FxEyIygQgUQpGhscEJIzNS8BVictEKFiQ04SXxFxgZGiYnKCkqNTY3ODk6Q0RFRkdISUpTVFVWV1hZWmNkZWZnaGlqc3R1dnd4eXqCg4SFhoeIiYqSk5SVlpeYmZqio6Slpqeoqaqys7S1tre4ubrCw8TFxsfIycrS09TV1tfY2dri4+Tl5ufo6ery8/T19vf4+fr/2gAMAwEAAhEDEQA/APZqKKKACiiigAooooAKQ1HcTxW0LSzOqRqMlielcTrPi2e6LQ2BMMPTf/E3+Fa0qMqrtExrV4UVeR1Woa7YabkXEw3/ANxeW/KueuvHLEkWloAOzSN/QVyZJJJJyT1Jor0YYOnH4tTyqmPqz+HQ3H8Yaq33ZIk/3Yx/WhPGGqqfmkicejRj+lYdFbewp/yox+sVf5mdL/wnF7/z72/60VzVFT9Wpfyj+t1/5j13NJmvPjqmuazO7WrTELzsh4Cj61a0jxPd2V2LbVCzR52sXHzxn39q894SaW+vY9OONg3s0n1O5pM1Vv7+KwsJLqQ5RVyMfxegFcO2ra3rNw5tTNhedkPAUe5rOlQlUV9ka1sRGlZWu2ehZqG7uorK3ee4cJGgySa47SfE93Y3YttUZ2jzhjIPnjP+FZ+v65JrF1hcrbRn5F9fc1rHCTc+V7dzGWOgocy37Ddb1ybWJ+cpbqfkj/qfesuiivUhCMFyxPInOU3zS3CiiiqJCiiigAooooA73wYqjQsgAFpWyfWovFmhfbIDe2y5uIx86j+Nf8RU3g3/AJAA/wCur1rLfRNfvZ5xMqCTB7g+leNKcoVnKPc9ynCM8PGMuqPPm1l5/D/9nzEko6tG3+z6H6V1HgtANELAYLStk+uMVi+KtD+w3H2y3X/R5T8wH8Df4GtzwZ/yAh/11f8ApXRXcZUeaPVnLhozjiOWfRGF40UDXFIGCYVJ9+TXP10fjKN5dfhjjUs7xKqgdySa3dH8NWmnQrJcKktzjLMwyF9gP61pGvGlSjcznh5Vq8uXZM8/wcZwceuKK9Ki1jSrq4+yR3ELueAmOD7Dsax/EfhiHyHvNPQJInzPGvRh3IHY04YxOXLNWFPBNR5oSvY42jvjvVzStOk1W+S3hOM8s2OFX1rvbbTtN0K0L7I0VB880nJP41pWxKpPl3ZlQw0qq5r2R5sQR1BH1or0qG80zW0eOIw3CgfMrLyB9DXJ+JfD40phcWuTbOcFT/Af8KmlilOXLJWZdXCOEeeLujBorqbPw5ZT2UEr+bueNWOH4yRRVPEw8zP6tU8jV8G/8gEf9dXrG8V3Mtl4lhuLdtsiRKQfxPH0rZ8G/wDIBH/XVqwfGn/IcX/riv8AM1y0lfEyT8ztrNrCxfodXZXdtr+kklQySLtkjP8ACe4pND0x9Ks3tmYMBKzI3qpxiuH0LV20i+DnJgk4lX29R7ivSYpEljWSNgyOMqR3FY16bpPl6M3w1WNdcz+JHPXUSyeO7XcM7LYsM+vNbOoWrXtjNbrKYjKu3eBnArm9dv103xjaXDfcWIB/90kg10l1BHqNg8W87Jl4dD+RBqaia5JeRVJpupHrc5xfAyqQV1BgVOQRGOD+ddV0QByGwOSe9cNN4V1qOYpHJ5qZ4cTEfoazNTs7zTJxb3UrFmTd8shIxXQ6TrNJ1LnLGr7BO1NpHT+DYYlm1KSPBHnbFI/ujOK09c0Y6zFFGbkwojbiAudx7VzXgzUUtb6S1lYKtwBtJ/vDt+Irpdd0htWtFWKUxTRncjAkA+xrOsnCvq7eZtQcZ4eyV/Io6Z4U/szUI7qO9dimcr5eNwPbrV/xGI20C8EhAHl5GfXtXKr4X1wvtJ2j+8Z+KxbpZop5IJnZmiYqQWJGRWyo+1mpOd2jB1/ZU3H2dkzudOH/ABLLX/rin8hRRp3/ACDLX/rin8hRWD3NY7I5/R/FDaRYi2FqJfmLbt+Ov4VQ1nVDq96LgxCIhAm0HPT/APXXT+I4tM0mx/d2Vv8AaJciMbenv+FcTXdQUJt1FGxxYhzglSlK6Ct3RPE8mlQG3liM8I5QBsFfb6VhUVtOnGouWSMKdSVN80WXdX1OTVr5rmRQnAVVB6AVZ0rxHe6UojQrLAP+Wb9voe1ZNFDpQceVrQFVmpc6ep2A8dpt5sH3f9dBj+VYGtaw2s3KStCsWxdoAOSR71nUVEMPTpvmijSpiatRcsnoHTkda6HT/GN5aRrHcItyg4DE4b8+9c9RVzpwqK0kZ06s6bvB2Ovfx2u35LBt3+1IMVy97cm9vJrhkVDK24qvQVBRU06EKbvFFVa9SqrTZvW/ihre2ih+yg+WgXO/rgY9KKwaKPYU+w/rFXuXNV1KTVL97iTgHhF/ur2qnR+dFXFKKsjKUnJtsKKKKom4UUUUrodmFFHHqKMex/Kk5xXUpQk9kFFKEY9FNSLbyt0Q1m8RSjvI1jha0tokVFXItLuJDwp/KtO08NyyEFxXPPHRXwo6aeXyfxuxg4PpRXaDwwuBxRXP9dq+X3HV/Z9Hz+8qS+GGkctjH0FR/wDCKN6V2+B6UbR6Vzcz7nZyrscSPCh9P0p//CJmuz2j0owPSldhZHGr4U9R+lSDwoB2rrsCjAouwsjll8Kr3qVPDEY6iukpaQzDj8OQL1FWY9FgT+EVp0UAVksYo8YUVMI1UYAFPooASilooA//2Q==">
            <a:hlinkClick r:id="rId3"/>
          </p:cNvPr>
          <p:cNvSpPr>
            <a:spLocks noChangeAspect="1" noChangeArrowheads="1"/>
          </p:cNvSpPr>
          <p:nvPr/>
        </p:nvSpPr>
        <p:spPr bwMode="auto">
          <a:xfrm>
            <a:off x="4198938" y="-322263"/>
            <a:ext cx="933450" cy="10287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
          <p:cNvPicPr>
            <a:picLocks noChangeAspect="1" noChangeArrowheads="1"/>
          </p:cNvPicPr>
          <p:nvPr/>
        </p:nvPicPr>
        <p:blipFill>
          <a:blip r:embed="rId4" cstate="print">
            <a:clrChange>
              <a:clrFrom>
                <a:srgbClr val="AACEFB"/>
              </a:clrFrom>
              <a:clrTo>
                <a:srgbClr val="AACEFB">
                  <a:alpha val="0"/>
                </a:srgbClr>
              </a:clrTo>
            </a:clrChange>
          </a:blip>
          <a:srcRect/>
          <a:stretch>
            <a:fillRect/>
          </a:stretch>
        </p:blipFill>
        <p:spPr bwMode="auto">
          <a:xfrm>
            <a:off x="4678915" y="5531189"/>
            <a:ext cx="1218074" cy="1296994"/>
          </a:xfrm>
          <a:prstGeom prst="rect">
            <a:avLst/>
          </a:prstGeom>
          <a:noFill/>
          <a:ln w="12700">
            <a:noFill/>
            <a:miter lim="800000"/>
            <a:headEnd/>
            <a:tailEnd/>
          </a:ln>
        </p:spPr>
      </p:pic>
      <p:pic>
        <p:nvPicPr>
          <p:cNvPr id="25" name="Picture 3"/>
          <p:cNvPicPr>
            <a:picLocks noChangeAspect="1" noChangeArrowheads="1"/>
          </p:cNvPicPr>
          <p:nvPr/>
        </p:nvPicPr>
        <p:blipFill>
          <a:blip r:embed="rId5" cstate="print">
            <a:clrChange>
              <a:clrFrom>
                <a:srgbClr val="AACEFB"/>
              </a:clrFrom>
              <a:clrTo>
                <a:srgbClr val="AACEFB">
                  <a:alpha val="0"/>
                </a:srgbClr>
              </a:clrTo>
            </a:clrChange>
          </a:blip>
          <a:srcRect/>
          <a:stretch>
            <a:fillRect/>
          </a:stretch>
        </p:blipFill>
        <p:spPr bwMode="auto">
          <a:xfrm>
            <a:off x="2192956" y="5531189"/>
            <a:ext cx="2386709" cy="1296994"/>
          </a:xfrm>
          <a:prstGeom prst="rect">
            <a:avLst/>
          </a:prstGeom>
          <a:noFill/>
          <a:ln w="12700">
            <a:noFill/>
            <a:miter lim="800000"/>
            <a:headEnd/>
            <a:tailEnd/>
          </a:ln>
        </p:spPr>
      </p:pic>
      <p:pic>
        <p:nvPicPr>
          <p:cNvPr id="26" name="Picture 4"/>
          <p:cNvPicPr>
            <a:picLocks noChangeAspect="1" noChangeArrowheads="1"/>
          </p:cNvPicPr>
          <p:nvPr/>
        </p:nvPicPr>
        <p:blipFill>
          <a:blip r:embed="rId6" cstate="print">
            <a:clrChange>
              <a:clrFrom>
                <a:srgbClr val="AACEFB"/>
              </a:clrFrom>
              <a:clrTo>
                <a:srgbClr val="AACEFB">
                  <a:alpha val="0"/>
                </a:srgbClr>
              </a:clrTo>
            </a:clrChange>
          </a:blip>
          <a:srcRect l="3844" t="16447" r="781" b="11871"/>
          <a:stretch>
            <a:fillRect/>
          </a:stretch>
        </p:blipFill>
        <p:spPr bwMode="auto">
          <a:xfrm>
            <a:off x="5417904" y="4344000"/>
            <a:ext cx="2077230" cy="1049493"/>
          </a:xfrm>
          <a:prstGeom prst="rect">
            <a:avLst/>
          </a:prstGeom>
          <a:noFill/>
          <a:ln w="9525">
            <a:noFill/>
            <a:miter lim="800000"/>
            <a:headEnd/>
            <a:tailEnd/>
          </a:ln>
        </p:spPr>
      </p:pic>
      <p:pic>
        <p:nvPicPr>
          <p:cNvPr id="27" name="Picture 5"/>
          <p:cNvPicPr>
            <a:picLocks noChangeAspect="1" noChangeArrowheads="1"/>
          </p:cNvPicPr>
          <p:nvPr/>
        </p:nvPicPr>
        <p:blipFill>
          <a:blip r:embed="rId7" cstate="print">
            <a:clrChange>
              <a:clrFrom>
                <a:srgbClr val="AACEFB"/>
              </a:clrFrom>
              <a:clrTo>
                <a:srgbClr val="AACEFB">
                  <a:alpha val="0"/>
                </a:srgbClr>
              </a:clrTo>
            </a:clrChange>
          </a:blip>
          <a:srcRect/>
          <a:stretch>
            <a:fillRect/>
          </a:stretch>
        </p:blipFill>
        <p:spPr bwMode="auto">
          <a:xfrm>
            <a:off x="288047" y="4224014"/>
            <a:ext cx="2624306" cy="1214425"/>
          </a:xfrm>
          <a:prstGeom prst="rect">
            <a:avLst/>
          </a:prstGeom>
          <a:noFill/>
          <a:ln w="12700">
            <a:noFill/>
            <a:miter lim="800000"/>
            <a:headEnd/>
            <a:tailEnd/>
          </a:ln>
        </p:spPr>
      </p:pic>
      <p:pic>
        <p:nvPicPr>
          <p:cNvPr id="28" name="Picture 2" descr="uv3.tiff"/>
          <p:cNvPicPr>
            <a:picLocks noChangeAspect="1"/>
          </p:cNvPicPr>
          <p:nvPr/>
        </p:nvPicPr>
        <p:blipFill>
          <a:blip r:embed="rId8" cstate="print"/>
          <a:srcRect/>
          <a:stretch>
            <a:fillRect/>
          </a:stretch>
        </p:blipFill>
        <p:spPr bwMode="auto">
          <a:xfrm>
            <a:off x="7475260" y="3477702"/>
            <a:ext cx="1194133" cy="746304"/>
          </a:xfrm>
          <a:prstGeom prst="rect">
            <a:avLst/>
          </a:prstGeom>
          <a:noFill/>
          <a:ln w="9525">
            <a:noFill/>
            <a:miter lim="800000"/>
            <a:headEnd/>
            <a:tailEnd/>
          </a:ln>
        </p:spPr>
      </p:pic>
      <p:pic>
        <p:nvPicPr>
          <p:cNvPr id="29"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93" y="3409838"/>
            <a:ext cx="121919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descr="http://ts4.mm.bing.net/th?id=I.4516317780051831&amp;pid=1.7&amp;w=202&amp;h=120&amp;c=7&amp;rs=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3881" y="3474104"/>
            <a:ext cx="1249507" cy="74228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bwMode="auto">
          <a:xfrm>
            <a:off x="4013640" y="3160824"/>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Word Clouds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US"/>
              <a:t>DGB 5/2013</a:t>
            </a:r>
          </a:p>
        </p:txBody>
      </p:sp>
      <p:sp>
        <p:nvSpPr>
          <p:cNvPr id="7" name="Slide Number Placeholder 6"/>
          <p:cNvSpPr>
            <a:spLocks noGrp="1"/>
          </p:cNvSpPr>
          <p:nvPr>
            <p:ph type="sldNum" sz="quarter" idx="12"/>
          </p:nvPr>
        </p:nvSpPr>
        <p:spPr/>
        <p:txBody>
          <a:bodyPr/>
          <a:lstStyle/>
          <a:p>
            <a:fld id="{B94A0634-974A-46A7-B268-05D2A189DA49}" type="slidenum">
              <a:rPr lang="en-US" smtClean="0"/>
              <a:t>64</a:t>
            </a:fld>
            <a:endParaRPr lang="en-US"/>
          </a:p>
        </p:txBody>
      </p:sp>
    </p:spTree>
    <p:extLst>
      <p:ext uri="{BB962C8B-B14F-4D97-AF65-F5344CB8AC3E}">
        <p14:creationId xmlns:p14="http://schemas.microsoft.com/office/powerpoint/2010/main" val="3568749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Driving Technology</a:t>
            </a:r>
          </a:p>
        </p:txBody>
      </p:sp>
      <p:graphicFrame>
        <p:nvGraphicFramePr>
          <p:cNvPr id="6" name="Table 5"/>
          <p:cNvGraphicFramePr>
            <a:graphicFrameLocks noGrp="1"/>
          </p:cNvGraphicFramePr>
          <p:nvPr>
            <p:extLst>
              <p:ext uri="{D42A27DB-BD31-4B8C-83A1-F6EECF244321}">
                <p14:modId xmlns:p14="http://schemas.microsoft.com/office/powerpoint/2010/main" val="3646059825"/>
              </p:ext>
            </p:extLst>
          </p:nvPr>
        </p:nvGraphicFramePr>
        <p:xfrm>
          <a:off x="914400" y="1066800"/>
          <a:ext cx="7848600" cy="23825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Innovation</a:t>
                      </a:r>
                      <a:r>
                        <a:rPr lang="en-US" baseline="0" dirty="0"/>
                        <a:t> within Data Management over a period of 30 years largely controlled by Relational Model, with some exceptions such as OODB</a:t>
                      </a:r>
                      <a:endParaRPr lang="en-US" dirty="0"/>
                    </a:p>
                  </a:txBody>
                  <a:tcPr/>
                </a:tc>
                <a:tc>
                  <a:txBody>
                    <a:bodyPr/>
                    <a:lstStyle/>
                    <a:p>
                      <a:r>
                        <a:rPr lang="en-US" dirty="0"/>
                        <a:t>Dynamic research in new tools embodying</a:t>
                      </a:r>
                      <a:r>
                        <a:rPr lang="en-US" baseline="0" dirty="0"/>
                        <a:t> technologies such as </a:t>
                      </a:r>
                      <a:r>
                        <a:rPr lang="en-US" baseline="0" dirty="0" err="1"/>
                        <a:t>NoSQL</a:t>
                      </a:r>
                      <a:r>
                        <a:rPr lang="en-US" baseline="0" dirty="0"/>
                        <a:t>, Map/Reduce, DSMS, DSW, R, et al..  Much driven by large web companies.  Some basic technologies, e.g. compression, become </a:t>
                      </a:r>
                      <a:r>
                        <a:rPr lang="en-US" baseline="0"/>
                        <a:t>much more </a:t>
                      </a:r>
                      <a:r>
                        <a:rPr lang="en-US" baseline="0" dirty="0"/>
                        <a:t>important.</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3" name="TextBox 2"/>
          <p:cNvSpPr txBox="1"/>
          <p:nvPr/>
        </p:nvSpPr>
        <p:spPr>
          <a:xfrm>
            <a:off x="6713208" y="3600929"/>
            <a:ext cx="1376184" cy="369332"/>
          </a:xfrm>
          <a:prstGeom prst="rect">
            <a:avLst/>
          </a:prstGeom>
          <a:noFill/>
        </p:spPr>
        <p:txBody>
          <a:bodyPr wrap="square" rtlCol="0">
            <a:spAutoFit/>
          </a:bodyPr>
          <a:lstStyle/>
          <a:p>
            <a:pPr algn="ctr"/>
            <a:r>
              <a:rPr lang="en-US" dirty="0"/>
              <a:t>DSWS</a:t>
            </a:r>
          </a:p>
        </p:txBody>
      </p:sp>
      <p:pic>
        <p:nvPicPr>
          <p:cNvPr id="4098" name="Picture 2" descr="http://ts3.mm.bing.net/th?id=I.4644209018471714&amp;pid=1.7&amp;w=194&amp;h=148&amp;c=7&amp;r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9" y="3672416"/>
            <a:ext cx="1847850" cy="1409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760" y="6442584"/>
            <a:ext cx="3138055" cy="400110"/>
          </a:xfrm>
          <a:prstGeom prst="rect">
            <a:avLst/>
          </a:prstGeom>
        </p:spPr>
        <p:txBody>
          <a:bodyPr wrap="square">
            <a:spAutoFit/>
          </a:bodyPr>
          <a:lstStyle/>
          <a:p>
            <a:r>
              <a:rPr lang="fr-FR" sz="1000" dirty="0"/>
              <a:t>Image Source Page: </a:t>
            </a:r>
            <a:r>
              <a:rPr lang="fr-FR" sz="1000" dirty="0">
                <a:hlinkClick r:id="rId3"/>
              </a:rPr>
              <a:t>http://www.testically.org/wp-content/uploads/2011/05/</a:t>
            </a:r>
            <a:endParaRPr lang="en-US" sz="1000" dirty="0"/>
          </a:p>
        </p:txBody>
      </p:sp>
      <p:pic>
        <p:nvPicPr>
          <p:cNvPr id="125" name="Picture 2"/>
          <p:cNvPicPr>
            <a:picLocks noChangeAspect="1" noChangeArrowheads="1"/>
          </p:cNvPicPr>
          <p:nvPr/>
        </p:nvPicPr>
        <p:blipFill>
          <a:blip r:embed="rId4" cstate="print">
            <a:clrChange>
              <a:clrFrom>
                <a:srgbClr val="AACEFB"/>
              </a:clrFrom>
              <a:clrTo>
                <a:srgbClr val="AACEFB">
                  <a:alpha val="0"/>
                </a:srgbClr>
              </a:clrTo>
            </a:clrChange>
          </a:blip>
          <a:srcRect/>
          <a:stretch>
            <a:fillRect/>
          </a:stretch>
        </p:blipFill>
        <p:spPr bwMode="auto">
          <a:xfrm>
            <a:off x="4274445" y="4053038"/>
            <a:ext cx="1314475" cy="1399641"/>
          </a:xfrm>
          <a:prstGeom prst="rect">
            <a:avLst/>
          </a:prstGeom>
          <a:noFill/>
          <a:ln w="12700">
            <a:noFill/>
            <a:miter lim="800000"/>
            <a:headEnd/>
            <a:tailEnd/>
          </a:ln>
        </p:spPr>
      </p:pic>
      <p:sp>
        <p:nvSpPr>
          <p:cNvPr id="126" name="Rectangle 125"/>
          <p:cNvSpPr/>
          <p:nvPr/>
        </p:nvSpPr>
        <p:spPr bwMode="auto">
          <a:xfrm>
            <a:off x="199159" y="3319855"/>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Data </a:t>
            </a:r>
            <a:r>
              <a:rPr lang="en-US" sz="1000" b="1" dirty="0" err="1">
                <a:solidFill>
                  <a:schemeClr val="bg1"/>
                </a:solidFill>
                <a:latin typeface="Arial" pitchFamily="34" charset="0"/>
                <a:cs typeface="Arial" pitchFamily="34" charset="0"/>
              </a:rPr>
              <a:t>Manaaement</a:t>
            </a:r>
            <a:r>
              <a:rPr lang="en-US" sz="1000" b="1" dirty="0">
                <a:solidFill>
                  <a:schemeClr val="bg1"/>
                </a:solidFill>
                <a:latin typeface="Arial" pitchFamily="34" charset="0"/>
                <a:cs typeface="Arial" pitchFamily="34" charset="0"/>
              </a:rPr>
              <a:t> Systems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127" name="Rectangle 126"/>
          <p:cNvSpPr/>
          <p:nvPr/>
        </p:nvSpPr>
        <p:spPr bwMode="auto">
          <a:xfrm>
            <a:off x="3732224" y="3671339"/>
            <a:ext cx="2286000" cy="400110"/>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Interactive Visualization &amp; Data Integration</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128" name="Rectangle 127"/>
          <p:cNvSpPr/>
          <p:nvPr/>
        </p:nvSpPr>
        <p:spPr bwMode="auto">
          <a:xfrm>
            <a:off x="6258300" y="4071449"/>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Data Stream Warehouse Systems</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pic>
        <p:nvPicPr>
          <p:cNvPr id="131" name="Picture 22" descr="\\Fry\volinsky\coi\connieharmon_saf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652" y="5302904"/>
            <a:ext cx="1712733" cy="1147365"/>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p:cNvSpPr/>
          <p:nvPr/>
        </p:nvSpPr>
        <p:spPr bwMode="auto">
          <a:xfrm>
            <a:off x="1773382" y="4980468"/>
            <a:ext cx="2286000" cy="246221"/>
          </a:xfrm>
          <a:prstGeom prst="rect">
            <a:avLst/>
          </a:prstGeom>
          <a:solidFill>
            <a:schemeClr val="accent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chemeClr val="bg1"/>
                </a:solidFill>
                <a:latin typeface="Arial" pitchFamily="34" charset="0"/>
                <a:cs typeface="Arial" pitchFamily="34" charset="0"/>
              </a:rPr>
              <a:t>Graph Analysis at Large Scale</a:t>
            </a:r>
            <a:endParaRPr kumimoji="0" lang="en-US" sz="1000" b="1" i="0" u="none" strike="noStrike" cap="none" normalizeH="0" baseline="0" dirty="0">
              <a:ln>
                <a:noFill/>
              </a:ln>
              <a:solidFill>
                <a:schemeClr val="bg1"/>
              </a:solidFill>
              <a:effectLst/>
              <a:latin typeface="Arial" pitchFamily="34" charset="0"/>
              <a:cs typeface="Arial" pitchFamily="34" charset="0"/>
            </a:endParaRPr>
          </a:p>
        </p:txBody>
      </p:sp>
      <p:sp>
        <p:nvSpPr>
          <p:cNvPr id="4099" name="Rectangle 4098"/>
          <p:cNvSpPr/>
          <p:nvPr/>
        </p:nvSpPr>
        <p:spPr>
          <a:xfrm>
            <a:off x="2659209" y="5638808"/>
            <a:ext cx="167986" cy="1219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p:cNvSpPr>
            <a:spLocks noGrp="1"/>
          </p:cNvSpPr>
          <p:nvPr>
            <p:ph type="ftr" sz="quarter" idx="11"/>
          </p:nvPr>
        </p:nvSpPr>
        <p:spPr/>
        <p:txBody>
          <a:bodyPr/>
          <a:lstStyle/>
          <a:p>
            <a:r>
              <a:rPr lang="en-US"/>
              <a:t>DGB 5/2013</a:t>
            </a:r>
          </a:p>
        </p:txBody>
      </p:sp>
      <p:sp>
        <p:nvSpPr>
          <p:cNvPr id="4096" name="Slide Number Placeholder 4095"/>
          <p:cNvSpPr>
            <a:spLocks noGrp="1"/>
          </p:cNvSpPr>
          <p:nvPr>
            <p:ph type="sldNum" sz="quarter" idx="12"/>
          </p:nvPr>
        </p:nvSpPr>
        <p:spPr>
          <a:xfrm>
            <a:off x="6509986" y="6307326"/>
            <a:ext cx="2133600" cy="365125"/>
          </a:xfrm>
        </p:spPr>
        <p:txBody>
          <a:bodyPr/>
          <a:lstStyle/>
          <a:p>
            <a:fld id="{B94A0634-974A-46A7-B268-05D2A189DA49}" type="slidenum">
              <a:rPr lang="en-US" smtClean="0"/>
              <a:t>65</a:t>
            </a:fld>
            <a:endParaRPr lang="en-US"/>
          </a:p>
        </p:txBody>
      </p:sp>
      <p:graphicFrame>
        <p:nvGraphicFramePr>
          <p:cNvPr id="4100" name="Diagram 4099"/>
          <p:cNvGraphicFramePr/>
          <p:nvPr>
            <p:extLst>
              <p:ext uri="{D42A27DB-BD31-4B8C-83A1-F6EECF244321}">
                <p14:modId xmlns:p14="http://schemas.microsoft.com/office/powerpoint/2010/main" val="3941693520"/>
              </p:ext>
            </p:extLst>
          </p:nvPr>
        </p:nvGraphicFramePr>
        <p:xfrm>
          <a:off x="6866881" y="4168212"/>
          <a:ext cx="1135207" cy="13860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01" name="Flowchart: Magnetic Disk 4100"/>
          <p:cNvSpPr/>
          <p:nvPr/>
        </p:nvSpPr>
        <p:spPr>
          <a:xfrm>
            <a:off x="8001000" y="4653379"/>
            <a:ext cx="457200" cy="42874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DSW</a:t>
            </a:r>
          </a:p>
        </p:txBody>
      </p:sp>
    </p:spTree>
    <p:extLst>
      <p:ext uri="{BB962C8B-B14F-4D97-AF65-F5344CB8AC3E}">
        <p14:creationId xmlns:p14="http://schemas.microsoft.com/office/powerpoint/2010/main" val="3006439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Organizing for Innovation - Maturity</a:t>
            </a:r>
          </a:p>
        </p:txBody>
      </p:sp>
      <p:graphicFrame>
        <p:nvGraphicFramePr>
          <p:cNvPr id="6" name="Table 5"/>
          <p:cNvGraphicFramePr>
            <a:graphicFrameLocks noGrp="1"/>
          </p:cNvGraphicFramePr>
          <p:nvPr>
            <p:extLst>
              <p:ext uri="{D42A27DB-BD31-4B8C-83A1-F6EECF244321}">
                <p14:modId xmlns:p14="http://schemas.microsoft.com/office/powerpoint/2010/main" val="3575296972"/>
              </p:ext>
            </p:extLst>
          </p:nvPr>
        </p:nvGraphicFramePr>
        <p:xfrm>
          <a:off x="914400" y="1066800"/>
          <a:ext cx="7848600" cy="265684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Classical research or exploratory development teams create new products, often in</a:t>
                      </a:r>
                      <a:r>
                        <a:rPr lang="en-US" baseline="0" dirty="0"/>
                        <a:t> large teams with significant timelines.  Careful attention is paid to decision gates to prevent runaway costs.  Due to costs, decisions often top down.</a:t>
                      </a:r>
                      <a:endParaRPr lang="en-US" dirty="0"/>
                    </a:p>
                  </a:txBody>
                  <a:tcPr/>
                </a:tc>
                <a:tc>
                  <a:txBody>
                    <a:bodyPr/>
                    <a:lstStyle/>
                    <a:p>
                      <a:r>
                        <a:rPr lang="en-US" dirty="0"/>
                        <a:t>Small,</a:t>
                      </a:r>
                      <a:r>
                        <a:rPr lang="en-US" baseline="0" dirty="0"/>
                        <a:t> elite teams create prototypes of potential products quickly, trial the prototypes, and, when successful, present for funding to go to market.  Go to trial, very quick.  Classical research provides technology base to prototyping teams, and partners with them.</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9" name="Rectangle 18"/>
          <p:cNvSpPr>
            <a:spLocks noChangeArrowheads="1"/>
          </p:cNvSpPr>
          <p:nvPr/>
        </p:nvSpPr>
        <p:spPr bwMode="auto">
          <a:xfrm>
            <a:off x="1066800" y="3776870"/>
            <a:ext cx="6934200" cy="3048000"/>
          </a:xfrm>
          <a:prstGeom prst="rect">
            <a:avLst/>
          </a:prstGeom>
          <a:solidFill>
            <a:srgbClr val="C00000"/>
          </a:solidFill>
          <a:ln w="28575">
            <a:solidFill>
              <a:schemeClr val="tx1"/>
            </a:solidFill>
            <a:miter lim="800000"/>
            <a:headEnd/>
            <a:tailEnd/>
          </a:ln>
        </p:spPr>
        <p:txBody>
          <a:bodyPr wrap="none" lIns="91432" tIns="45715" rIns="91432" bIns="45715" anchor="ctr"/>
          <a:lstStyle/>
          <a:p>
            <a:pPr algn="ctr"/>
            <a:r>
              <a:rPr lang="en-US" sz="3200" b="1" dirty="0">
                <a:solidFill>
                  <a:srgbClr val="FFFF00"/>
                </a:solidFill>
                <a:latin typeface="Arial" pitchFamily="34" charset="0"/>
                <a:cs typeface="Arial" pitchFamily="34" charset="0"/>
              </a:rPr>
              <a:t>Incubation and Production</a:t>
            </a:r>
          </a:p>
          <a:p>
            <a:pPr algn="ctr"/>
            <a:r>
              <a:rPr lang="en-US" sz="3200" b="1" dirty="0">
                <a:solidFill>
                  <a:srgbClr val="FFFF00"/>
                </a:solidFill>
                <a:latin typeface="Arial" pitchFamily="34" charset="0"/>
                <a:cs typeface="Arial" pitchFamily="34" charset="0"/>
              </a:rPr>
              <a:t>Data OA&amp;M</a:t>
            </a:r>
          </a:p>
          <a:p>
            <a:pPr algn="ctr"/>
            <a:r>
              <a:rPr lang="en-US" sz="3200" b="1" dirty="0">
                <a:solidFill>
                  <a:srgbClr val="FFFF00"/>
                </a:solidFill>
                <a:latin typeface="Arial" pitchFamily="34" charset="0"/>
                <a:cs typeface="Arial" pitchFamily="34" charset="0"/>
              </a:rPr>
              <a:t>Data Governance</a:t>
            </a:r>
          </a:p>
        </p:txBody>
      </p:sp>
      <p:sp>
        <p:nvSpPr>
          <p:cNvPr id="3" name="Footer Placeholder 2"/>
          <p:cNvSpPr>
            <a:spLocks noGrp="1"/>
          </p:cNvSpPr>
          <p:nvPr>
            <p:ph type="ftr" sz="quarter" idx="11"/>
          </p:nvPr>
        </p:nvSpPr>
        <p:spPr/>
        <p:txBody>
          <a:bodyPr/>
          <a:lstStyle/>
          <a:p>
            <a:r>
              <a:rPr lang="en-US" dirty="0"/>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66</a:t>
            </a:fld>
            <a:endParaRPr lang="en-US" dirty="0"/>
          </a:p>
        </p:txBody>
      </p:sp>
    </p:spTree>
    <p:extLst>
      <p:ext uri="{BB962C8B-B14F-4D97-AF65-F5344CB8AC3E}">
        <p14:creationId xmlns:p14="http://schemas.microsoft.com/office/powerpoint/2010/main" val="2494072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Data Governance</a:t>
            </a:r>
          </a:p>
        </p:txBody>
      </p:sp>
      <p:graphicFrame>
        <p:nvGraphicFramePr>
          <p:cNvPr id="6" name="Table 5"/>
          <p:cNvGraphicFramePr>
            <a:graphicFrameLocks noGrp="1"/>
          </p:cNvGraphicFramePr>
          <p:nvPr>
            <p:extLst>
              <p:ext uri="{D42A27DB-BD31-4B8C-83A1-F6EECF244321}">
                <p14:modId xmlns:p14="http://schemas.microsoft.com/office/powerpoint/2010/main" val="136906766"/>
              </p:ext>
            </p:extLst>
          </p:nvPr>
        </p:nvGraphicFramePr>
        <p:xfrm>
          <a:off x="914400" y="1066800"/>
          <a:ext cx="7848600" cy="402844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Data governance is typically the responsibility</a:t>
                      </a:r>
                      <a:r>
                        <a:rPr lang="en-US" baseline="0" dirty="0"/>
                        <a:t> of the IT department, who, in cooperation with various stakeholders, develops policy, along with the processes to implement the policy.  </a:t>
                      </a:r>
                      <a:endParaRPr lang="en-US" dirty="0"/>
                    </a:p>
                  </a:txBody>
                  <a:tcPr/>
                </a:tc>
                <a:tc>
                  <a:txBody>
                    <a:bodyPr/>
                    <a:lstStyle/>
                    <a:p>
                      <a:r>
                        <a:rPr lang="en-US" dirty="0"/>
                        <a:t>Driven by the broader use models of big</a:t>
                      </a:r>
                      <a:r>
                        <a:rPr lang="en-US" baseline="0" dirty="0"/>
                        <a:t> data, and the significance of non-IT stakeholders, policy should be done at a higher level.  </a:t>
                      </a:r>
                      <a:r>
                        <a:rPr lang="en-US" dirty="0"/>
                        <a:t>Protection of SPI data a constant</a:t>
                      </a:r>
                      <a:r>
                        <a:rPr lang="en-US" baseline="0" dirty="0"/>
                        <a:t> problem.  Transparency of use, and integrity of data are concerns.  In general, the level of risk associated with the creation, </a:t>
                      </a:r>
                      <a:r>
                        <a:rPr lang="en-US" baseline="0" dirty="0" err="1"/>
                        <a:t>curation</a:t>
                      </a:r>
                      <a:r>
                        <a:rPr lang="en-US" baseline="0" dirty="0"/>
                        <a:t>, management, and use of data is considerably higher, hence governance is an even more critical task.  The state of the art in this area is not yet mature.</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67</a:t>
            </a:fld>
            <a:endParaRPr lang="en-US"/>
          </a:p>
        </p:txBody>
      </p:sp>
    </p:spTree>
    <p:extLst>
      <p:ext uri="{BB962C8B-B14F-4D97-AF65-F5344CB8AC3E}">
        <p14:creationId xmlns:p14="http://schemas.microsoft.com/office/powerpoint/2010/main" val="1422507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Big Data Governance</a:t>
            </a:r>
            <a:br>
              <a:rPr lang="en-US" sz="3600" b="1" dirty="0"/>
            </a:br>
            <a:r>
              <a:rPr lang="en-US" sz="1200" dirty="0"/>
              <a:t>(</a:t>
            </a:r>
            <a:r>
              <a:rPr lang="en-US" sz="1200" dirty="0" err="1"/>
              <a:t>Soares</a:t>
            </a:r>
            <a:r>
              <a:rPr lang="en-US" sz="1200" dirty="0"/>
              <a:t>, “Big Data Governance: An Emerging Imperative”  </a:t>
            </a:r>
            <a:r>
              <a:rPr lang="en-US" sz="1200" dirty="0" err="1"/>
              <a:t>pp</a:t>
            </a:r>
            <a:r>
              <a:rPr lang="en-US" sz="1200" dirty="0"/>
              <a:t> 4-6)</a:t>
            </a:r>
            <a:endParaRPr lang="en-US" sz="3600" b="1" dirty="0"/>
          </a:p>
        </p:txBody>
      </p:sp>
      <p:sp>
        <p:nvSpPr>
          <p:cNvPr id="3" name="Content Placeholder 2"/>
          <p:cNvSpPr>
            <a:spLocks noGrp="1"/>
          </p:cNvSpPr>
          <p:nvPr>
            <p:ph idx="1"/>
          </p:nvPr>
        </p:nvSpPr>
        <p:spPr/>
        <p:txBody>
          <a:bodyPr>
            <a:normAutofit fontScale="92500" lnSpcReduction="10000"/>
          </a:bodyPr>
          <a:lstStyle/>
          <a:p>
            <a:r>
              <a:rPr lang="en-US" sz="2000" dirty="0"/>
              <a:t>Big Data Governance:  Policy =&gt; Process for issues such as:</a:t>
            </a:r>
          </a:p>
          <a:p>
            <a:pPr lvl="1"/>
            <a:r>
              <a:rPr lang="en-US" sz="1600" b="1" dirty="0"/>
              <a:t>Privacy</a:t>
            </a:r>
          </a:p>
          <a:p>
            <a:pPr lvl="1"/>
            <a:r>
              <a:rPr lang="en-US" sz="1600" b="1" dirty="0"/>
              <a:t>Retention</a:t>
            </a:r>
          </a:p>
          <a:p>
            <a:pPr lvl="1"/>
            <a:r>
              <a:rPr lang="en-US" sz="1600" b="1" dirty="0"/>
              <a:t>Use</a:t>
            </a:r>
          </a:p>
          <a:p>
            <a:pPr lvl="1"/>
            <a:r>
              <a:rPr lang="en-US" sz="1600" b="1" dirty="0"/>
              <a:t>Security</a:t>
            </a:r>
          </a:p>
          <a:p>
            <a:pPr lvl="1"/>
            <a:r>
              <a:rPr lang="en-US" sz="1600" b="1" dirty="0"/>
              <a:t>Measurement</a:t>
            </a:r>
          </a:p>
          <a:p>
            <a:pPr lvl="1"/>
            <a:r>
              <a:rPr lang="en-US" sz="1600" b="1" dirty="0"/>
              <a:t>Audit  / Log</a:t>
            </a:r>
          </a:p>
          <a:p>
            <a:r>
              <a:rPr lang="en-US" sz="2000" dirty="0"/>
              <a:t>Big Data Governance Definition:  Big data governance is part of a broader information governance program that formulates policy relating to the optimization, privacy, and monetization of big data  by aligning the objectives of multiple functions.</a:t>
            </a:r>
          </a:p>
          <a:p>
            <a:pPr lvl="1"/>
            <a:r>
              <a:rPr lang="en-US" sz="1600" b="1" dirty="0"/>
              <a:t>Part of a broader information governance program</a:t>
            </a:r>
          </a:p>
          <a:p>
            <a:pPr lvl="1"/>
            <a:r>
              <a:rPr lang="en-US" sz="1600" b="1" dirty="0"/>
              <a:t>About policy formation</a:t>
            </a:r>
          </a:p>
          <a:p>
            <a:pPr lvl="1"/>
            <a:r>
              <a:rPr lang="en-US" sz="1600" b="1" dirty="0"/>
              <a:t>Must be optimized</a:t>
            </a:r>
          </a:p>
          <a:p>
            <a:pPr lvl="1"/>
            <a:r>
              <a:rPr lang="en-US" sz="1600" b="1" dirty="0"/>
              <a:t>Privacy is important</a:t>
            </a:r>
          </a:p>
          <a:p>
            <a:pPr lvl="1"/>
            <a:r>
              <a:rPr lang="en-US" sz="1600" b="1" dirty="0"/>
              <a:t>Must be </a:t>
            </a:r>
            <a:r>
              <a:rPr lang="en-US" sz="1600" b="1" dirty="0" err="1"/>
              <a:t>monitized</a:t>
            </a:r>
            <a:endParaRPr lang="en-US" sz="1600" b="1" dirty="0"/>
          </a:p>
          <a:p>
            <a:pPr lvl="1"/>
            <a:r>
              <a:rPr lang="en-US" sz="1600" b="1" dirty="0"/>
              <a:t>! Exposes natural tensions across functions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68</a:t>
            </a:fld>
            <a:endParaRPr lang="en-US"/>
          </a:p>
        </p:txBody>
      </p:sp>
    </p:spTree>
    <p:extLst>
      <p:ext uri="{BB962C8B-B14F-4D97-AF65-F5344CB8AC3E}">
        <p14:creationId xmlns:p14="http://schemas.microsoft.com/office/powerpoint/2010/main" val="2773989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Data Governance</a:t>
            </a:r>
          </a:p>
        </p:txBody>
      </p:sp>
      <p:sp>
        <p:nvSpPr>
          <p:cNvPr id="3" name="Content Placeholder 2"/>
          <p:cNvSpPr>
            <a:spLocks noGrp="1"/>
          </p:cNvSpPr>
          <p:nvPr>
            <p:ph idx="1"/>
          </p:nvPr>
        </p:nvSpPr>
        <p:spPr/>
        <p:txBody>
          <a:bodyPr>
            <a:normAutofit lnSpcReduction="10000"/>
          </a:bodyPr>
          <a:lstStyle/>
          <a:p>
            <a:r>
              <a:rPr lang="en-US" dirty="0"/>
              <a:t>Policy =&gt; Process =&gt; Practice</a:t>
            </a:r>
          </a:p>
          <a:p>
            <a:r>
              <a:rPr lang="en-US" dirty="0"/>
              <a:t>Data Modeling</a:t>
            </a:r>
          </a:p>
          <a:p>
            <a:r>
              <a:rPr lang="en-US" dirty="0"/>
              <a:t>Data Quality</a:t>
            </a:r>
          </a:p>
          <a:p>
            <a:r>
              <a:rPr lang="en-US" dirty="0"/>
              <a:t>Risk &amp; Compliance</a:t>
            </a:r>
          </a:p>
          <a:p>
            <a:r>
              <a:rPr lang="en-US" dirty="0"/>
              <a:t>Retention</a:t>
            </a:r>
          </a:p>
          <a:p>
            <a:r>
              <a:rPr lang="en-US" dirty="0"/>
              <a:t>Privacy and Security</a:t>
            </a:r>
          </a:p>
          <a:p>
            <a:r>
              <a:rPr lang="en-US" dirty="0"/>
              <a:t>Chief Data Officer or CIO?  Chief Privacy Officer, Chief Security Officer, …</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69</a:t>
            </a:fld>
            <a:endParaRPr lang="en-US"/>
          </a:p>
        </p:txBody>
      </p:sp>
    </p:spTree>
    <p:extLst>
      <p:ext uri="{BB962C8B-B14F-4D97-AF65-F5344CB8AC3E}">
        <p14:creationId xmlns:p14="http://schemas.microsoft.com/office/powerpoint/2010/main" val="222674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886700" cy="563471"/>
          </a:xfrm>
        </p:spPr>
        <p:txBody>
          <a:bodyPr>
            <a:normAutofit fontScale="90000"/>
          </a:bodyPr>
          <a:lstStyle/>
          <a:p>
            <a:r>
              <a:rPr lang="en-US" dirty="0"/>
              <a:t>Team Pictures</a:t>
            </a:r>
            <a:br>
              <a:rPr lang="en-US" dirty="0"/>
            </a:br>
            <a:r>
              <a:rPr lang="en-US" sz="3100" b="1" dirty="0"/>
              <a:t>Teams 1 – 4 Folks</a:t>
            </a:r>
            <a:br>
              <a:rPr lang="en-US" sz="3100" b="1" dirty="0"/>
            </a:br>
            <a:r>
              <a:rPr lang="en-US" sz="3100" b="1" dirty="0"/>
              <a:t>(A picture of you, and your name;</a:t>
            </a:r>
            <a:br>
              <a:rPr lang="en-US" sz="3100" b="1" dirty="0"/>
            </a:br>
            <a:r>
              <a:rPr lang="en-US" sz="3100" b="1" dirty="0"/>
              <a:t>Optional: Your Major, Home City)</a:t>
            </a:r>
          </a:p>
        </p:txBody>
      </p:sp>
      <p:graphicFrame>
        <p:nvGraphicFramePr>
          <p:cNvPr id="4" name="Diagram 3"/>
          <p:cNvGraphicFramePr/>
          <p:nvPr>
            <p:extLst/>
          </p:nvPr>
        </p:nvGraphicFramePr>
        <p:xfrm>
          <a:off x="1143000" y="25908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860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Data Governance Maturity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70</a:t>
            </a:fld>
            <a:endParaRPr lang="en-US"/>
          </a:p>
        </p:txBody>
      </p:sp>
      <p:pic>
        <p:nvPicPr>
          <p:cNvPr id="4098" name="Picture 2" descr="C:\Users\dbelange\SkyDrive\dgb 2013\sources\Big Data Governance A Framework to Assess Maturity — IBMdatamag_com_files\Big-Data-Governance-Fig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32" y="1371600"/>
            <a:ext cx="5993651" cy="48126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594" y="6334784"/>
            <a:ext cx="4572000" cy="400110"/>
          </a:xfrm>
          <a:prstGeom prst="rect">
            <a:avLst/>
          </a:prstGeom>
        </p:spPr>
        <p:txBody>
          <a:bodyPr>
            <a:spAutoFit/>
          </a:bodyPr>
          <a:lstStyle/>
          <a:p>
            <a:r>
              <a:rPr lang="en-US" sz="1000" dirty="0"/>
              <a:t>http://ibmdatamag.com/2012/04/big-data-governance-a-framework-to-assess-maturity/</a:t>
            </a:r>
          </a:p>
        </p:txBody>
      </p:sp>
    </p:spTree>
    <p:extLst>
      <p:ext uri="{BB962C8B-B14F-4D97-AF65-F5344CB8AC3E}">
        <p14:creationId xmlns:p14="http://schemas.microsoft.com/office/powerpoint/2010/main" val="14751868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fontScale="90000"/>
          </a:bodyPr>
          <a:lstStyle/>
          <a:p>
            <a:br>
              <a:rPr lang="en-US" sz="2800" b="1" dirty="0">
                <a:solidFill>
                  <a:srgbClr val="0070C0"/>
                </a:solidFill>
              </a:rPr>
            </a:br>
            <a:r>
              <a:rPr lang="en-US" sz="2800" b="1" dirty="0">
                <a:solidFill>
                  <a:srgbClr val="0070C0"/>
                </a:solidFill>
              </a:rPr>
              <a:t>Operations, Administration, &amp; Maintenance (OA&amp;M)</a:t>
            </a:r>
          </a:p>
        </p:txBody>
      </p:sp>
      <p:graphicFrame>
        <p:nvGraphicFramePr>
          <p:cNvPr id="6" name="Table 5"/>
          <p:cNvGraphicFramePr>
            <a:graphicFrameLocks noGrp="1"/>
          </p:cNvGraphicFramePr>
          <p:nvPr>
            <p:extLst>
              <p:ext uri="{D42A27DB-BD31-4B8C-83A1-F6EECF244321}">
                <p14:modId xmlns:p14="http://schemas.microsoft.com/office/powerpoint/2010/main" val="1116861555"/>
              </p:ext>
            </p:extLst>
          </p:nvPr>
        </p:nvGraphicFramePr>
        <p:xfrm>
          <a:off x="914400" y="1066800"/>
          <a:ext cx="7848600" cy="347980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Much of the infrastructure supporting OA&amp;M for data intensive systems have been embedded in successive</a:t>
                      </a:r>
                      <a:r>
                        <a:rPr lang="en-US" baseline="0" dirty="0"/>
                        <a:t> generations of data base management systems, and assumes properties such as ACID.  </a:t>
                      </a:r>
                      <a:endParaRPr lang="en-US" dirty="0"/>
                    </a:p>
                  </a:txBody>
                  <a:tcPr/>
                </a:tc>
                <a:tc>
                  <a:txBody>
                    <a:bodyPr/>
                    <a:lstStyle/>
                    <a:p>
                      <a:r>
                        <a:rPr lang="en-US" dirty="0"/>
                        <a:t>The</a:t>
                      </a:r>
                      <a:r>
                        <a:rPr lang="en-US" baseline="0" dirty="0"/>
                        <a:t> latest generation of data base and data stream tools are often not mature enough to have full featured OA&amp;M capability, and properties such as ACID are often weakened in Big Data Systems.  This has resulted in a variety of ad-hoc techniques across much of the data pipeline.  High levels of integration have also complicated these functions.</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71</a:t>
            </a:fld>
            <a:endParaRPr lang="en-US"/>
          </a:p>
        </p:txBody>
      </p:sp>
    </p:spTree>
    <p:extLst>
      <p:ext uri="{BB962C8B-B14F-4D97-AF65-F5344CB8AC3E}">
        <p14:creationId xmlns:p14="http://schemas.microsoft.com/office/powerpoint/2010/main" val="1655621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br>
              <a:rPr lang="en-US" sz="2800" b="1" dirty="0">
                <a:solidFill>
                  <a:srgbClr val="0070C0"/>
                </a:solidFill>
              </a:rPr>
            </a:br>
            <a:r>
              <a:rPr lang="en-US" sz="2800" b="1" dirty="0">
                <a:solidFill>
                  <a:srgbClr val="0070C0"/>
                </a:solidFill>
              </a:rPr>
              <a:t> Meta Challenges</a:t>
            </a:r>
          </a:p>
        </p:txBody>
      </p:sp>
      <p:graphicFrame>
        <p:nvGraphicFramePr>
          <p:cNvPr id="6" name="Table 5"/>
          <p:cNvGraphicFramePr>
            <a:graphicFrameLocks noGrp="1"/>
          </p:cNvGraphicFramePr>
          <p:nvPr>
            <p:extLst>
              <p:ext uri="{D42A27DB-BD31-4B8C-83A1-F6EECF244321}">
                <p14:modId xmlns:p14="http://schemas.microsoft.com/office/powerpoint/2010/main" val="920431441"/>
              </p:ext>
            </p:extLst>
          </p:nvPr>
        </p:nvGraphicFramePr>
        <p:xfrm>
          <a:off x="914400" y="1066800"/>
          <a:ext cx="7848600" cy="23825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Significant</a:t>
                      </a:r>
                      <a:r>
                        <a:rPr lang="en-US" baseline="0" dirty="0"/>
                        <a:t> systems containing sensitive data are not easily accessed.  Complex semantics and poor integrity often exist, but impact is hidden because data is relatively closed.  Integration, outside of joins, uncommon at scale.</a:t>
                      </a:r>
                      <a:endParaRPr lang="en-US" dirty="0"/>
                    </a:p>
                  </a:txBody>
                  <a:tcPr/>
                </a:tc>
                <a:tc>
                  <a:txBody>
                    <a:bodyPr/>
                    <a:lstStyle/>
                    <a:p>
                      <a:r>
                        <a:rPr lang="en-US" dirty="0"/>
                        <a:t>Protection of SPI data a constant</a:t>
                      </a:r>
                      <a:r>
                        <a:rPr lang="en-US" baseline="0" dirty="0"/>
                        <a:t> problem.  Transparency of use, integrity of data a concern.  Open data provides much more opportunity for interesting new apps from integration, and semantic confusion.  Integration complex.</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9" name="Rectangle 18"/>
          <p:cNvSpPr>
            <a:spLocks noChangeArrowheads="1"/>
          </p:cNvSpPr>
          <p:nvPr/>
        </p:nvSpPr>
        <p:spPr bwMode="auto">
          <a:xfrm>
            <a:off x="1295400" y="3505200"/>
            <a:ext cx="6248400" cy="3048000"/>
          </a:xfrm>
          <a:prstGeom prst="rect">
            <a:avLst/>
          </a:prstGeom>
          <a:solidFill>
            <a:srgbClr val="C00000"/>
          </a:solidFill>
          <a:ln w="28575">
            <a:solidFill>
              <a:schemeClr val="tx1"/>
            </a:solidFill>
            <a:miter lim="800000"/>
            <a:headEnd/>
            <a:tailEnd/>
          </a:ln>
        </p:spPr>
        <p:txBody>
          <a:bodyPr wrap="none" lIns="91432" tIns="45715" rIns="91432" bIns="45715" anchor="ctr"/>
          <a:lstStyle/>
          <a:p>
            <a:pPr algn="ctr"/>
            <a:r>
              <a:rPr lang="en-US" sz="3200" b="1" dirty="0">
                <a:solidFill>
                  <a:srgbClr val="FFFF00"/>
                </a:solidFill>
                <a:latin typeface="Arial" pitchFamily="34" charset="0"/>
                <a:cs typeface="Arial" pitchFamily="34" charset="0"/>
              </a:rPr>
              <a:t>Security</a:t>
            </a:r>
          </a:p>
          <a:p>
            <a:pPr algn="ctr"/>
            <a:r>
              <a:rPr lang="en-US" sz="3200" b="1" dirty="0">
                <a:solidFill>
                  <a:srgbClr val="FFFF00"/>
                </a:solidFill>
                <a:latin typeface="Arial" pitchFamily="34" charset="0"/>
                <a:cs typeface="Arial" pitchFamily="34" charset="0"/>
              </a:rPr>
              <a:t>Privacy</a:t>
            </a:r>
          </a:p>
          <a:p>
            <a:pPr algn="ctr"/>
            <a:r>
              <a:rPr lang="en-US" sz="3200" b="1" dirty="0">
                <a:solidFill>
                  <a:srgbClr val="FFFF00"/>
                </a:solidFill>
                <a:latin typeface="Arial" pitchFamily="34" charset="0"/>
                <a:cs typeface="Arial" pitchFamily="34" charset="0"/>
              </a:rPr>
              <a:t>Integrity</a:t>
            </a:r>
          </a:p>
          <a:p>
            <a:pPr algn="ctr"/>
            <a:r>
              <a:rPr lang="en-US" sz="3200" b="1" dirty="0">
                <a:solidFill>
                  <a:srgbClr val="FFFF00"/>
                </a:solidFill>
                <a:latin typeface="Arial" pitchFamily="34" charset="0"/>
                <a:cs typeface="Arial" pitchFamily="34" charset="0"/>
              </a:rPr>
              <a:t>Semantics</a:t>
            </a:r>
          </a:p>
          <a:p>
            <a:pPr algn="ctr"/>
            <a:r>
              <a:rPr lang="en-US" sz="3200" b="1" dirty="0">
                <a:solidFill>
                  <a:srgbClr val="FFFF00"/>
                </a:solidFill>
                <a:latin typeface="Arial" pitchFamily="34" charset="0"/>
                <a:cs typeface="Arial" pitchFamily="34" charset="0"/>
              </a:rPr>
              <a:t>Integration</a:t>
            </a:r>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72</a:t>
            </a:fld>
            <a:endParaRPr lang="en-US"/>
          </a:p>
        </p:txBody>
      </p:sp>
    </p:spTree>
    <p:extLst>
      <p:ext uri="{BB962C8B-B14F-4D97-AF65-F5344CB8AC3E}">
        <p14:creationId xmlns:p14="http://schemas.microsoft.com/office/powerpoint/2010/main" val="3609354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Privacy</a:t>
            </a:r>
          </a:p>
        </p:txBody>
      </p:sp>
      <p:sp>
        <p:nvSpPr>
          <p:cNvPr id="3" name="Content Placeholder 2"/>
          <p:cNvSpPr>
            <a:spLocks noGrp="1"/>
          </p:cNvSpPr>
          <p:nvPr>
            <p:ph idx="1"/>
          </p:nvPr>
        </p:nvSpPr>
        <p:spPr>
          <a:xfrm>
            <a:off x="457200" y="1600204"/>
            <a:ext cx="8534400" cy="4525963"/>
          </a:xfrm>
        </p:spPr>
        <p:txBody>
          <a:bodyPr>
            <a:normAutofit fontScale="70000" lnSpcReduction="20000"/>
          </a:bodyPr>
          <a:lstStyle/>
          <a:p>
            <a:r>
              <a:rPr lang="en-US" dirty="0"/>
              <a:t>Privacy Policy</a:t>
            </a:r>
          </a:p>
          <a:p>
            <a:pPr lvl="1"/>
            <a:r>
              <a:rPr lang="en-US" sz="2000" dirty="0">
                <a:hlinkClick r:id="rId2"/>
              </a:rPr>
              <a:t>http://www.att.com/gen/privacy-policy?pid=2506</a:t>
            </a:r>
            <a:endParaRPr lang="en-US" sz="2000" dirty="0"/>
          </a:p>
          <a:p>
            <a:pPr lvl="1"/>
            <a:r>
              <a:rPr lang="en-US" sz="2000" dirty="0">
                <a:hlinkClick r:id="rId3"/>
              </a:rPr>
              <a:t>http://info.yahoo.com/privacy/us/yahoo/mail/ymail/details.html</a:t>
            </a:r>
            <a:endParaRPr lang="en-US" sz="2000" dirty="0"/>
          </a:p>
          <a:p>
            <a:r>
              <a:rPr lang="en-US" dirty="0"/>
              <a:t>Third Parties</a:t>
            </a:r>
          </a:p>
          <a:p>
            <a:pPr lvl="1"/>
            <a:r>
              <a:rPr lang="en-US" sz="2000" dirty="0">
                <a:hlinkClick r:id="rId4"/>
              </a:rPr>
              <a:t>http://www.jpmorgan.com/pages/cookies</a:t>
            </a:r>
            <a:endParaRPr lang="en-US" sz="2000" dirty="0"/>
          </a:p>
          <a:p>
            <a:r>
              <a:rPr lang="en-US" dirty="0"/>
              <a:t>Review Boards</a:t>
            </a:r>
          </a:p>
          <a:p>
            <a:r>
              <a:rPr lang="en-US" dirty="0"/>
              <a:t>Opt in/ Opt out</a:t>
            </a:r>
          </a:p>
          <a:p>
            <a:r>
              <a:rPr lang="en-US"/>
              <a:t>Balkanization</a:t>
            </a:r>
            <a:endParaRPr lang="en-US" dirty="0"/>
          </a:p>
          <a:p>
            <a:r>
              <a:rPr lang="en-US" dirty="0"/>
              <a:t>Standards</a:t>
            </a:r>
          </a:p>
          <a:p>
            <a:pPr lvl="1"/>
            <a:r>
              <a:rPr lang="en-US" sz="2600" dirty="0">
                <a:hlinkClick r:id="rId5"/>
              </a:rPr>
              <a:t>http://www.hhs.gov/ocr/privacy/hipaa/understanding/summary/index.html</a:t>
            </a:r>
            <a:endParaRPr lang="en-US" sz="2600" dirty="0"/>
          </a:p>
          <a:p>
            <a:r>
              <a:rPr lang="en-US" dirty="0"/>
              <a:t>Aggregation, </a:t>
            </a:r>
            <a:r>
              <a:rPr lang="en-US" dirty="0" err="1"/>
              <a:t>Anonymization</a:t>
            </a:r>
            <a:r>
              <a:rPr lang="en-US" dirty="0"/>
              <a:t>, Authentication.</a:t>
            </a:r>
          </a:p>
          <a:p>
            <a:r>
              <a:rPr lang="en-US" dirty="0"/>
              <a:t>Location – Real Time Privacy</a:t>
            </a:r>
          </a:p>
          <a:p>
            <a:pPr lvl="1"/>
            <a:r>
              <a:rPr lang="en-US" sz="2000" dirty="0">
                <a:hlinkClick r:id="rId6"/>
              </a:rPr>
              <a:t>http://www.google.com/intl/en/policies/privacy/</a:t>
            </a:r>
            <a:endParaRPr lang="en-US" sz="2000"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73</a:t>
            </a:fld>
            <a:endParaRPr lang="en-US"/>
          </a:p>
        </p:txBody>
      </p:sp>
    </p:spTree>
    <p:extLst>
      <p:ext uri="{BB962C8B-B14F-4D97-AF65-F5344CB8AC3E}">
        <p14:creationId xmlns:p14="http://schemas.microsoft.com/office/powerpoint/2010/main" val="4110637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t>Anonimyzation</a:t>
            </a:r>
            <a:endParaRPr lang="en-US" sz="3200" b="1" dirty="0"/>
          </a:p>
        </p:txBody>
      </p:sp>
      <p:sp>
        <p:nvSpPr>
          <p:cNvPr id="3" name="Content Placeholder 2"/>
          <p:cNvSpPr>
            <a:spLocks noGrp="1"/>
          </p:cNvSpPr>
          <p:nvPr>
            <p:ph idx="1"/>
          </p:nvPr>
        </p:nvSpPr>
        <p:spPr/>
        <p:txBody>
          <a:bodyPr>
            <a:normAutofit/>
          </a:bodyPr>
          <a:lstStyle/>
          <a:p>
            <a:r>
              <a:rPr lang="en-US" sz="2000" b="1" dirty="0"/>
              <a:t>Data anonymization is the use of one or more techniques designed to make it impossible -- or at least more difficult -- to identify a particular individual from stored data related to them. (WhatIs.com)</a:t>
            </a:r>
          </a:p>
          <a:p>
            <a:r>
              <a:rPr lang="en-US" sz="2000" b="1" dirty="0"/>
              <a:t>Personally Identifiable Information (PII)</a:t>
            </a:r>
          </a:p>
          <a:p>
            <a:r>
              <a:rPr lang="en-US" sz="2000" b="1" dirty="0"/>
              <a:t>Age, </a:t>
            </a:r>
            <a:r>
              <a:rPr lang="en-US" sz="2000" b="1" dirty="0" err="1"/>
              <a:t>Zipcode</a:t>
            </a:r>
            <a:r>
              <a:rPr lang="en-US" sz="2000" b="1" dirty="0"/>
              <a:t>, Gender == 87% Uniquely Identified in U.S.</a:t>
            </a:r>
          </a:p>
          <a:p>
            <a:r>
              <a:rPr lang="en-US" sz="2000" b="1" dirty="0"/>
              <a:t>Some Anonymization Techniques:</a:t>
            </a:r>
          </a:p>
          <a:p>
            <a:pPr lvl="1"/>
            <a:r>
              <a:rPr lang="en-US" sz="1600" dirty="0"/>
              <a:t>Encryption </a:t>
            </a:r>
          </a:p>
          <a:p>
            <a:pPr lvl="1"/>
            <a:r>
              <a:rPr lang="en-US" sz="1600" u="sng" dirty="0">
                <a:hlinkClick r:id="rId2"/>
              </a:rPr>
              <a:t>Aggregation</a:t>
            </a:r>
          </a:p>
          <a:p>
            <a:pPr lvl="1"/>
            <a:r>
              <a:rPr lang="en-US" sz="1600" u="sng" dirty="0">
                <a:hlinkClick r:id="rId2"/>
              </a:rPr>
              <a:t>Hashing</a:t>
            </a:r>
          </a:p>
          <a:p>
            <a:pPr lvl="1"/>
            <a:r>
              <a:rPr lang="en-US" sz="1600" u="sng" dirty="0">
                <a:hlinkClick r:id="rId2"/>
              </a:rPr>
              <a:t>Field Deletion</a:t>
            </a:r>
          </a:p>
          <a:p>
            <a:pPr lvl="1"/>
            <a:r>
              <a:rPr lang="en-US" sz="1600" u="sng" dirty="0">
                <a:hlinkClick r:id="rId2"/>
              </a:rPr>
              <a:t>Addition of Noise</a:t>
            </a:r>
          </a:p>
          <a:p>
            <a:pPr lvl="1"/>
            <a:r>
              <a:rPr lang="en-US" sz="1600" u="sng" dirty="0">
                <a:hlinkClick r:id="rId2"/>
              </a:rPr>
              <a:t>K-Anonymization and related techniques.</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74</a:t>
            </a:fld>
            <a:endParaRPr lang="en-US"/>
          </a:p>
        </p:txBody>
      </p:sp>
    </p:spTree>
    <p:extLst>
      <p:ext uri="{BB962C8B-B14F-4D97-AF65-F5344CB8AC3E}">
        <p14:creationId xmlns:p14="http://schemas.microsoft.com/office/powerpoint/2010/main" val="11542147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a:t>
            </a:r>
          </a:p>
        </p:txBody>
      </p:sp>
      <p:sp>
        <p:nvSpPr>
          <p:cNvPr id="3" name="Content Placeholder 2"/>
          <p:cNvSpPr>
            <a:spLocks noGrp="1"/>
          </p:cNvSpPr>
          <p:nvPr>
            <p:ph idx="1"/>
          </p:nvPr>
        </p:nvSpPr>
        <p:spPr>
          <a:xfrm>
            <a:off x="457200" y="1600204"/>
            <a:ext cx="8458200" cy="4525963"/>
          </a:xfrm>
        </p:spPr>
        <p:txBody>
          <a:bodyPr/>
          <a:lstStyle/>
          <a:p>
            <a:r>
              <a:rPr lang="en-US" dirty="0"/>
              <a:t>Standards:  PCI, HIPAA, FISMA</a:t>
            </a:r>
          </a:p>
          <a:p>
            <a:pPr lvl="1"/>
            <a:r>
              <a:rPr lang="en-US" sz="2000" dirty="0">
                <a:hlinkClick r:id="rId2"/>
              </a:rPr>
              <a:t>https://www.pcisecuritystandards.org/security_standards/index.php</a:t>
            </a:r>
            <a:endParaRPr lang="en-US" sz="2000" dirty="0"/>
          </a:p>
          <a:p>
            <a:pPr lvl="1"/>
            <a:r>
              <a:rPr lang="en-US" sz="2000" dirty="0">
                <a:hlinkClick r:id="rId3"/>
              </a:rPr>
              <a:t>http://www.hhs.gov/ocr/privacy/hipaa/administrative/securityrule/security101.pdf</a:t>
            </a:r>
            <a:endParaRPr lang="en-US" sz="2000" dirty="0"/>
          </a:p>
          <a:p>
            <a:r>
              <a:rPr lang="en-US" dirty="0"/>
              <a:t>Encryption</a:t>
            </a:r>
          </a:p>
          <a:p>
            <a:r>
              <a:rPr lang="en-US" dirty="0"/>
              <a:t>Logs / Audits</a:t>
            </a:r>
          </a:p>
          <a:p>
            <a:r>
              <a:rPr lang="en-US" dirty="0"/>
              <a:t>Cloud</a:t>
            </a:r>
          </a:p>
          <a:p>
            <a:pPr lvl="1"/>
            <a:endParaRPr lang="en-US" sz="2000" dirty="0"/>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75</a:t>
            </a:fld>
            <a:endParaRPr lang="en-US"/>
          </a:p>
        </p:txBody>
      </p:sp>
    </p:spTree>
    <p:extLst>
      <p:ext uri="{BB962C8B-B14F-4D97-AF65-F5344CB8AC3E}">
        <p14:creationId xmlns:p14="http://schemas.microsoft.com/office/powerpoint/2010/main" val="3085783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t">
            <a:normAutofit/>
          </a:bodyPr>
          <a:lstStyle/>
          <a:p>
            <a:r>
              <a:rPr lang="en-US" sz="2800" b="1" dirty="0">
                <a:solidFill>
                  <a:srgbClr val="0070C0"/>
                </a:solidFill>
              </a:rPr>
              <a:t>Data Quality and Integrity</a:t>
            </a:r>
          </a:p>
        </p:txBody>
      </p:sp>
      <p:graphicFrame>
        <p:nvGraphicFramePr>
          <p:cNvPr id="6" name="Table 5"/>
          <p:cNvGraphicFramePr>
            <a:graphicFrameLocks noGrp="1"/>
          </p:cNvGraphicFramePr>
          <p:nvPr>
            <p:extLst>
              <p:ext uri="{D42A27DB-BD31-4B8C-83A1-F6EECF244321}">
                <p14:modId xmlns:p14="http://schemas.microsoft.com/office/powerpoint/2010/main" val="4213246814"/>
              </p:ext>
            </p:extLst>
          </p:nvPr>
        </p:nvGraphicFramePr>
        <p:xfrm>
          <a:off x="914400" y="1066800"/>
          <a:ext cx="7848600" cy="3754120"/>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70840">
                <a:tc>
                  <a:txBody>
                    <a:bodyPr/>
                    <a:lstStyle/>
                    <a:p>
                      <a:pPr algn="ctr"/>
                      <a:r>
                        <a:rPr lang="en-US" dirty="0"/>
                        <a:t>Then</a:t>
                      </a:r>
                    </a:p>
                  </a:txBody>
                  <a:tcPr/>
                </a:tc>
                <a:tc>
                  <a:txBody>
                    <a:bodyPr/>
                    <a:lstStyle/>
                    <a:p>
                      <a:pPr algn="ctr"/>
                      <a:r>
                        <a:rPr lang="en-US" dirty="0"/>
                        <a:t>Now</a:t>
                      </a:r>
                    </a:p>
                  </a:txBody>
                  <a:tcPr/>
                </a:tc>
                <a:extLst>
                  <a:ext uri="{0D108BD9-81ED-4DB2-BD59-A6C34878D82A}">
                    <a16:rowId xmlns:a16="http://schemas.microsoft.com/office/drawing/2014/main" val="10000"/>
                  </a:ext>
                </a:extLst>
              </a:tr>
              <a:tr h="370840">
                <a:tc>
                  <a:txBody>
                    <a:bodyPr/>
                    <a:lstStyle/>
                    <a:p>
                      <a:r>
                        <a:rPr lang="en-US" dirty="0"/>
                        <a:t>Much of the burden of quality and integrity lies in the fact that the ACID properties and input</a:t>
                      </a:r>
                      <a:r>
                        <a:rPr lang="en-US" baseline="0" dirty="0"/>
                        <a:t> rules </a:t>
                      </a:r>
                      <a:r>
                        <a:rPr lang="en-US" dirty="0"/>
                        <a:t>of transactional</a:t>
                      </a:r>
                      <a:r>
                        <a:rPr lang="en-US" baseline="0" dirty="0"/>
                        <a:t> systems are strictly enforced.  There is a very rich technical ecosystem that has been built around integrity and is made available in most mature data management systems.</a:t>
                      </a:r>
                      <a:endParaRPr lang="en-US" dirty="0"/>
                    </a:p>
                  </a:txBody>
                  <a:tcPr/>
                </a:tc>
                <a:tc>
                  <a:txBody>
                    <a:bodyPr/>
                    <a:lstStyle/>
                    <a:p>
                      <a:r>
                        <a:rPr lang="en-US" dirty="0"/>
                        <a:t>In many systems, at the volume, </a:t>
                      </a:r>
                      <a:r>
                        <a:rPr lang="en-US" baseline="0" dirty="0"/>
                        <a:t> velocity, latency, and complexity expected, the levels of correctness required of transactional systems are neither possible nor necessary.  Analytic techniques must take these changes into account.  Given the very diverse nature of potential data sources, and consequent reduction in control over the data, this becomes a very challenging problem.</a:t>
                      </a:r>
                      <a:endParaRPr lang="en-US" dirty="0"/>
                    </a:p>
                  </a:txBody>
                  <a:tcPr/>
                </a:tc>
                <a:extLst>
                  <a:ext uri="{0D108BD9-81ED-4DB2-BD59-A6C34878D82A}">
                    <a16:rowId xmlns:a16="http://schemas.microsoft.com/office/drawing/2014/main" val="10001"/>
                  </a:ext>
                </a:extLst>
              </a:tr>
            </a:tbl>
          </a:graphicData>
        </a:graphic>
      </p:graphicFrame>
      <p:sp>
        <p:nvSpPr>
          <p:cNvPr id="4" name="TextBox 3"/>
          <p:cNvSpPr txBox="1"/>
          <p:nvPr/>
        </p:nvSpPr>
        <p:spPr>
          <a:xfrm>
            <a:off x="-1142996" y="5181600"/>
            <a:ext cx="184731" cy="369332"/>
          </a:xfrm>
          <a:prstGeom prst="rect">
            <a:avLst/>
          </a:prstGeom>
          <a:noFill/>
        </p:spPr>
        <p:txBody>
          <a:bodyPr wrap="none" rtlCol="0">
            <a:spAutoFit/>
          </a:bodyPr>
          <a:lstStyle/>
          <a:p>
            <a:endParaRPr lang="en-US" dirty="0"/>
          </a:p>
        </p:txBody>
      </p:sp>
      <p:sp>
        <p:nvSpPr>
          <p:cNvPr id="3" name="Footer Placeholder 2"/>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76</a:t>
            </a:fld>
            <a:endParaRPr lang="en-US"/>
          </a:p>
        </p:txBody>
      </p:sp>
    </p:spTree>
    <p:extLst>
      <p:ext uri="{BB962C8B-B14F-4D97-AF65-F5344CB8AC3E}">
        <p14:creationId xmlns:p14="http://schemas.microsoft.com/office/powerpoint/2010/main" val="2518027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Quality</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77</a:t>
            </a:fld>
            <a:endParaRPr lang="en-US"/>
          </a:p>
        </p:txBody>
      </p:sp>
      <p:graphicFrame>
        <p:nvGraphicFramePr>
          <p:cNvPr id="6" name="Diagram 5"/>
          <p:cNvGraphicFramePr/>
          <p:nvPr>
            <p:extLst>
              <p:ext uri="{D42A27DB-BD31-4B8C-83A1-F6EECF244321}">
                <p14:modId xmlns:p14="http://schemas.microsoft.com/office/powerpoint/2010/main" val="3439992526"/>
              </p:ext>
            </p:extLst>
          </p:nvPr>
        </p:nvGraphicFramePr>
        <p:xfrm>
          <a:off x="914400" y="1397000"/>
          <a:ext cx="73914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28600" y="6200919"/>
            <a:ext cx="3886200" cy="246221"/>
          </a:xfrm>
          <a:prstGeom prst="rect">
            <a:avLst/>
          </a:prstGeom>
          <a:noFill/>
        </p:spPr>
        <p:txBody>
          <a:bodyPr wrap="square" rtlCol="0">
            <a:spAutoFit/>
          </a:bodyPr>
          <a:lstStyle/>
          <a:p>
            <a:r>
              <a:rPr lang="en-US" sz="1000" dirty="0"/>
              <a:t>Sunil </a:t>
            </a:r>
            <a:r>
              <a:rPr lang="en-US" sz="1000" dirty="0" err="1"/>
              <a:t>Soares</a:t>
            </a:r>
            <a:r>
              <a:rPr lang="en-US" sz="1000" dirty="0"/>
              <a:t>, Big Data Governance: An Emerging Imperative</a:t>
            </a:r>
          </a:p>
        </p:txBody>
      </p:sp>
    </p:spTree>
    <p:extLst>
      <p:ext uri="{BB962C8B-B14F-4D97-AF65-F5344CB8AC3E}">
        <p14:creationId xmlns:p14="http://schemas.microsoft.com/office/powerpoint/2010/main" val="1164994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Some Commercial Big Data Platforms (</a:t>
            </a:r>
            <a:r>
              <a:rPr lang="en-US" sz="3200" b="1" dirty="0" err="1"/>
              <a:t>Soares</a:t>
            </a:r>
            <a:r>
              <a:rPr lang="en-US" sz="3200" b="1" dirty="0"/>
              <a: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78</a:t>
            </a:fld>
            <a:endParaRPr lang="en-US"/>
          </a:p>
        </p:txBody>
      </p:sp>
    </p:spTree>
    <p:extLst>
      <p:ext uri="{BB962C8B-B14F-4D97-AF65-F5344CB8AC3E}">
        <p14:creationId xmlns:p14="http://schemas.microsoft.com/office/powerpoint/2010/main" val="1232416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IBM Platform (</a:t>
            </a:r>
            <a:r>
              <a:rPr lang="en-US" sz="3200" b="1" dirty="0" err="1"/>
              <a:t>Soares</a:t>
            </a:r>
            <a:r>
              <a:rPr lang="en-US" sz="3200" b="1" dirty="0"/>
              <a: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79</a:t>
            </a:fld>
            <a:endParaRPr lang="en-US"/>
          </a:p>
        </p:txBody>
      </p:sp>
      <p:pic>
        <p:nvPicPr>
          <p:cNvPr id="3" name="Picture 2" descr="soares ibm platform.pdf - Adobe Acrobat Pro"/>
          <p:cNvPicPr>
            <a:picLocks noChangeAspect="1"/>
          </p:cNvPicPr>
          <p:nvPr/>
        </p:nvPicPr>
        <p:blipFill rotWithShape="1">
          <a:blip r:embed="rId2">
            <a:extLst>
              <a:ext uri="{28A0092B-C50C-407E-A947-70E740481C1C}">
                <a14:useLocalDpi xmlns:a14="http://schemas.microsoft.com/office/drawing/2010/main" val="0"/>
              </a:ext>
            </a:extLst>
          </a:blip>
          <a:srcRect l="12143" t="31159" r="18097" b="8308"/>
          <a:stretch/>
        </p:blipFill>
        <p:spPr>
          <a:xfrm rot="-240000">
            <a:off x="748316" y="1381583"/>
            <a:ext cx="7382331" cy="4563038"/>
          </a:xfrm>
          <a:prstGeom prst="rect">
            <a:avLst/>
          </a:prstGeom>
        </p:spPr>
      </p:pic>
    </p:spTree>
    <p:extLst>
      <p:ext uri="{BB962C8B-B14F-4D97-AF65-F5344CB8AC3E}">
        <p14:creationId xmlns:p14="http://schemas.microsoft.com/office/powerpoint/2010/main" val="357239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8697-E761-4567-8E33-594A78A616B4}"/>
              </a:ext>
            </a:extLst>
          </p:cNvPr>
          <p:cNvSpPr>
            <a:spLocks noGrp="1"/>
          </p:cNvSpPr>
          <p:nvPr>
            <p:ph type="title"/>
          </p:nvPr>
        </p:nvSpPr>
        <p:spPr/>
        <p:txBody>
          <a:bodyPr>
            <a:normAutofit/>
          </a:bodyPr>
          <a:lstStyle/>
          <a:p>
            <a:r>
              <a:rPr lang="en-US" sz="3200" b="1" dirty="0"/>
              <a:t>Term Paper Topics</a:t>
            </a:r>
            <a:br>
              <a:rPr lang="en-US" sz="3200" b="1" dirty="0"/>
            </a:br>
            <a:r>
              <a:rPr lang="en-US" sz="3200" b="1" dirty="0"/>
              <a:t>Spring 2018</a:t>
            </a:r>
          </a:p>
        </p:txBody>
      </p:sp>
      <p:sp>
        <p:nvSpPr>
          <p:cNvPr id="3" name="Footer Placeholder 2">
            <a:extLst>
              <a:ext uri="{FF2B5EF4-FFF2-40B4-BE49-F238E27FC236}">
                <a16:creationId xmlns:a16="http://schemas.microsoft.com/office/drawing/2014/main" id="{2CDA2480-536E-42EE-9993-15686651C6F7}"/>
              </a:ext>
            </a:extLst>
          </p:cNvPr>
          <p:cNvSpPr>
            <a:spLocks noGrp="1"/>
          </p:cNvSpPr>
          <p:nvPr>
            <p:ph type="ftr" sz="quarter" idx="11"/>
          </p:nvPr>
        </p:nvSpPr>
        <p:spPr/>
        <p:txBody>
          <a:bodyPr/>
          <a:lstStyle/>
          <a:p>
            <a:r>
              <a:rPr lang="en-US"/>
              <a:t>DGB 5/2013</a:t>
            </a:r>
          </a:p>
        </p:txBody>
      </p:sp>
      <p:sp>
        <p:nvSpPr>
          <p:cNvPr id="4" name="Slide Number Placeholder 3">
            <a:extLst>
              <a:ext uri="{FF2B5EF4-FFF2-40B4-BE49-F238E27FC236}">
                <a16:creationId xmlns:a16="http://schemas.microsoft.com/office/drawing/2014/main" id="{250CE7A3-4AF7-41EC-B5E9-42387285A52F}"/>
              </a:ext>
            </a:extLst>
          </p:cNvPr>
          <p:cNvSpPr>
            <a:spLocks noGrp="1"/>
          </p:cNvSpPr>
          <p:nvPr>
            <p:ph type="sldNum" sz="quarter" idx="12"/>
          </p:nvPr>
        </p:nvSpPr>
        <p:spPr/>
        <p:txBody>
          <a:bodyPr/>
          <a:lstStyle/>
          <a:p>
            <a:fld id="{B94A0634-974A-46A7-B268-05D2A189DA49}" type="slidenum">
              <a:rPr lang="en-US" smtClean="0"/>
              <a:t>8</a:t>
            </a:fld>
            <a:endParaRPr lang="en-US"/>
          </a:p>
        </p:txBody>
      </p:sp>
      <p:sp>
        <p:nvSpPr>
          <p:cNvPr id="5" name="Rectangle 4">
            <a:extLst>
              <a:ext uri="{FF2B5EF4-FFF2-40B4-BE49-F238E27FC236}">
                <a16:creationId xmlns:a16="http://schemas.microsoft.com/office/drawing/2014/main" id="{B3C46EA9-839E-44D5-9135-7968A62535DC}"/>
              </a:ext>
            </a:extLst>
          </p:cNvPr>
          <p:cNvSpPr/>
          <p:nvPr/>
        </p:nvSpPr>
        <p:spPr>
          <a:xfrm>
            <a:off x="1143000" y="1582341"/>
            <a:ext cx="7467600" cy="2862322"/>
          </a:xfrm>
          <a:prstGeom prst="rect">
            <a:avLst/>
          </a:prstGeom>
        </p:spPr>
        <p:txBody>
          <a:bodyPr wrap="square">
            <a:spAutoFit/>
          </a:bodyPr>
          <a:lstStyle/>
          <a:p>
            <a:r>
              <a:rPr lang="en-US" b="1" dirty="0"/>
              <a:t>Title</a:t>
            </a:r>
          </a:p>
          <a:p>
            <a:pPr marL="285750" indent="-285750">
              <a:buFont typeface="Arial" panose="020B0604020202020204" pitchFamily="34" charset="0"/>
              <a:buChar char="•"/>
            </a:pPr>
            <a:r>
              <a:rPr lang="en-US" b="1" dirty="0"/>
              <a:t>Real Time Stream Processing, Analysis and Architecture</a:t>
            </a:r>
          </a:p>
          <a:p>
            <a:pPr marL="285750" indent="-285750">
              <a:buFont typeface="Arial" panose="020B0604020202020204" pitchFamily="34" charset="0"/>
              <a:buChar char="•"/>
            </a:pPr>
            <a:r>
              <a:rPr lang="en-US" b="1" dirty="0"/>
              <a:t>BIG DATA IN TELECOM SECTOR </a:t>
            </a:r>
          </a:p>
          <a:p>
            <a:pPr marL="285750" indent="-285750">
              <a:buFont typeface="Arial" panose="020B0604020202020204" pitchFamily="34" charset="0"/>
              <a:buChar char="•"/>
            </a:pPr>
            <a:r>
              <a:rPr lang="en-US" b="1" dirty="0"/>
              <a:t>Big Data in Human Resource </a:t>
            </a:r>
          </a:p>
          <a:p>
            <a:pPr marL="285750" indent="-285750">
              <a:buFont typeface="Arial" panose="020B0604020202020204" pitchFamily="34" charset="0"/>
              <a:buChar char="•"/>
            </a:pPr>
            <a:r>
              <a:rPr lang="en-US" b="1" dirty="0"/>
              <a:t>Recommender Systems and Big Data</a:t>
            </a:r>
          </a:p>
          <a:p>
            <a:pPr marL="285750" indent="-285750">
              <a:buFont typeface="Arial" panose="020B0604020202020204" pitchFamily="34" charset="0"/>
              <a:buChar char="•"/>
            </a:pPr>
            <a:r>
              <a:rPr lang="en-US" b="1" dirty="0"/>
              <a:t>Big Data and Blockchain Make a Powerful Couple for New Trend </a:t>
            </a:r>
          </a:p>
          <a:p>
            <a:pPr marL="285750" indent="-285750">
              <a:buFont typeface="Arial" panose="020B0604020202020204" pitchFamily="34" charset="0"/>
              <a:buChar char="•"/>
            </a:pPr>
            <a:r>
              <a:rPr lang="en-US" b="1" dirty="0"/>
              <a:t>Evolution in Master Data Management (MDM) to Address the Needs of the Big Data Revolution </a:t>
            </a:r>
          </a:p>
          <a:p>
            <a:pPr marL="285750" indent="-285750">
              <a:buFont typeface="Arial" panose="020B0604020202020204" pitchFamily="34" charset="0"/>
              <a:buChar char="•"/>
            </a:pPr>
            <a:r>
              <a:rPr lang="en-US" b="1" dirty="0"/>
              <a:t>Data Visualization in The Era of Big Data </a:t>
            </a:r>
          </a:p>
          <a:p>
            <a:pPr marL="285750" indent="-285750">
              <a:buFont typeface="Arial" panose="020B0604020202020204" pitchFamily="34" charset="0"/>
              <a:buChar char="•"/>
            </a:pPr>
            <a:r>
              <a:rPr lang="en-US" b="1" dirty="0"/>
              <a:t>Big Data in Banking &amp; Finance</a:t>
            </a:r>
          </a:p>
        </p:txBody>
      </p:sp>
    </p:spTree>
    <p:extLst>
      <p:ext uri="{BB962C8B-B14F-4D97-AF65-F5344CB8AC3E}">
        <p14:creationId xmlns:p14="http://schemas.microsoft.com/office/powerpoint/2010/main" val="1206590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Oracle big data platform (</a:t>
            </a:r>
            <a:r>
              <a:rPr lang="en-US" sz="3200" b="1" dirty="0" err="1"/>
              <a:t>Soares</a:t>
            </a:r>
            <a:r>
              <a:rPr lang="en-US" sz="3200" b="1" dirty="0"/>
              <a: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80</a:t>
            </a:fld>
            <a:endParaRPr lang="en-US"/>
          </a:p>
        </p:txBody>
      </p:sp>
      <p:pic>
        <p:nvPicPr>
          <p:cNvPr id="3" name="Picture 2" descr="soares oracle platform.pdf - Adobe Acrobat Pro"/>
          <p:cNvPicPr>
            <a:picLocks noChangeAspect="1"/>
          </p:cNvPicPr>
          <p:nvPr/>
        </p:nvPicPr>
        <p:blipFill rotWithShape="1">
          <a:blip r:embed="rId2">
            <a:extLst>
              <a:ext uri="{28A0092B-C50C-407E-A947-70E740481C1C}">
                <a14:useLocalDpi xmlns:a14="http://schemas.microsoft.com/office/drawing/2010/main" val="0"/>
              </a:ext>
            </a:extLst>
          </a:blip>
          <a:srcRect l="15572" t="18814" r="42285" b="2138"/>
          <a:stretch/>
        </p:blipFill>
        <p:spPr>
          <a:xfrm rot="16080000">
            <a:off x="1590657" y="327493"/>
            <a:ext cx="5260103" cy="7028097"/>
          </a:xfrm>
          <a:prstGeom prst="rect">
            <a:avLst/>
          </a:prstGeom>
        </p:spPr>
      </p:pic>
    </p:spTree>
    <p:extLst>
      <p:ext uri="{BB962C8B-B14F-4D97-AF65-F5344CB8AC3E}">
        <p14:creationId xmlns:p14="http://schemas.microsoft.com/office/powerpoint/2010/main" val="1232416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SAP big data platform (</a:t>
            </a:r>
            <a:r>
              <a:rPr lang="en-US" sz="3200" b="1" dirty="0" err="1"/>
              <a:t>Soares</a:t>
            </a:r>
            <a:r>
              <a:rPr lang="en-US" sz="3200" b="1" dirty="0"/>
              <a:t>)</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81</a:t>
            </a:fld>
            <a:endParaRPr lang="en-US"/>
          </a:p>
        </p:txBody>
      </p:sp>
      <p:pic>
        <p:nvPicPr>
          <p:cNvPr id="6" name="Picture 5" descr="Scan.pdf - Adobe Acrobat Pro"/>
          <p:cNvPicPr>
            <a:picLocks noChangeAspect="1"/>
          </p:cNvPicPr>
          <p:nvPr/>
        </p:nvPicPr>
        <p:blipFill rotWithShape="1">
          <a:blip r:embed="rId2">
            <a:extLst>
              <a:ext uri="{28A0092B-C50C-407E-A947-70E740481C1C}">
                <a14:useLocalDpi xmlns:a14="http://schemas.microsoft.com/office/drawing/2010/main" val="0"/>
              </a:ext>
            </a:extLst>
          </a:blip>
          <a:srcRect l="26571" t="18213" r="29428" b="3372"/>
          <a:stretch/>
        </p:blipFill>
        <p:spPr>
          <a:xfrm rot="5400000">
            <a:off x="1394109" y="323813"/>
            <a:ext cx="5822382" cy="7391400"/>
          </a:xfrm>
          <a:prstGeom prst="rect">
            <a:avLst/>
          </a:prstGeom>
        </p:spPr>
      </p:pic>
    </p:spTree>
    <p:extLst>
      <p:ext uri="{BB962C8B-B14F-4D97-AF65-F5344CB8AC3E}">
        <p14:creationId xmlns:p14="http://schemas.microsoft.com/office/powerpoint/2010/main" val="491632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0070C0"/>
                </a:solidFill>
              </a:rPr>
              <a:t>Lessons from Experience</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82</a:t>
            </a:fld>
            <a:endParaRPr lang="en-US"/>
          </a:p>
        </p:txBody>
      </p:sp>
      <p:sp>
        <p:nvSpPr>
          <p:cNvPr id="6" name="AutoShape 2" descr="http://www.clker.com/cliparts/G/8/c/L/T/g/plant-growth-hi.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nvPr>
        </p:nvGraphicFramePr>
        <p:xfrm>
          <a:off x="1524000" y="1397000"/>
          <a:ext cx="5715000" cy="309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55579" y="3733800"/>
            <a:ext cx="2663825" cy="2308324"/>
          </a:xfrm>
          <a:prstGeom prst="rect">
            <a:avLst/>
          </a:prstGeom>
          <a:noFill/>
          <a:ln w="3175">
            <a:solidFill>
              <a:schemeClr val="tx2"/>
            </a:solidFill>
          </a:ln>
        </p:spPr>
        <p:txBody>
          <a:bodyPr wrap="square" rtlCol="0">
            <a:spAutoFit/>
          </a:bodyPr>
          <a:lstStyle/>
          <a:p>
            <a:pPr marL="285750" indent="-285750">
              <a:buFont typeface="Arial" panose="020B0604020202020204" pitchFamily="34" charset="0"/>
              <a:buChar char="•"/>
            </a:pPr>
            <a:r>
              <a:rPr lang="en-US" sz="1600" b="1" dirty="0">
                <a:solidFill>
                  <a:schemeClr val="tx2"/>
                </a:solidFill>
              </a:rPr>
              <a:t>Multidimensional Expertise is Essential</a:t>
            </a:r>
          </a:p>
          <a:p>
            <a:pPr marL="285750" indent="-285750">
              <a:buFont typeface="Arial" panose="020B0604020202020204" pitchFamily="34" charset="0"/>
              <a:buChar char="•"/>
            </a:pPr>
            <a:r>
              <a:rPr lang="en-US" sz="1600" b="1" dirty="0">
                <a:solidFill>
                  <a:schemeClr val="tx2"/>
                </a:solidFill>
              </a:rPr>
              <a:t>The Nature of Analytics has Changed</a:t>
            </a:r>
          </a:p>
          <a:p>
            <a:pPr marL="285750" indent="-285750">
              <a:buFont typeface="Arial" panose="020B0604020202020204" pitchFamily="34" charset="0"/>
              <a:buChar char="•"/>
            </a:pPr>
            <a:r>
              <a:rPr lang="en-US" sz="1600" b="1" dirty="0">
                <a:solidFill>
                  <a:schemeClr val="tx2"/>
                </a:solidFill>
              </a:rPr>
              <a:t>There are tradeoffs:  e.g. Speed vs. Accuracy</a:t>
            </a:r>
          </a:p>
          <a:p>
            <a:pPr marL="285750" indent="-285750">
              <a:buFont typeface="Arial" panose="020B0604020202020204" pitchFamily="34" charset="0"/>
              <a:buChar char="•"/>
            </a:pPr>
            <a:r>
              <a:rPr lang="en-US" sz="1600" b="1" dirty="0">
                <a:solidFill>
                  <a:schemeClr val="tx2"/>
                </a:solidFill>
              </a:rPr>
              <a:t>Think Steams of Data</a:t>
            </a:r>
          </a:p>
        </p:txBody>
      </p:sp>
      <p:sp>
        <p:nvSpPr>
          <p:cNvPr id="10" name="TextBox 9"/>
          <p:cNvSpPr txBox="1"/>
          <p:nvPr/>
        </p:nvSpPr>
        <p:spPr>
          <a:xfrm>
            <a:off x="5334004" y="1371600"/>
            <a:ext cx="2663825" cy="2308324"/>
          </a:xfrm>
          <a:prstGeom prst="rect">
            <a:avLst/>
          </a:prstGeom>
          <a:noFill/>
          <a:ln w="3175">
            <a:solidFill>
              <a:srgbClr val="C00000"/>
            </a:solidFill>
          </a:ln>
        </p:spPr>
        <p:txBody>
          <a:bodyPr wrap="square" rtlCol="0">
            <a:spAutoFit/>
          </a:bodyPr>
          <a:lstStyle/>
          <a:p>
            <a:pPr marL="285750" indent="-285750">
              <a:buFont typeface="Arial" panose="020B0604020202020204" pitchFamily="34" charset="0"/>
              <a:buChar char="•"/>
            </a:pPr>
            <a:r>
              <a:rPr lang="en-US" sz="1600" b="1" dirty="0">
                <a:solidFill>
                  <a:srgbClr val="C00000"/>
                </a:solidFill>
              </a:rPr>
              <a:t>It’s All About the Data:  Organic &amp; Inorganic</a:t>
            </a:r>
          </a:p>
          <a:p>
            <a:pPr marL="285750" indent="-285750">
              <a:buFont typeface="Arial" panose="020B0604020202020204" pitchFamily="34" charset="0"/>
              <a:buChar char="•"/>
            </a:pPr>
            <a:r>
              <a:rPr lang="en-US" sz="1600" b="1" dirty="0">
                <a:solidFill>
                  <a:srgbClr val="C00000"/>
                </a:solidFill>
              </a:rPr>
              <a:t>Goal: Fundamental Process &amp; Product Change</a:t>
            </a:r>
          </a:p>
          <a:p>
            <a:pPr marL="285750" indent="-285750">
              <a:buFont typeface="Arial" panose="020B0604020202020204" pitchFamily="34" charset="0"/>
              <a:buChar char="•"/>
            </a:pPr>
            <a:r>
              <a:rPr lang="en-US" sz="1600" b="1" dirty="0">
                <a:solidFill>
                  <a:srgbClr val="C00000"/>
                </a:solidFill>
              </a:rPr>
              <a:t>Concentrate on Framing the Right Questions.</a:t>
            </a:r>
          </a:p>
          <a:p>
            <a:pPr marL="285750" indent="-285750">
              <a:buFont typeface="Arial" panose="020B0604020202020204" pitchFamily="34" charset="0"/>
              <a:buChar char="•"/>
            </a:pPr>
            <a:r>
              <a:rPr lang="en-US" sz="1600" b="1" dirty="0">
                <a:solidFill>
                  <a:srgbClr val="C00000"/>
                </a:solidFill>
              </a:rPr>
              <a:t>Ask Big Questions</a:t>
            </a:r>
          </a:p>
        </p:txBody>
      </p:sp>
      <p:sp>
        <p:nvSpPr>
          <p:cNvPr id="11" name="TextBox 10"/>
          <p:cNvSpPr txBox="1"/>
          <p:nvPr/>
        </p:nvSpPr>
        <p:spPr>
          <a:xfrm>
            <a:off x="5791200" y="4495804"/>
            <a:ext cx="3124200" cy="2062103"/>
          </a:xfrm>
          <a:prstGeom prst="rect">
            <a:avLst/>
          </a:prstGeom>
          <a:noFill/>
          <a:ln w="3175">
            <a:solidFill>
              <a:srgbClr val="00B050"/>
            </a:solidFill>
          </a:ln>
        </p:spPr>
        <p:txBody>
          <a:bodyPr wrap="square" rtlCol="0">
            <a:spAutoFit/>
          </a:bodyPr>
          <a:lstStyle/>
          <a:p>
            <a:pPr marL="285750" indent="-285750">
              <a:buFont typeface="Arial" panose="020B0604020202020204" pitchFamily="34" charset="0"/>
              <a:buChar char="•"/>
            </a:pPr>
            <a:r>
              <a:rPr lang="en-US" sz="1600" b="1" dirty="0">
                <a:solidFill>
                  <a:srgbClr val="00B050"/>
                </a:solidFill>
              </a:rPr>
              <a:t>Do Not Ignore the Broader World:  Data, Technology, Practices</a:t>
            </a:r>
          </a:p>
          <a:p>
            <a:pPr marL="285750" indent="-285750">
              <a:buFont typeface="Arial" panose="020B0604020202020204" pitchFamily="34" charset="0"/>
              <a:buChar char="•"/>
            </a:pPr>
            <a:r>
              <a:rPr lang="en-US" sz="1600" b="1" dirty="0">
                <a:solidFill>
                  <a:srgbClr val="00B050"/>
                </a:solidFill>
              </a:rPr>
              <a:t>Customer Focus:  Make Heroes of Your Partners</a:t>
            </a:r>
          </a:p>
          <a:p>
            <a:pPr marL="285750" indent="-285750">
              <a:buFont typeface="Arial" panose="020B0604020202020204" pitchFamily="34" charset="0"/>
              <a:buChar char="•"/>
            </a:pPr>
            <a:r>
              <a:rPr lang="en-US" sz="1600" b="1" dirty="0">
                <a:solidFill>
                  <a:srgbClr val="00B050"/>
                </a:solidFill>
              </a:rPr>
              <a:t>RESEARCH – INCUBATION - PRODUCTION</a:t>
            </a:r>
          </a:p>
          <a:p>
            <a:pPr marL="285750" indent="-285750">
              <a:buFont typeface="Arial" panose="020B0604020202020204" pitchFamily="34" charset="0"/>
              <a:buChar char="•"/>
            </a:pPr>
            <a:endParaRPr lang="en-US" sz="1600" b="1" dirty="0">
              <a:solidFill>
                <a:srgbClr val="00B050"/>
              </a:solidFill>
            </a:endParaRPr>
          </a:p>
        </p:txBody>
      </p:sp>
      <p:pic>
        <p:nvPicPr>
          <p:cNvPr id="12" name="Picture 4" descr="miners"/>
          <p:cNvPicPr>
            <a:picLocks noChangeAspect="1" noChangeArrowheads="1"/>
          </p:cNvPicPr>
          <p:nvPr/>
        </p:nvPicPr>
        <p:blipFill>
          <a:blip r:embed="rId8" cstate="print"/>
          <a:srcRect/>
          <a:stretch>
            <a:fillRect/>
          </a:stretch>
        </p:blipFill>
        <p:spPr bwMode="auto">
          <a:xfrm>
            <a:off x="118564" y="2743200"/>
            <a:ext cx="1296110" cy="990600"/>
          </a:xfrm>
          <a:prstGeom prst="rect">
            <a:avLst/>
          </a:prstGeom>
          <a:noFill/>
          <a:ln w="9525">
            <a:noFill/>
            <a:miter lim="800000"/>
            <a:headEnd/>
            <a:tailEnd/>
          </a:ln>
        </p:spPr>
      </p:pic>
      <p:pic>
        <p:nvPicPr>
          <p:cNvPr id="13" name="Picture 2" descr="http://www.westone.wa.gov.au/k-12lrcd/learning_areas/bio_science/bio1b/content/001_ecosystems/images/pic004.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48602" y="3512808"/>
            <a:ext cx="1153077" cy="9829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hess Onli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68575" y="302752"/>
            <a:ext cx="1246829" cy="107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868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4" descr="miners"/>
          <p:cNvPicPr>
            <a:picLocks noChangeAspect="1" noChangeArrowheads="1"/>
          </p:cNvPicPr>
          <p:nvPr/>
        </p:nvPicPr>
        <p:blipFill>
          <a:blip r:embed="rId3" cstate="print"/>
          <a:srcRect/>
          <a:stretch>
            <a:fillRect/>
          </a:stretch>
        </p:blipFill>
        <p:spPr bwMode="auto">
          <a:xfrm>
            <a:off x="6223623" y="57427"/>
            <a:ext cx="2897188" cy="1930400"/>
          </a:xfrm>
          <a:prstGeom prst="rect">
            <a:avLst/>
          </a:prstGeom>
          <a:noFill/>
          <a:ln w="9525">
            <a:noFill/>
            <a:miter lim="800000"/>
            <a:headEnd/>
            <a:tailEnd/>
          </a:ln>
        </p:spPr>
      </p:pic>
      <p:sp>
        <p:nvSpPr>
          <p:cNvPr id="5127" name="Text Box 6"/>
          <p:cNvSpPr txBox="1">
            <a:spLocks noChangeArrowheads="1"/>
          </p:cNvSpPr>
          <p:nvPr/>
        </p:nvSpPr>
        <p:spPr bwMode="auto">
          <a:xfrm>
            <a:off x="150813" y="252413"/>
            <a:ext cx="6072808" cy="1200329"/>
          </a:xfrm>
          <a:prstGeom prst="rect">
            <a:avLst/>
          </a:prstGeom>
          <a:noFill/>
          <a:ln w="12700" algn="ctr">
            <a:noFill/>
            <a:miter lim="800000"/>
            <a:headEnd/>
            <a:tailEnd/>
          </a:ln>
        </p:spPr>
        <p:txBody>
          <a:bodyPr wrap="square">
            <a:spAutoFit/>
          </a:bodyPr>
          <a:lstStyle/>
          <a:p>
            <a:pPr algn="ctr"/>
            <a:r>
              <a:rPr lang="en-US" sz="4000" b="1" dirty="0">
                <a:solidFill>
                  <a:srgbClr val="002060"/>
                </a:solidFill>
              </a:rPr>
              <a:t>Some Lessons Learned</a:t>
            </a:r>
          </a:p>
          <a:p>
            <a:pPr algn="ctr"/>
            <a:r>
              <a:rPr lang="en-US" sz="3200" b="1" dirty="0">
                <a:solidFill>
                  <a:srgbClr val="002060"/>
                </a:solidFill>
              </a:rPr>
              <a:t>Technology</a:t>
            </a:r>
          </a:p>
        </p:txBody>
      </p:sp>
      <p:sp>
        <p:nvSpPr>
          <p:cNvPr id="2" name="Footer Placeholder 1"/>
          <p:cNvSpPr>
            <a:spLocks noGrp="1"/>
          </p:cNvSpPr>
          <p:nvPr>
            <p:ph type="ftr" sz="quarter" idx="11"/>
          </p:nvPr>
        </p:nvSpPr>
        <p:spPr/>
        <p:txBody>
          <a:bodyPr/>
          <a:lstStyle/>
          <a:p>
            <a:r>
              <a:rPr lang="en-US"/>
              <a:t>DGB 5/2013</a:t>
            </a:r>
          </a:p>
        </p:txBody>
      </p:sp>
      <p:sp>
        <p:nvSpPr>
          <p:cNvPr id="3" name="Slide Number Placeholder 2"/>
          <p:cNvSpPr>
            <a:spLocks noGrp="1"/>
          </p:cNvSpPr>
          <p:nvPr>
            <p:ph type="sldNum" sz="quarter" idx="12"/>
          </p:nvPr>
        </p:nvSpPr>
        <p:spPr/>
        <p:txBody>
          <a:bodyPr/>
          <a:lstStyle/>
          <a:p>
            <a:fld id="{B94A0634-974A-46A7-B268-05D2A189DA49}" type="slidenum">
              <a:rPr lang="en-US" smtClean="0"/>
              <a:t>83</a:t>
            </a:fld>
            <a:endParaRPr lang="en-US"/>
          </a:p>
        </p:txBody>
      </p:sp>
      <p:sp>
        <p:nvSpPr>
          <p:cNvPr id="4" name="Rectangle 3"/>
          <p:cNvSpPr/>
          <p:nvPr/>
        </p:nvSpPr>
        <p:spPr>
          <a:xfrm>
            <a:off x="552202" y="2160387"/>
            <a:ext cx="8077200" cy="4416594"/>
          </a:xfrm>
          <a:prstGeom prst="rect">
            <a:avLst/>
          </a:prstGeom>
        </p:spPr>
        <p:txBody>
          <a:bodyPr wrap="square">
            <a:spAutoFit/>
          </a:bodyPr>
          <a:lstStyle/>
          <a:p>
            <a:pPr>
              <a:lnSpc>
                <a:spcPct val="150000"/>
              </a:lnSpc>
              <a:buFontTx/>
              <a:buChar char="•"/>
            </a:pPr>
            <a:r>
              <a:rPr lang="en-US" sz="2400" b="1" dirty="0">
                <a:solidFill>
                  <a:srgbClr val="FF0000"/>
                </a:solidFill>
              </a:rPr>
              <a:t> Multidimensional technical expertise </a:t>
            </a:r>
            <a:r>
              <a:rPr lang="en-US" sz="2400" b="1" dirty="0">
                <a:solidFill>
                  <a:srgbClr val="0C2577"/>
                </a:solidFill>
              </a:rPr>
              <a:t>is essential:</a:t>
            </a:r>
          </a:p>
          <a:p>
            <a:pPr lvl="1">
              <a:lnSpc>
                <a:spcPct val="150000"/>
              </a:lnSpc>
              <a:buFontTx/>
              <a:buChar char="•"/>
            </a:pPr>
            <a:r>
              <a:rPr lang="en-US" b="1" dirty="0">
                <a:solidFill>
                  <a:srgbClr val="0C2577"/>
                </a:solidFill>
              </a:rPr>
              <a:t>  Network – Computing – Data Analysis – Visualization - Domains</a:t>
            </a:r>
          </a:p>
          <a:p>
            <a:pPr>
              <a:lnSpc>
                <a:spcPct val="150000"/>
              </a:lnSpc>
              <a:buFontTx/>
              <a:buChar char="•"/>
            </a:pPr>
            <a:r>
              <a:rPr lang="en-US" sz="2400" b="1" dirty="0">
                <a:solidFill>
                  <a:srgbClr val="0C2577"/>
                </a:solidFill>
              </a:rPr>
              <a:t> The Nature of </a:t>
            </a:r>
            <a:r>
              <a:rPr lang="en-US" sz="2400" b="1" dirty="0">
                <a:solidFill>
                  <a:srgbClr val="FF0000"/>
                </a:solidFill>
              </a:rPr>
              <a:t>analytics has changed</a:t>
            </a:r>
            <a:r>
              <a:rPr lang="en-US" sz="2400" b="1" dirty="0">
                <a:solidFill>
                  <a:srgbClr val="0C2577"/>
                </a:solidFill>
              </a:rPr>
              <a:t>:  </a:t>
            </a:r>
          </a:p>
          <a:p>
            <a:pPr lvl="1">
              <a:lnSpc>
                <a:spcPct val="150000"/>
              </a:lnSpc>
              <a:buFontTx/>
              <a:buChar char="•"/>
            </a:pPr>
            <a:r>
              <a:rPr lang="en-US" b="1" dirty="0">
                <a:solidFill>
                  <a:srgbClr val="0C2577"/>
                </a:solidFill>
              </a:rPr>
              <a:t>  parallel, streams, predictive, geospatial</a:t>
            </a:r>
          </a:p>
          <a:p>
            <a:pPr marL="285750" indent="-285750">
              <a:buFont typeface="Arial" pitchFamily="34" charset="0"/>
              <a:buChar char="•"/>
            </a:pPr>
            <a:r>
              <a:rPr lang="en-US" sz="2000" b="1" dirty="0">
                <a:solidFill>
                  <a:srgbClr val="FF0000"/>
                </a:solidFill>
              </a:rPr>
              <a:t>Data Feed management </a:t>
            </a:r>
            <a:r>
              <a:rPr lang="en-US" sz="2000" b="1" dirty="0">
                <a:solidFill>
                  <a:srgbClr val="002060"/>
                </a:solidFill>
              </a:rPr>
              <a:t>can scale linearly.  That is really bad</a:t>
            </a:r>
          </a:p>
          <a:p>
            <a:pPr>
              <a:lnSpc>
                <a:spcPct val="150000"/>
              </a:lnSpc>
              <a:buFontTx/>
              <a:buChar char="•"/>
            </a:pPr>
            <a:r>
              <a:rPr lang="en-US" sz="2000" b="1" dirty="0">
                <a:solidFill>
                  <a:srgbClr val="0C2577"/>
                </a:solidFill>
              </a:rPr>
              <a:t>  Tradeoffs:  </a:t>
            </a:r>
          </a:p>
          <a:p>
            <a:pPr lvl="1">
              <a:lnSpc>
                <a:spcPct val="150000"/>
              </a:lnSpc>
              <a:buFontTx/>
              <a:buChar char="•"/>
            </a:pPr>
            <a:r>
              <a:rPr lang="en-US" b="1" dirty="0">
                <a:solidFill>
                  <a:srgbClr val="0C2577"/>
                </a:solidFill>
              </a:rPr>
              <a:t>  Optimize </a:t>
            </a:r>
            <a:r>
              <a:rPr lang="en-US" b="1" dirty="0">
                <a:solidFill>
                  <a:srgbClr val="FF0000"/>
                </a:solidFill>
              </a:rPr>
              <a:t>Speed  vs. Accuracy</a:t>
            </a:r>
            <a:endParaRPr lang="en-US" b="1" dirty="0">
              <a:solidFill>
                <a:srgbClr val="0C2577"/>
              </a:solidFill>
            </a:endParaRPr>
          </a:p>
          <a:p>
            <a:pPr lvl="1">
              <a:lnSpc>
                <a:spcPct val="150000"/>
              </a:lnSpc>
              <a:buFontTx/>
              <a:buChar char="•"/>
            </a:pPr>
            <a:r>
              <a:rPr lang="en-US" b="1" dirty="0">
                <a:solidFill>
                  <a:srgbClr val="0C2577"/>
                </a:solidFill>
              </a:rPr>
              <a:t>  Depth &amp; Volatility: </a:t>
            </a:r>
            <a:r>
              <a:rPr lang="en-US" b="1" dirty="0">
                <a:solidFill>
                  <a:srgbClr val="FF0000"/>
                </a:solidFill>
              </a:rPr>
              <a:t>Rules vs. Differences</a:t>
            </a:r>
          </a:p>
          <a:p>
            <a:pPr lvl="1">
              <a:lnSpc>
                <a:spcPct val="150000"/>
              </a:lnSpc>
              <a:buFontTx/>
              <a:buChar char="•"/>
            </a:pPr>
            <a:r>
              <a:rPr lang="en-US" b="1" dirty="0">
                <a:solidFill>
                  <a:srgbClr val="FF0000"/>
                </a:solidFill>
              </a:rPr>
              <a:t>  </a:t>
            </a:r>
            <a:r>
              <a:rPr lang="en-US" b="1" dirty="0"/>
              <a:t>Information Content:  </a:t>
            </a:r>
            <a:r>
              <a:rPr lang="en-US" b="1" dirty="0">
                <a:solidFill>
                  <a:srgbClr val="FF0000"/>
                </a:solidFill>
              </a:rPr>
              <a:t>Weak &amp; Strong Signals</a:t>
            </a:r>
          </a:p>
          <a:p>
            <a:pPr lvl="1">
              <a:lnSpc>
                <a:spcPct val="150000"/>
              </a:lnSpc>
              <a:buFontTx/>
              <a:buChar char="•"/>
            </a:pPr>
            <a:endParaRPr lang="en-US" sz="1600" b="1" dirty="0">
              <a:solidFill>
                <a:srgbClr val="0C2577"/>
              </a:solidFill>
            </a:endParaRPr>
          </a:p>
        </p:txBody>
      </p:sp>
    </p:spTree>
    <p:extLst>
      <p:ext uri="{BB962C8B-B14F-4D97-AF65-F5344CB8AC3E}">
        <p14:creationId xmlns:p14="http://schemas.microsoft.com/office/powerpoint/2010/main" val="1295259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4294967295"/>
          </p:nvPr>
        </p:nvSpPr>
        <p:spPr>
          <a:xfrm>
            <a:off x="6553200" y="6356358"/>
            <a:ext cx="2133600" cy="365125"/>
          </a:xfrm>
          <a:prstGeom prst="rect">
            <a:avLst/>
          </a:prstGeom>
        </p:spPr>
        <p:txBody>
          <a:bodyPr/>
          <a:lstStyle/>
          <a:p>
            <a:r>
              <a:rPr lang="en-US"/>
              <a:t>Page </a:t>
            </a:r>
            <a:fld id="{87B444D4-73B9-4373-9E34-1276D49C7B27}" type="slidenum">
              <a:rPr lang="en-US"/>
              <a:pPr/>
              <a:t>84</a:t>
            </a:fld>
            <a:endParaRPr lang="en-US"/>
          </a:p>
        </p:txBody>
      </p:sp>
      <p:sp>
        <p:nvSpPr>
          <p:cNvPr id="512004" name="Rectangle 4"/>
          <p:cNvSpPr>
            <a:spLocks noGrp="1" noChangeArrowheads="1"/>
          </p:cNvSpPr>
          <p:nvPr>
            <p:ph type="title"/>
          </p:nvPr>
        </p:nvSpPr>
        <p:spPr>
          <a:xfrm>
            <a:off x="457200" y="274638"/>
            <a:ext cx="6096000" cy="857265"/>
          </a:xfrm>
        </p:spPr>
        <p:txBody>
          <a:bodyPr anchor="t">
            <a:normAutofit fontScale="90000"/>
          </a:bodyPr>
          <a:lstStyle/>
          <a:p>
            <a:r>
              <a:rPr lang="en-US" b="1" dirty="0">
                <a:solidFill>
                  <a:srgbClr val="0070C0"/>
                </a:solidFill>
                <a:latin typeface="Arial" pitchFamily="34" charset="0"/>
                <a:cs typeface="Arial" pitchFamily="34" charset="0"/>
              </a:rPr>
              <a:t>Some Lessons Learned</a:t>
            </a:r>
            <a:br>
              <a:rPr lang="en-US" b="1" dirty="0">
                <a:solidFill>
                  <a:srgbClr val="0070C0"/>
                </a:solidFill>
                <a:latin typeface="Arial" pitchFamily="34" charset="0"/>
                <a:cs typeface="Arial" pitchFamily="34" charset="0"/>
              </a:rPr>
            </a:br>
            <a:r>
              <a:rPr lang="en-US" sz="4000" b="1" dirty="0">
                <a:solidFill>
                  <a:srgbClr val="0070C0"/>
                </a:solidFill>
                <a:latin typeface="Arial" pitchFamily="34" charset="0"/>
                <a:cs typeface="Arial" pitchFamily="34" charset="0"/>
              </a:rPr>
              <a:t>Strategy</a:t>
            </a:r>
            <a:br>
              <a:rPr lang="en-US" b="1" dirty="0">
                <a:solidFill>
                  <a:srgbClr val="0070C0"/>
                </a:solidFill>
              </a:rPr>
            </a:br>
            <a:endParaRPr lang="en-US" b="1" dirty="0">
              <a:solidFill>
                <a:srgbClr val="0070C0"/>
              </a:solidFill>
            </a:endParaRPr>
          </a:p>
        </p:txBody>
      </p:sp>
      <p:sp>
        <p:nvSpPr>
          <p:cNvPr id="512005" name="Text Box 5"/>
          <p:cNvSpPr txBox="1">
            <a:spLocks noChangeArrowheads="1"/>
          </p:cNvSpPr>
          <p:nvPr/>
        </p:nvSpPr>
        <p:spPr bwMode="auto">
          <a:xfrm>
            <a:off x="129208" y="2438402"/>
            <a:ext cx="904875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nSpc>
                <a:spcPct val="150000"/>
              </a:lnSpc>
              <a:buFontTx/>
              <a:buChar char="•"/>
            </a:pPr>
            <a:r>
              <a:rPr lang="en-US" sz="2000" b="1" dirty="0">
                <a:solidFill>
                  <a:srgbClr val="002060"/>
                </a:solidFill>
              </a:rPr>
              <a:t>  A defendable niche provides time to mature – </a:t>
            </a:r>
            <a:r>
              <a:rPr lang="en-US" sz="2000" b="1" dirty="0">
                <a:solidFill>
                  <a:srgbClr val="FF0000"/>
                </a:solidFill>
              </a:rPr>
              <a:t>scale</a:t>
            </a:r>
          </a:p>
          <a:p>
            <a:pPr lvl="1">
              <a:lnSpc>
                <a:spcPct val="150000"/>
              </a:lnSpc>
              <a:buFontTx/>
              <a:buChar char="•"/>
            </a:pPr>
            <a:r>
              <a:rPr lang="en-US" sz="2000" b="1" dirty="0">
                <a:solidFill>
                  <a:srgbClr val="002060"/>
                </a:solidFill>
              </a:rPr>
              <a:t>   It’s all about the </a:t>
            </a:r>
            <a:r>
              <a:rPr lang="en-US" sz="2000" b="1" dirty="0">
                <a:solidFill>
                  <a:srgbClr val="FF0000"/>
                </a:solidFill>
              </a:rPr>
              <a:t>data – organic and inorganic</a:t>
            </a:r>
          </a:p>
          <a:p>
            <a:pPr lvl="1">
              <a:lnSpc>
                <a:spcPct val="150000"/>
              </a:lnSpc>
              <a:buFontTx/>
              <a:buChar char="•"/>
            </a:pPr>
            <a:r>
              <a:rPr lang="en-US" sz="2000" b="1" dirty="0">
                <a:solidFill>
                  <a:srgbClr val="0C2577"/>
                </a:solidFill>
              </a:rPr>
              <a:t>  The </a:t>
            </a:r>
            <a:r>
              <a:rPr lang="en-US" sz="2000" b="1" dirty="0">
                <a:solidFill>
                  <a:srgbClr val="FF0000"/>
                </a:solidFill>
              </a:rPr>
              <a:t>Goal</a:t>
            </a:r>
            <a:r>
              <a:rPr lang="en-US" sz="2000" b="1" dirty="0">
                <a:solidFill>
                  <a:srgbClr val="0C2577"/>
                </a:solidFill>
              </a:rPr>
              <a:t> is to Enable Fundamental Process and Product Changes</a:t>
            </a:r>
          </a:p>
          <a:p>
            <a:pPr lvl="1">
              <a:lnSpc>
                <a:spcPct val="150000"/>
              </a:lnSpc>
              <a:buFontTx/>
              <a:buChar char="•"/>
            </a:pPr>
            <a:r>
              <a:rPr lang="en-US" sz="2000" b="1" dirty="0">
                <a:solidFill>
                  <a:srgbClr val="0C2577"/>
                </a:solidFill>
              </a:rPr>
              <a:t>  Ask </a:t>
            </a:r>
            <a:r>
              <a:rPr lang="en-US" sz="2000" b="1" dirty="0">
                <a:solidFill>
                  <a:srgbClr val="FF0000"/>
                </a:solidFill>
              </a:rPr>
              <a:t>Big Questions</a:t>
            </a:r>
            <a:r>
              <a:rPr lang="en-US" sz="2000" b="1" dirty="0">
                <a:solidFill>
                  <a:srgbClr val="0C2577"/>
                </a:solidFill>
              </a:rPr>
              <a:t>:  e.g. “Can an IP Network Run Itself?”</a:t>
            </a:r>
          </a:p>
          <a:p>
            <a:pPr>
              <a:lnSpc>
                <a:spcPct val="150000"/>
              </a:lnSpc>
              <a:buFontTx/>
              <a:buChar char="•"/>
            </a:pPr>
            <a:endParaRPr lang="en-US" sz="2000" b="1" dirty="0">
              <a:solidFill>
                <a:srgbClr val="0C2577"/>
              </a:solidFill>
            </a:endParaRPr>
          </a:p>
        </p:txBody>
      </p:sp>
      <p:sp>
        <p:nvSpPr>
          <p:cNvPr id="2" name="TextBox 1"/>
          <p:cNvSpPr txBox="1"/>
          <p:nvPr/>
        </p:nvSpPr>
        <p:spPr>
          <a:xfrm>
            <a:off x="96078" y="6477536"/>
            <a:ext cx="5943600" cy="246221"/>
          </a:xfrm>
          <a:prstGeom prst="rect">
            <a:avLst/>
          </a:prstGeom>
          <a:noFill/>
        </p:spPr>
        <p:txBody>
          <a:bodyPr wrap="square" rtlCol="0">
            <a:spAutoFit/>
          </a:bodyPr>
          <a:lstStyle/>
          <a:p>
            <a:r>
              <a:rPr lang="en-US" sz="1000" dirty="0"/>
              <a:t>http://www.indiebloggers.org/tactics-of-a-chess-game.html</a:t>
            </a:r>
          </a:p>
        </p:txBody>
      </p:sp>
      <p:pic>
        <p:nvPicPr>
          <p:cNvPr id="1028" name="Picture 4" descr="Chess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7471"/>
            <a:ext cx="2190750" cy="1881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DGB 5/2013</a:t>
            </a:r>
          </a:p>
        </p:txBody>
      </p:sp>
    </p:spTree>
    <p:extLst>
      <p:ext uri="{BB962C8B-B14F-4D97-AF65-F5344CB8AC3E}">
        <p14:creationId xmlns:p14="http://schemas.microsoft.com/office/powerpoint/2010/main" val="2826257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4294967295"/>
          </p:nvPr>
        </p:nvSpPr>
        <p:spPr>
          <a:xfrm>
            <a:off x="6553200" y="6356358"/>
            <a:ext cx="2133600" cy="365125"/>
          </a:xfrm>
          <a:prstGeom prst="rect">
            <a:avLst/>
          </a:prstGeom>
        </p:spPr>
        <p:txBody>
          <a:bodyPr/>
          <a:lstStyle/>
          <a:p>
            <a:r>
              <a:rPr lang="en-US"/>
              <a:t>Page </a:t>
            </a:r>
            <a:fld id="{87B444D4-73B9-4373-9E34-1276D49C7B27}" type="slidenum">
              <a:rPr lang="en-US"/>
              <a:pPr/>
              <a:t>85</a:t>
            </a:fld>
            <a:endParaRPr lang="en-US"/>
          </a:p>
        </p:txBody>
      </p:sp>
      <p:sp>
        <p:nvSpPr>
          <p:cNvPr id="512004" name="Rectangle 4"/>
          <p:cNvSpPr>
            <a:spLocks noGrp="1" noChangeArrowheads="1"/>
          </p:cNvSpPr>
          <p:nvPr>
            <p:ph type="title"/>
          </p:nvPr>
        </p:nvSpPr>
        <p:spPr>
          <a:xfrm>
            <a:off x="457200" y="274638"/>
            <a:ext cx="6096000" cy="857265"/>
          </a:xfrm>
        </p:spPr>
        <p:txBody>
          <a:bodyPr anchor="t">
            <a:normAutofit fontScale="90000"/>
          </a:bodyPr>
          <a:lstStyle/>
          <a:p>
            <a:r>
              <a:rPr lang="en-US" b="1" dirty="0">
                <a:latin typeface="Arial" pitchFamily="34" charset="0"/>
                <a:cs typeface="Arial" pitchFamily="34" charset="0"/>
              </a:rPr>
              <a:t>Some Lessons Learned</a:t>
            </a:r>
            <a:br>
              <a:rPr lang="en-US" dirty="0"/>
            </a:br>
            <a:r>
              <a:rPr lang="en-US" sz="3600" b="1" dirty="0">
                <a:latin typeface="Arial" pitchFamily="34" charset="0"/>
                <a:cs typeface="Arial" pitchFamily="34" charset="0"/>
              </a:rPr>
              <a:t>Ecosystem</a:t>
            </a:r>
            <a:endParaRPr lang="en-US" dirty="0"/>
          </a:p>
        </p:txBody>
      </p:sp>
      <p:pic>
        <p:nvPicPr>
          <p:cNvPr id="1026" name="Picture 2" descr="http://www.westone.wa.gov.au/k-12lrcd/learning_areas/bio_science/bio1b/content/001_ecosystems/images/pic004.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0" y="0"/>
            <a:ext cx="2299252" cy="1960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090" y="6096000"/>
            <a:ext cx="4572000" cy="677108"/>
          </a:xfrm>
          <a:prstGeom prst="rect">
            <a:avLst/>
          </a:prstGeom>
        </p:spPr>
        <p:txBody>
          <a:bodyPr>
            <a:spAutoFit/>
          </a:bodyPr>
          <a:lstStyle/>
          <a:p>
            <a:pPr fontAlgn="t"/>
            <a:endParaRPr lang="en-US" dirty="0"/>
          </a:p>
          <a:p>
            <a:pPr fontAlgn="ctr"/>
            <a:r>
              <a:rPr lang="en-US" sz="1000" dirty="0">
                <a:hlinkClick r:id="rId5"/>
              </a:rPr>
              <a:t>Components of an </a:t>
            </a:r>
            <a:r>
              <a:rPr lang="en-US" sz="1000" dirty="0" err="1">
                <a:hlinkClick r:id="rId5"/>
              </a:rPr>
              <a:t>ecosystemThe</a:t>
            </a:r>
            <a:r>
              <a:rPr lang="en-US" sz="1000" dirty="0">
                <a:hlinkClick r:id="rId5"/>
              </a:rPr>
              <a:t> above image of an ecosystem includes the following components some of ...</a:t>
            </a:r>
            <a:r>
              <a:rPr lang="en-US" sz="1000" dirty="0">
                <a:hlinkClick r:id="rId6"/>
              </a:rPr>
              <a:t>www.westone.wa.gov.au</a:t>
            </a:r>
            <a:r>
              <a:rPr lang="en-US" sz="1000" dirty="0"/>
              <a:t> </a:t>
            </a:r>
          </a:p>
        </p:txBody>
      </p:sp>
      <p:sp>
        <p:nvSpPr>
          <p:cNvPr id="2" name="Footer Placeholder 1"/>
          <p:cNvSpPr>
            <a:spLocks noGrp="1"/>
          </p:cNvSpPr>
          <p:nvPr>
            <p:ph type="ftr" sz="quarter" idx="11"/>
          </p:nvPr>
        </p:nvSpPr>
        <p:spPr/>
        <p:txBody>
          <a:bodyPr/>
          <a:lstStyle/>
          <a:p>
            <a:r>
              <a:rPr lang="en-US"/>
              <a:t>DGB 5/2013</a:t>
            </a:r>
          </a:p>
        </p:txBody>
      </p:sp>
      <p:sp>
        <p:nvSpPr>
          <p:cNvPr id="4" name="Rectangle 3"/>
          <p:cNvSpPr/>
          <p:nvPr/>
        </p:nvSpPr>
        <p:spPr>
          <a:xfrm>
            <a:off x="533400" y="2551837"/>
            <a:ext cx="8382000" cy="2862322"/>
          </a:xfrm>
          <a:prstGeom prst="rect">
            <a:avLst/>
          </a:prstGeom>
        </p:spPr>
        <p:txBody>
          <a:bodyPr wrap="square">
            <a:spAutoFit/>
          </a:bodyPr>
          <a:lstStyle/>
          <a:p>
            <a:pPr>
              <a:lnSpc>
                <a:spcPct val="150000"/>
              </a:lnSpc>
              <a:buFontTx/>
              <a:buChar char="•"/>
            </a:pPr>
            <a:r>
              <a:rPr lang="en-US" sz="2000" b="1" dirty="0">
                <a:solidFill>
                  <a:srgbClr val="002060"/>
                </a:solidFill>
              </a:rPr>
              <a:t>  Few corporations can ignore the </a:t>
            </a:r>
            <a:r>
              <a:rPr lang="en-US" sz="2000" b="1" dirty="0">
                <a:solidFill>
                  <a:srgbClr val="FF0000"/>
                </a:solidFill>
              </a:rPr>
              <a:t>broader technology world</a:t>
            </a:r>
            <a:r>
              <a:rPr lang="en-US" sz="2000" b="1" dirty="0">
                <a:solidFill>
                  <a:srgbClr val="002060"/>
                </a:solidFill>
              </a:rPr>
              <a:t>, and none should. </a:t>
            </a:r>
          </a:p>
          <a:p>
            <a:pPr>
              <a:lnSpc>
                <a:spcPct val="150000"/>
              </a:lnSpc>
              <a:buFontTx/>
              <a:buChar char="•"/>
            </a:pPr>
            <a:r>
              <a:rPr lang="en-US" sz="2000" b="1" dirty="0">
                <a:solidFill>
                  <a:srgbClr val="002060"/>
                </a:solidFill>
              </a:rPr>
              <a:t>   Sometimes the most effective way to impress management is to </a:t>
            </a:r>
            <a:r>
              <a:rPr lang="en-US" sz="2000" b="1" dirty="0">
                <a:solidFill>
                  <a:srgbClr val="FF0000"/>
                </a:solidFill>
              </a:rPr>
              <a:t>go outside</a:t>
            </a:r>
            <a:r>
              <a:rPr lang="en-US" sz="2000" b="1" dirty="0">
                <a:solidFill>
                  <a:srgbClr val="002060"/>
                </a:solidFill>
              </a:rPr>
              <a:t> – e.g. Netflix, Idol</a:t>
            </a:r>
          </a:p>
          <a:p>
            <a:pPr>
              <a:lnSpc>
                <a:spcPct val="150000"/>
              </a:lnSpc>
              <a:buFontTx/>
              <a:buChar char="•"/>
            </a:pPr>
            <a:r>
              <a:rPr lang="en-US" sz="2000" b="1" dirty="0">
                <a:solidFill>
                  <a:srgbClr val="002060"/>
                </a:solidFill>
              </a:rPr>
              <a:t>   Customer Focus - Choose your </a:t>
            </a:r>
            <a:r>
              <a:rPr lang="en-US" sz="2000" b="1" dirty="0">
                <a:solidFill>
                  <a:srgbClr val="FF0000"/>
                </a:solidFill>
              </a:rPr>
              <a:t>partners</a:t>
            </a:r>
            <a:r>
              <a:rPr lang="en-US" sz="2000" b="1" dirty="0">
                <a:solidFill>
                  <a:srgbClr val="002060"/>
                </a:solidFill>
              </a:rPr>
              <a:t> well, and make them heroes</a:t>
            </a:r>
          </a:p>
        </p:txBody>
      </p:sp>
    </p:spTree>
    <p:extLst>
      <p:ext uri="{BB962C8B-B14F-4D97-AF65-F5344CB8AC3E}">
        <p14:creationId xmlns:p14="http://schemas.microsoft.com/office/powerpoint/2010/main" val="12867230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55"/>
            <a:ext cx="8229600" cy="1143000"/>
          </a:xfrm>
        </p:spPr>
        <p:txBody>
          <a:bodyPr>
            <a:noAutofit/>
          </a:bodyPr>
          <a:lstStyle/>
          <a:p>
            <a:r>
              <a:rPr lang="en-US" sz="3200" b="1" dirty="0">
                <a:latin typeface="Arial" panose="020B0604020202020204" pitchFamily="34" charset="0"/>
                <a:cs typeface="Arial" panose="020B0604020202020204" pitchFamily="34" charset="0"/>
              </a:rPr>
              <a:t>ASK YOURSELF!</a:t>
            </a:r>
            <a:br>
              <a:rPr lang="en-US" sz="32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Before you jump</a:t>
            </a:r>
            <a:endParaRPr lang="en-US" sz="2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28600" y="1398722"/>
            <a:ext cx="8610599" cy="4525963"/>
          </a:xfrm>
        </p:spPr>
        <p:txBody>
          <a:bodyPr>
            <a:noAutofit/>
          </a:bodyPr>
          <a:lstStyle/>
          <a:p>
            <a:r>
              <a:rPr lang="en-US" sz="2800" b="1" dirty="0">
                <a:latin typeface="Arial" panose="020B0604020202020204" pitchFamily="34" charset="0"/>
                <a:cs typeface="Arial" panose="020B0604020202020204" pitchFamily="34" charset="0"/>
              </a:rPr>
              <a:t>Big Data Starter Kit – Prior to Projects</a:t>
            </a:r>
          </a:p>
          <a:p>
            <a:r>
              <a:rPr lang="en-US" sz="2800" b="1" dirty="0">
                <a:latin typeface="Arial" panose="020B0604020202020204" pitchFamily="34" charset="0"/>
                <a:cs typeface="Arial" panose="020B0604020202020204" pitchFamily="34" charset="0"/>
              </a:rPr>
              <a:t>Big Data Project I – Prior to Project Approval</a:t>
            </a:r>
          </a:p>
          <a:p>
            <a:r>
              <a:rPr lang="en-US" sz="2800" b="1" dirty="0">
                <a:latin typeface="Arial" panose="020B0604020202020204" pitchFamily="34" charset="0"/>
                <a:cs typeface="Arial" panose="020B0604020202020204" pitchFamily="34" charset="0"/>
              </a:rPr>
              <a:t>Big Data Project II – After Approval</a:t>
            </a:r>
          </a:p>
          <a:p>
            <a:r>
              <a:rPr lang="en-US" sz="2800" b="1" dirty="0">
                <a:latin typeface="Arial" panose="020B0604020202020204" pitchFamily="34" charset="0"/>
                <a:cs typeface="Arial" panose="020B0604020202020204" pitchFamily="34" charset="0"/>
              </a:rPr>
              <a:t>Big Data Organization I</a:t>
            </a:r>
          </a:p>
          <a:p>
            <a:r>
              <a:rPr lang="en-US" sz="2800" b="1" dirty="0">
                <a:latin typeface="Arial" panose="020B0604020202020204" pitchFamily="34" charset="0"/>
                <a:cs typeface="Arial" panose="020B0604020202020204" pitchFamily="34" charset="0"/>
              </a:rPr>
              <a:t>Big Data Streaming I</a:t>
            </a:r>
          </a:p>
        </p:txBody>
      </p:sp>
    </p:spTree>
    <p:extLst>
      <p:ext uri="{BB962C8B-B14F-4D97-AF65-F5344CB8AC3E}">
        <p14:creationId xmlns:p14="http://schemas.microsoft.com/office/powerpoint/2010/main" val="337825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55"/>
            <a:ext cx="8229600" cy="1143000"/>
          </a:xfrm>
        </p:spPr>
        <p:txBody>
          <a:bodyPr>
            <a:noAutofit/>
          </a:bodyPr>
          <a:lstStyle/>
          <a:p>
            <a:r>
              <a:rPr lang="en-US" sz="3200" b="1" dirty="0">
                <a:latin typeface="Arial" panose="020B0604020202020204" pitchFamily="34" charset="0"/>
                <a:cs typeface="Arial" panose="020B0604020202020204" pitchFamily="34" charset="0"/>
              </a:rPr>
              <a:t>ASK YOURSELF!</a:t>
            </a:r>
            <a:br>
              <a:rPr lang="en-US" sz="32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Big Data Starter Kit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(Prior to projects)</a:t>
            </a:r>
          </a:p>
        </p:txBody>
      </p:sp>
      <p:sp>
        <p:nvSpPr>
          <p:cNvPr id="3" name="Content Placeholder 2"/>
          <p:cNvSpPr>
            <a:spLocks noGrp="1"/>
          </p:cNvSpPr>
          <p:nvPr>
            <p:ph idx="1"/>
          </p:nvPr>
        </p:nvSpPr>
        <p:spPr>
          <a:xfrm>
            <a:off x="228600" y="1398722"/>
            <a:ext cx="8610599" cy="4525963"/>
          </a:xfrm>
        </p:spPr>
        <p:txBody>
          <a:bodyPr>
            <a:noAutofit/>
          </a:bodyPr>
          <a:lstStyle/>
          <a:p>
            <a:r>
              <a:rPr lang="en-US" sz="2800" b="1" dirty="0">
                <a:latin typeface="Arial" panose="020B0604020202020204" pitchFamily="34" charset="0"/>
                <a:cs typeface="Arial" panose="020B0604020202020204" pitchFamily="34" charset="0"/>
              </a:rPr>
              <a:t>Is Big Data the right thing for my organization now?</a:t>
            </a:r>
          </a:p>
          <a:p>
            <a:r>
              <a:rPr lang="en-US" sz="2800" b="1" dirty="0">
                <a:latin typeface="Arial" panose="020B0604020202020204" pitchFamily="34" charset="0"/>
                <a:cs typeface="Arial" panose="020B0604020202020204" pitchFamily="34" charset="0"/>
              </a:rPr>
              <a:t>Will Data Analysis or Data Engineering be first priority in success of planned projects?</a:t>
            </a:r>
          </a:p>
          <a:p>
            <a:r>
              <a:rPr lang="en-US" sz="2800" b="1" dirty="0">
                <a:latin typeface="Arial" panose="020B0604020202020204" pitchFamily="34" charset="0"/>
                <a:cs typeface="Arial" panose="020B0604020202020204" pitchFamily="34" charset="0"/>
              </a:rPr>
              <a:t>Are my users ready for this?</a:t>
            </a:r>
          </a:p>
          <a:p>
            <a:r>
              <a:rPr lang="en-US" sz="2800" b="1" dirty="0">
                <a:latin typeface="Arial" panose="020B0604020202020204" pitchFamily="34" charset="0"/>
                <a:cs typeface="Arial" panose="020B0604020202020204" pitchFamily="34" charset="0"/>
              </a:rPr>
              <a:t>Do I have appropriate leadership for such an effort?</a:t>
            </a:r>
          </a:p>
          <a:p>
            <a:r>
              <a:rPr lang="en-US" sz="2800" b="1" dirty="0">
                <a:latin typeface="Arial" panose="020B0604020202020204" pitchFamily="34" charset="0"/>
                <a:cs typeface="Arial" panose="020B0604020202020204" pitchFamily="34" charset="0"/>
              </a:rPr>
              <a:t>Can I manage scale, without scale managing me?</a:t>
            </a:r>
          </a:p>
        </p:txBody>
      </p:sp>
    </p:spTree>
    <p:extLst>
      <p:ext uri="{BB962C8B-B14F-4D97-AF65-F5344CB8AC3E}">
        <p14:creationId xmlns:p14="http://schemas.microsoft.com/office/powerpoint/2010/main" val="3458009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55"/>
            <a:ext cx="8229600" cy="1143000"/>
          </a:xfrm>
        </p:spPr>
        <p:txBody>
          <a:bodyPr>
            <a:noAutofit/>
          </a:bodyPr>
          <a:lstStyle/>
          <a:p>
            <a:r>
              <a:rPr lang="en-US" sz="3200" b="1" dirty="0">
                <a:latin typeface="Arial" panose="020B0604020202020204" pitchFamily="34" charset="0"/>
                <a:cs typeface="Arial" panose="020B0604020202020204" pitchFamily="34" charset="0"/>
              </a:rPr>
              <a:t>ASK YOURSELF!</a:t>
            </a:r>
            <a:br>
              <a:rPr lang="en-US" sz="32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Big Data Starter Kit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(Prior to projects)</a:t>
            </a:r>
          </a:p>
        </p:txBody>
      </p:sp>
      <p:sp>
        <p:nvSpPr>
          <p:cNvPr id="3" name="Content Placeholder 2"/>
          <p:cNvSpPr>
            <a:spLocks noGrp="1"/>
          </p:cNvSpPr>
          <p:nvPr>
            <p:ph idx="1"/>
          </p:nvPr>
        </p:nvSpPr>
        <p:spPr>
          <a:xfrm>
            <a:off x="228600" y="1398722"/>
            <a:ext cx="8610599" cy="4525963"/>
          </a:xfrm>
        </p:spPr>
        <p:txBody>
          <a:bodyPr>
            <a:noAutofit/>
          </a:bodyPr>
          <a:lstStyle/>
          <a:p>
            <a:r>
              <a:rPr lang="en-US" sz="1800" b="1" dirty="0">
                <a:latin typeface="Arial" panose="020B0604020202020204" pitchFamily="34" charset="0"/>
                <a:cs typeface="Arial" panose="020B0604020202020204" pitchFamily="34" charset="0"/>
              </a:rPr>
              <a:t>Is Big Data the right thing for my organization now?</a:t>
            </a:r>
          </a:p>
          <a:p>
            <a:pPr lvl="1"/>
            <a:r>
              <a:rPr lang="en-US" sz="1800" b="1" dirty="0">
                <a:solidFill>
                  <a:srgbClr val="FF0000"/>
                </a:solidFill>
                <a:latin typeface="Arial" panose="020B0604020202020204" pitchFamily="34" charset="0"/>
                <a:cs typeface="Arial" panose="020B0604020202020204" pitchFamily="34" charset="0"/>
              </a:rPr>
              <a:t> If yes, what are the first two opportunities?</a:t>
            </a:r>
          </a:p>
          <a:p>
            <a:pPr lvl="1"/>
            <a:r>
              <a:rPr lang="en-US" sz="1800" b="1" dirty="0">
                <a:solidFill>
                  <a:srgbClr val="FF0000"/>
                </a:solidFill>
                <a:latin typeface="Arial" panose="020B0604020202020204" pitchFamily="34" charset="0"/>
                <a:cs typeface="Arial" panose="020B0604020202020204" pitchFamily="34" charset="0"/>
              </a:rPr>
              <a:t> If no, are you missing something?</a:t>
            </a:r>
            <a:r>
              <a:rPr lang="en-US" sz="1800" b="1" dirty="0">
                <a:latin typeface="Arial" panose="020B0604020202020204" pitchFamily="34" charset="0"/>
                <a:cs typeface="Arial" panose="020B0604020202020204" pitchFamily="34" charset="0"/>
              </a:rPr>
              <a:t> </a:t>
            </a:r>
          </a:p>
          <a:p>
            <a:r>
              <a:rPr lang="en-US" sz="1800" b="1" dirty="0">
                <a:latin typeface="Arial" panose="020B0604020202020204" pitchFamily="34" charset="0"/>
                <a:cs typeface="Arial" panose="020B0604020202020204" pitchFamily="34" charset="0"/>
              </a:rPr>
              <a:t>Will Data Analysis or Data Engineering be first priority in success of planned projects?</a:t>
            </a:r>
          </a:p>
          <a:p>
            <a:pPr lvl="1"/>
            <a:r>
              <a:rPr lang="en-US" sz="1800" b="1" dirty="0">
                <a:solidFill>
                  <a:srgbClr val="FF0000"/>
                </a:solidFill>
                <a:latin typeface="Arial" panose="020B0604020202020204" pitchFamily="34" charset="0"/>
                <a:cs typeface="Arial" panose="020B0604020202020204" pitchFamily="34" charset="0"/>
              </a:rPr>
              <a:t>If Data Engineering, look into light weight innovation and incubation technology to reduce cost and risk, while leveraging technical staff.</a:t>
            </a:r>
          </a:p>
          <a:p>
            <a:pPr lvl="1"/>
            <a:r>
              <a:rPr lang="en-US" sz="1800" b="1" dirty="0">
                <a:solidFill>
                  <a:srgbClr val="FF0000"/>
                </a:solidFill>
                <a:latin typeface="Arial" panose="020B0604020202020204" pitchFamily="34" charset="0"/>
                <a:cs typeface="Arial" panose="020B0604020202020204" pitchFamily="34" charset="0"/>
              </a:rPr>
              <a:t>If Data Analysis, ensure that leverage is based on analytical/visualization tools.</a:t>
            </a:r>
          </a:p>
          <a:p>
            <a:pPr lvl="1"/>
            <a:r>
              <a:rPr lang="en-US" sz="1800" b="1" dirty="0">
                <a:solidFill>
                  <a:srgbClr val="FF0000"/>
                </a:solidFill>
                <a:latin typeface="Arial" panose="020B0604020202020204" pitchFamily="34" charset="0"/>
                <a:cs typeface="Arial" panose="020B0604020202020204" pitchFamily="34" charset="0"/>
              </a:rPr>
              <a:t>If “don’t know”, get help to figure it out.  This is important!</a:t>
            </a:r>
          </a:p>
          <a:p>
            <a:r>
              <a:rPr lang="en-US" sz="1800" b="1" dirty="0">
                <a:latin typeface="Arial" panose="020B0604020202020204" pitchFamily="34" charset="0"/>
                <a:cs typeface="Arial" panose="020B0604020202020204" pitchFamily="34" charset="0"/>
              </a:rPr>
              <a:t>Are my users ready for this?</a:t>
            </a:r>
          </a:p>
          <a:p>
            <a:pPr lvl="1"/>
            <a:r>
              <a:rPr lang="en-US" sz="1800" b="1" dirty="0">
                <a:solidFill>
                  <a:srgbClr val="FF0000"/>
                </a:solidFill>
                <a:latin typeface="Arial" panose="020B0604020202020204" pitchFamily="34" charset="0"/>
                <a:cs typeface="Arial" panose="020B0604020202020204" pitchFamily="34" charset="0"/>
              </a:rPr>
              <a:t>Three user types:  risk averse, risk unaware, risk controlled.</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Do I have appropriate leadership for such an effort?</a:t>
            </a:r>
          </a:p>
          <a:p>
            <a:pPr lvl="1"/>
            <a:r>
              <a:rPr lang="en-US" sz="1800" b="1" dirty="0">
                <a:solidFill>
                  <a:srgbClr val="FF0000"/>
                </a:solidFill>
                <a:latin typeface="Arial" panose="020B0604020202020204" pitchFamily="34" charset="0"/>
                <a:cs typeface="Arial" panose="020B0604020202020204" pitchFamily="34" charset="0"/>
              </a:rPr>
              <a:t>Leadership, Technical, Managerial, Governance.</a:t>
            </a:r>
          </a:p>
          <a:p>
            <a:r>
              <a:rPr lang="en-US" sz="1800" b="1" dirty="0">
                <a:latin typeface="Arial" panose="020B0604020202020204" pitchFamily="34" charset="0"/>
                <a:cs typeface="Arial" panose="020B0604020202020204" pitchFamily="34" charset="0"/>
              </a:rPr>
              <a:t>Can I manage scale, without scale managing me?</a:t>
            </a:r>
          </a:p>
          <a:p>
            <a:pPr lvl="1"/>
            <a:r>
              <a:rPr lang="en-US" sz="1800" b="1" dirty="0">
                <a:solidFill>
                  <a:srgbClr val="FF0000"/>
                </a:solidFill>
                <a:latin typeface="Arial" panose="020B0604020202020204" pitchFamily="34" charset="0"/>
                <a:cs typeface="Arial" panose="020B0604020202020204" pitchFamily="34" charset="0"/>
              </a:rPr>
              <a:t>Standards are necessary for production, but could guarantee failure if inappropriately applied.</a:t>
            </a:r>
          </a:p>
        </p:txBody>
      </p:sp>
    </p:spTree>
    <p:extLst>
      <p:ext uri="{BB962C8B-B14F-4D97-AF65-F5344CB8AC3E}">
        <p14:creationId xmlns:p14="http://schemas.microsoft.com/office/powerpoint/2010/main" val="5034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55"/>
            <a:ext cx="8229600" cy="1143000"/>
          </a:xfrm>
        </p:spPr>
        <p:txBody>
          <a:bodyPr>
            <a:noAutofit/>
          </a:bodyPr>
          <a:lstStyle/>
          <a:p>
            <a:r>
              <a:rPr lang="en-US" sz="3200" b="1" dirty="0">
                <a:latin typeface="Arial" panose="020B0604020202020204" pitchFamily="34" charset="0"/>
                <a:cs typeface="Arial" panose="020B0604020202020204" pitchFamily="34" charset="0"/>
              </a:rPr>
              <a:t>ASK YOURSELF!</a:t>
            </a:r>
            <a:br>
              <a:rPr lang="en-US" sz="32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Big Data Project I</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(Prior to approval of project)</a:t>
            </a:r>
          </a:p>
        </p:txBody>
      </p:sp>
      <p:sp>
        <p:nvSpPr>
          <p:cNvPr id="3" name="Content Placeholder 2"/>
          <p:cNvSpPr>
            <a:spLocks noGrp="1"/>
          </p:cNvSpPr>
          <p:nvPr>
            <p:ph idx="1"/>
          </p:nvPr>
        </p:nvSpPr>
        <p:spPr>
          <a:xfrm>
            <a:off x="228600" y="1398722"/>
            <a:ext cx="8610599" cy="4525963"/>
          </a:xfrm>
        </p:spPr>
        <p:txBody>
          <a:bodyPr>
            <a:noAutofit/>
          </a:bodyPr>
          <a:lstStyle/>
          <a:p>
            <a:r>
              <a:rPr lang="en-US" sz="2800" b="1" dirty="0">
                <a:latin typeface="Arial" panose="020B0604020202020204" pitchFamily="34" charset="0"/>
                <a:cs typeface="Arial" panose="020B0604020202020204" pitchFamily="34" charset="0"/>
              </a:rPr>
              <a:t>What will change if this project succeeds?</a:t>
            </a:r>
          </a:p>
          <a:p>
            <a:r>
              <a:rPr lang="en-US" sz="2800" b="1" dirty="0">
                <a:latin typeface="Arial" panose="020B0604020202020204" pitchFamily="34" charset="0"/>
                <a:cs typeface="Arial" panose="020B0604020202020204" pitchFamily="34" charset="0"/>
              </a:rPr>
              <a:t>Does this need to use “big data” technology?</a:t>
            </a:r>
          </a:p>
          <a:p>
            <a:r>
              <a:rPr lang="en-US" sz="2800" b="1" dirty="0">
                <a:latin typeface="Arial" panose="020B0604020202020204" pitchFamily="34" charset="0"/>
                <a:cs typeface="Arial" panose="020B0604020202020204" pitchFamily="34" charset="0"/>
              </a:rPr>
              <a:t>Can I form an appropriate team to create the application?</a:t>
            </a:r>
          </a:p>
          <a:p>
            <a:r>
              <a:rPr lang="en-US" sz="2800" b="1" dirty="0">
                <a:latin typeface="Arial" panose="020B0604020202020204" pitchFamily="34" charset="0"/>
                <a:cs typeface="Arial" panose="020B0604020202020204" pitchFamily="34" charset="0"/>
              </a:rPr>
              <a:t>Can I form an appropriate structure to deploy and operate the resultant application?</a:t>
            </a:r>
          </a:p>
          <a:p>
            <a:r>
              <a:rPr lang="en-US" sz="2800" b="1" dirty="0">
                <a:latin typeface="Arial" panose="020B0604020202020204" pitchFamily="34" charset="0"/>
                <a:cs typeface="Arial" panose="020B0604020202020204" pitchFamily="34" charset="0"/>
              </a:rPr>
              <a:t>Who is responsible to have appropriate user processes in place?</a:t>
            </a:r>
          </a:p>
          <a:p>
            <a:r>
              <a:rPr lang="en-US" sz="2800" b="1" dirty="0">
                <a:latin typeface="Arial" panose="020B0604020202020204" pitchFamily="34" charset="0"/>
                <a:cs typeface="Arial" panose="020B0604020202020204" pitchFamily="34" charset="0"/>
              </a:rPr>
              <a:t>How will results be delivered? To Whom/What?</a:t>
            </a:r>
          </a:p>
        </p:txBody>
      </p:sp>
    </p:spTree>
    <p:extLst>
      <p:ext uri="{BB962C8B-B14F-4D97-AF65-F5344CB8AC3E}">
        <p14:creationId xmlns:p14="http://schemas.microsoft.com/office/powerpoint/2010/main" val="292830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8697-E761-4567-8E33-594A78A616B4}"/>
              </a:ext>
            </a:extLst>
          </p:cNvPr>
          <p:cNvSpPr>
            <a:spLocks noGrp="1"/>
          </p:cNvSpPr>
          <p:nvPr>
            <p:ph type="title"/>
          </p:nvPr>
        </p:nvSpPr>
        <p:spPr/>
        <p:txBody>
          <a:bodyPr>
            <a:normAutofit/>
          </a:bodyPr>
          <a:lstStyle/>
          <a:p>
            <a:r>
              <a:rPr lang="en-US" sz="3200" b="1" dirty="0"/>
              <a:t>Term Paper Topics</a:t>
            </a:r>
            <a:br>
              <a:rPr lang="en-US" sz="3200" b="1" dirty="0"/>
            </a:br>
            <a:r>
              <a:rPr lang="en-US" sz="3200" b="1" dirty="0"/>
              <a:t>Spring 2018  (Fall 2018 on CANVAS)</a:t>
            </a:r>
          </a:p>
        </p:txBody>
      </p:sp>
      <p:sp>
        <p:nvSpPr>
          <p:cNvPr id="3" name="Footer Placeholder 2">
            <a:extLst>
              <a:ext uri="{FF2B5EF4-FFF2-40B4-BE49-F238E27FC236}">
                <a16:creationId xmlns:a16="http://schemas.microsoft.com/office/drawing/2014/main" id="{2CDA2480-536E-42EE-9993-15686651C6F7}"/>
              </a:ext>
            </a:extLst>
          </p:cNvPr>
          <p:cNvSpPr>
            <a:spLocks noGrp="1"/>
          </p:cNvSpPr>
          <p:nvPr>
            <p:ph type="ftr" sz="quarter" idx="11"/>
          </p:nvPr>
        </p:nvSpPr>
        <p:spPr/>
        <p:txBody>
          <a:bodyPr/>
          <a:lstStyle/>
          <a:p>
            <a:r>
              <a:rPr lang="en-US"/>
              <a:t>DGB 5/2013</a:t>
            </a:r>
          </a:p>
        </p:txBody>
      </p:sp>
      <p:sp>
        <p:nvSpPr>
          <p:cNvPr id="4" name="Slide Number Placeholder 3">
            <a:extLst>
              <a:ext uri="{FF2B5EF4-FFF2-40B4-BE49-F238E27FC236}">
                <a16:creationId xmlns:a16="http://schemas.microsoft.com/office/drawing/2014/main" id="{250CE7A3-4AF7-41EC-B5E9-42387285A52F}"/>
              </a:ext>
            </a:extLst>
          </p:cNvPr>
          <p:cNvSpPr>
            <a:spLocks noGrp="1"/>
          </p:cNvSpPr>
          <p:nvPr>
            <p:ph type="sldNum" sz="quarter" idx="12"/>
          </p:nvPr>
        </p:nvSpPr>
        <p:spPr/>
        <p:txBody>
          <a:bodyPr/>
          <a:lstStyle/>
          <a:p>
            <a:fld id="{B94A0634-974A-46A7-B268-05D2A189DA49}" type="slidenum">
              <a:rPr lang="en-US" smtClean="0"/>
              <a:t>9</a:t>
            </a:fld>
            <a:endParaRPr lang="en-US"/>
          </a:p>
        </p:txBody>
      </p:sp>
      <p:sp>
        <p:nvSpPr>
          <p:cNvPr id="9" name="Rectangle 8">
            <a:extLst>
              <a:ext uri="{FF2B5EF4-FFF2-40B4-BE49-F238E27FC236}">
                <a16:creationId xmlns:a16="http://schemas.microsoft.com/office/drawing/2014/main" id="{FDCCD616-6A41-4A5E-A786-F8C59889E85D}"/>
              </a:ext>
            </a:extLst>
          </p:cNvPr>
          <p:cNvSpPr/>
          <p:nvPr/>
        </p:nvSpPr>
        <p:spPr>
          <a:xfrm>
            <a:off x="762000" y="1295400"/>
            <a:ext cx="7315200" cy="4401205"/>
          </a:xfrm>
          <a:prstGeom prst="rect">
            <a:avLst/>
          </a:prstGeom>
        </p:spPr>
        <p:txBody>
          <a:bodyPr wrap="square">
            <a:spAutoFit/>
          </a:bodyPr>
          <a:lstStyle/>
          <a:p>
            <a:pPr marL="171450" indent="-171450">
              <a:buFont typeface="Arial" panose="020B0604020202020204" pitchFamily="34" charset="0"/>
              <a:buChar char="•"/>
            </a:pPr>
            <a:r>
              <a:rPr lang="en-US" sz="1400" b="1" dirty="0"/>
              <a:t>A Survey of Music Recommender Systems </a:t>
            </a:r>
          </a:p>
          <a:p>
            <a:pPr marL="171450" indent="-171450">
              <a:buFont typeface="Arial" panose="020B0604020202020204" pitchFamily="34" charset="0"/>
              <a:buChar char="•"/>
            </a:pPr>
            <a:r>
              <a:rPr lang="en-US" sz="1400" b="1" dirty="0"/>
              <a:t>Heart Failure Prediction based on Multi-Layer Perceptron Classifier</a:t>
            </a:r>
          </a:p>
          <a:p>
            <a:pPr marL="171450" indent="-171450">
              <a:buFont typeface="Arial" panose="020B0604020202020204" pitchFamily="34" charset="0"/>
              <a:buChar char="•"/>
            </a:pPr>
            <a:r>
              <a:rPr lang="en-US" sz="1400" b="1" dirty="0"/>
              <a:t>Data Mining Technology and Its Application in E-commerce</a:t>
            </a:r>
          </a:p>
          <a:p>
            <a:pPr marL="171450" indent="-171450">
              <a:buFont typeface="Arial" panose="020B0604020202020204" pitchFamily="34" charset="0"/>
              <a:buChar char="•"/>
            </a:pPr>
            <a:r>
              <a:rPr lang="en-US" sz="1400" b="1" dirty="0"/>
              <a:t> BIG DATA IN MANUFACTURING</a:t>
            </a:r>
          </a:p>
          <a:p>
            <a:pPr marL="171450" indent="-171450">
              <a:buFont typeface="Arial" panose="020B0604020202020204" pitchFamily="34" charset="0"/>
              <a:buChar char="•"/>
            </a:pPr>
            <a:r>
              <a:rPr lang="en-US" sz="1400" b="1" dirty="0"/>
              <a:t>Big Data In Baseball</a:t>
            </a:r>
          </a:p>
          <a:p>
            <a:pPr marL="171450" indent="-171450">
              <a:buFont typeface="Arial" panose="020B0604020202020204" pitchFamily="34" charset="0"/>
              <a:buChar char="•"/>
            </a:pPr>
            <a:r>
              <a:rPr lang="en-US" sz="1400" b="1" dirty="0"/>
              <a:t>Time series analysis using the hybrid of artificial neural network and Autoregressive integrated moving average (ARIMA) model </a:t>
            </a:r>
          </a:p>
          <a:p>
            <a:pPr marL="171450" indent="-171450">
              <a:buFont typeface="Arial" panose="020B0604020202020204" pitchFamily="34" charset="0"/>
              <a:buChar char="•"/>
            </a:pPr>
            <a:r>
              <a:rPr lang="en-US" sz="1400" b="1" dirty="0"/>
              <a:t>HEDGE FUNDS AND BIG DATA </a:t>
            </a:r>
          </a:p>
          <a:p>
            <a:pPr marL="171450" indent="-171450">
              <a:buFont typeface="Arial" panose="020B0604020202020204" pitchFamily="34" charset="0"/>
              <a:buChar char="•"/>
            </a:pPr>
            <a:r>
              <a:rPr lang="en-US" sz="1400" b="1" dirty="0"/>
              <a:t>BIG DATA IN FOOD INDUSTRY</a:t>
            </a:r>
          </a:p>
          <a:p>
            <a:pPr marL="171450" indent="-171450">
              <a:buFont typeface="Arial" panose="020B0604020202020204" pitchFamily="34" charset="0"/>
              <a:buChar char="•"/>
            </a:pPr>
            <a:r>
              <a:rPr lang="en-US" sz="1400" b="1" dirty="0"/>
              <a:t>Big Data and Machine Learning </a:t>
            </a:r>
          </a:p>
          <a:p>
            <a:pPr marL="171450" indent="-171450">
              <a:buFont typeface="Arial" panose="020B0604020202020204" pitchFamily="34" charset="0"/>
              <a:buChar char="•"/>
            </a:pPr>
            <a:r>
              <a:rPr lang="en-US" sz="1400" b="1" dirty="0"/>
              <a:t>Big Data in Deep Learning: How Big data is empowering AI and Machine Learning </a:t>
            </a:r>
          </a:p>
          <a:p>
            <a:pPr marL="171450" indent="-171450">
              <a:buFont typeface="Arial" panose="020B0604020202020204" pitchFamily="34" charset="0"/>
              <a:buChar char="•"/>
            </a:pPr>
            <a:r>
              <a:rPr lang="en-US" sz="1400" b="1" dirty="0"/>
              <a:t>Data Migration from Relational Database to NoSQL Database </a:t>
            </a:r>
          </a:p>
          <a:p>
            <a:pPr marL="171450" indent="-171450">
              <a:buFont typeface="Arial" panose="020B0604020202020204" pitchFamily="34" charset="0"/>
              <a:buChar char="•"/>
            </a:pPr>
            <a:r>
              <a:rPr lang="en-US" sz="1400" b="1" dirty="0"/>
              <a:t>Impact of Big Data on Video Games</a:t>
            </a:r>
          </a:p>
          <a:p>
            <a:pPr marL="171450" indent="-171450">
              <a:buFont typeface="Arial" panose="020B0604020202020204" pitchFamily="34" charset="0"/>
              <a:buChar char="•"/>
            </a:pPr>
            <a:r>
              <a:rPr lang="en-US" sz="1400" b="1" dirty="0"/>
              <a:t>Accelerating Data Management Systems with Machine Learning</a:t>
            </a:r>
          </a:p>
          <a:p>
            <a:pPr marL="171450" indent="-171450">
              <a:buFont typeface="Arial" panose="020B0604020202020204" pitchFamily="34" charset="0"/>
              <a:buChar char="•"/>
            </a:pPr>
            <a:r>
              <a:rPr lang="en-US" sz="1400" b="1" dirty="0"/>
              <a:t>Big Data in NBA</a:t>
            </a:r>
          </a:p>
          <a:p>
            <a:pPr marL="171450" indent="-171450">
              <a:buFont typeface="Arial" panose="020B0604020202020204" pitchFamily="34" charset="0"/>
              <a:buChar char="•"/>
            </a:pPr>
            <a:r>
              <a:rPr lang="en-US" sz="1400" b="1" dirty="0"/>
              <a:t>A Survey of Big Data in Sports </a:t>
            </a:r>
          </a:p>
          <a:p>
            <a:pPr marL="171450" indent="-171450">
              <a:buFont typeface="Arial" panose="020B0604020202020204" pitchFamily="34" charset="0"/>
              <a:buChar char="•"/>
            </a:pPr>
            <a:r>
              <a:rPr lang="en-US" sz="1400" b="1" dirty="0"/>
              <a:t>DATA VISUALIZATION IN THE WORLD OF BIG DATA </a:t>
            </a:r>
          </a:p>
          <a:p>
            <a:pPr marL="171450" indent="-171450">
              <a:buFont typeface="Arial" panose="020B0604020202020204" pitchFamily="34" charset="0"/>
              <a:buChar char="•"/>
            </a:pPr>
            <a:r>
              <a:rPr lang="en-US" sz="1400" b="1" dirty="0"/>
              <a:t>An Overview of Current RNA Sequencing Methods</a:t>
            </a:r>
          </a:p>
          <a:p>
            <a:pPr marL="171450" indent="-171450">
              <a:buFont typeface="Arial" panose="020B0604020202020204" pitchFamily="34" charset="0"/>
              <a:buChar char="•"/>
            </a:pPr>
            <a:r>
              <a:rPr lang="en-US" sz="1400" b="1" dirty="0"/>
              <a:t>Big Data Application: Medical Care Science </a:t>
            </a:r>
          </a:p>
          <a:p>
            <a:pPr marL="171450" indent="-171450">
              <a:buFont typeface="Arial" panose="020B0604020202020204" pitchFamily="34" charset="0"/>
              <a:buChar char="•"/>
            </a:pPr>
            <a:r>
              <a:rPr lang="en-US" sz="1400" b="1" dirty="0"/>
              <a:t>A Survey on Web Usage Mining </a:t>
            </a:r>
          </a:p>
        </p:txBody>
      </p:sp>
    </p:spTree>
    <p:extLst>
      <p:ext uri="{BB962C8B-B14F-4D97-AF65-F5344CB8AC3E}">
        <p14:creationId xmlns:p14="http://schemas.microsoft.com/office/powerpoint/2010/main" val="2374512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55"/>
            <a:ext cx="8229600" cy="1143000"/>
          </a:xfrm>
        </p:spPr>
        <p:txBody>
          <a:bodyPr>
            <a:noAutofit/>
          </a:bodyPr>
          <a:lstStyle/>
          <a:p>
            <a:r>
              <a:rPr lang="en-US" sz="3200" b="1" dirty="0">
                <a:latin typeface="Arial" panose="020B0604020202020204" pitchFamily="34" charset="0"/>
                <a:cs typeface="Arial" panose="020B0604020202020204" pitchFamily="34" charset="0"/>
              </a:rPr>
              <a:t>ASK YOURSELF!</a:t>
            </a:r>
            <a:br>
              <a:rPr lang="en-US" sz="32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Big Data Project I</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(Prior to approval of project)</a:t>
            </a:r>
          </a:p>
        </p:txBody>
      </p:sp>
      <p:sp>
        <p:nvSpPr>
          <p:cNvPr id="3" name="Content Placeholder 2"/>
          <p:cNvSpPr>
            <a:spLocks noGrp="1"/>
          </p:cNvSpPr>
          <p:nvPr>
            <p:ph idx="1"/>
          </p:nvPr>
        </p:nvSpPr>
        <p:spPr>
          <a:xfrm>
            <a:off x="228600" y="1398722"/>
            <a:ext cx="8610599" cy="4525963"/>
          </a:xfrm>
        </p:spPr>
        <p:txBody>
          <a:bodyPr>
            <a:noAutofit/>
          </a:bodyPr>
          <a:lstStyle/>
          <a:p>
            <a:r>
              <a:rPr lang="en-US" sz="1600" b="1" dirty="0">
                <a:latin typeface="Arial" panose="020B0604020202020204" pitchFamily="34" charset="0"/>
                <a:cs typeface="Arial" panose="020B0604020202020204" pitchFamily="34" charset="0"/>
              </a:rPr>
              <a:t>What will change if this project succeeds?</a:t>
            </a:r>
          </a:p>
          <a:p>
            <a:pPr lvl="1"/>
            <a:r>
              <a:rPr lang="en-US" sz="1600" b="1" dirty="0">
                <a:solidFill>
                  <a:srgbClr val="FF0000"/>
                </a:solidFill>
                <a:latin typeface="Arial" panose="020B0604020202020204" pitchFamily="34" charset="0"/>
                <a:cs typeface="Arial" panose="020B0604020202020204" pitchFamily="34" charset="0"/>
              </a:rPr>
              <a:t> If no good answer, do not initiate </a:t>
            </a:r>
          </a:p>
          <a:p>
            <a:pPr lvl="1"/>
            <a:r>
              <a:rPr lang="en-US" sz="1600" b="1" dirty="0">
                <a:solidFill>
                  <a:srgbClr val="FF0000"/>
                </a:solidFill>
                <a:latin typeface="Arial" panose="020B0604020202020204" pitchFamily="34" charset="0"/>
                <a:cs typeface="Arial" panose="020B0604020202020204" pitchFamily="34" charset="0"/>
              </a:rPr>
              <a:t> Ideally it should create some process or product change.</a:t>
            </a:r>
            <a:r>
              <a:rPr lang="en-US" sz="1600" b="1" dirty="0">
                <a:latin typeface="Arial" panose="020B0604020202020204" pitchFamily="34" charset="0"/>
                <a:cs typeface="Arial" panose="020B0604020202020204" pitchFamily="34" charset="0"/>
              </a:rPr>
              <a:t>  </a:t>
            </a:r>
          </a:p>
          <a:p>
            <a:r>
              <a:rPr lang="en-US" sz="1600" b="1" dirty="0">
                <a:latin typeface="Arial" panose="020B0604020202020204" pitchFamily="34" charset="0"/>
                <a:cs typeface="Arial" panose="020B0604020202020204" pitchFamily="34" charset="0"/>
              </a:rPr>
              <a:t>Does this need to use “big data” technology?</a:t>
            </a:r>
          </a:p>
          <a:p>
            <a:pPr lvl="1"/>
            <a:r>
              <a:rPr lang="en-US" sz="1600" b="1" dirty="0">
                <a:solidFill>
                  <a:srgbClr val="FF0000"/>
                </a:solidFill>
                <a:latin typeface="Arial" panose="020B0604020202020204" pitchFamily="34" charset="0"/>
                <a:cs typeface="Arial" panose="020B0604020202020204" pitchFamily="34" charset="0"/>
              </a:rPr>
              <a:t> Can it be done with Warehouse/DataMart or other more classical technologies.  If not, why not.</a:t>
            </a:r>
            <a:endParaRPr lang="en-US" sz="1600" b="1"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Can I form an appropriate team to create the application?</a:t>
            </a:r>
          </a:p>
          <a:p>
            <a:pPr lvl="1"/>
            <a:r>
              <a:rPr lang="en-US" sz="1600" b="1" dirty="0">
                <a:solidFill>
                  <a:srgbClr val="FF0000"/>
                </a:solidFill>
                <a:latin typeface="Arial" panose="020B0604020202020204" pitchFamily="34" charset="0"/>
                <a:cs typeface="Arial" panose="020B0604020202020204" pitchFamily="34" charset="0"/>
              </a:rPr>
              <a:t>For example, access to domain expert, user champion, analytic expertise, visualization expertise, software/data management expertise, meta (e.g. security, compliance) expertise.</a:t>
            </a:r>
          </a:p>
          <a:p>
            <a:r>
              <a:rPr lang="en-US" sz="1600" b="1" dirty="0">
                <a:latin typeface="Arial" panose="020B0604020202020204" pitchFamily="34" charset="0"/>
                <a:cs typeface="Arial" panose="020B0604020202020204" pitchFamily="34" charset="0"/>
              </a:rPr>
              <a:t>Can I form an appropriate structure to deploy and operate the resultant application?</a:t>
            </a:r>
          </a:p>
          <a:p>
            <a:pPr lvl="1"/>
            <a:r>
              <a:rPr lang="en-US" sz="1600" b="1" dirty="0">
                <a:solidFill>
                  <a:srgbClr val="FF0000"/>
                </a:solidFill>
                <a:latin typeface="Arial" panose="020B0604020202020204" pitchFamily="34" charset="0"/>
                <a:cs typeface="Arial" panose="020B0604020202020204" pitchFamily="34" charset="0"/>
              </a:rPr>
              <a:t>Many don’t even know what this means.</a:t>
            </a:r>
          </a:p>
          <a:p>
            <a:r>
              <a:rPr lang="en-US" sz="1600" b="1" dirty="0">
                <a:latin typeface="Arial" panose="020B0604020202020204" pitchFamily="34" charset="0"/>
                <a:cs typeface="Arial" panose="020B0604020202020204" pitchFamily="34" charset="0"/>
              </a:rPr>
              <a:t>Who is responsible to have appropriate user processes in place?</a:t>
            </a:r>
          </a:p>
          <a:p>
            <a:pPr lvl="1"/>
            <a:r>
              <a:rPr lang="en-US" sz="1600" b="1" dirty="0">
                <a:solidFill>
                  <a:srgbClr val="FF0000"/>
                </a:solidFill>
                <a:latin typeface="Arial" panose="020B0604020202020204" pitchFamily="34" charset="0"/>
                <a:cs typeface="Arial" panose="020B0604020202020204" pitchFamily="34" charset="0"/>
              </a:rPr>
              <a:t>If no really good answer, you may get successful software with failing project.</a:t>
            </a:r>
          </a:p>
          <a:p>
            <a:r>
              <a:rPr lang="en-US" sz="1600" b="1" dirty="0">
                <a:latin typeface="Arial" panose="020B0604020202020204" pitchFamily="34" charset="0"/>
                <a:cs typeface="Arial" panose="020B0604020202020204" pitchFamily="34" charset="0"/>
              </a:rPr>
              <a:t>How will results be delivered? To Whom/What?</a:t>
            </a:r>
          </a:p>
          <a:p>
            <a:pPr lvl="1"/>
            <a:r>
              <a:rPr lang="en-US" sz="1600" b="1" dirty="0">
                <a:solidFill>
                  <a:srgbClr val="FF0000"/>
                </a:solidFill>
                <a:latin typeface="Arial" panose="020B0604020202020204" pitchFamily="34" charset="0"/>
                <a:cs typeface="Arial" panose="020B0604020202020204" pitchFamily="34" charset="0"/>
              </a:rPr>
              <a:t>If only “dashboard” why big data?  If “Whom” what actions will result, on what timeframe?  If “What”, you need to think of operational controls.</a:t>
            </a:r>
          </a:p>
          <a:p>
            <a:endParaRPr lang="en-US" sz="1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7299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Arial" panose="020B0604020202020204" pitchFamily="34" charset="0"/>
                <a:cs typeface="Arial" panose="020B0604020202020204" pitchFamily="34" charset="0"/>
              </a:rPr>
              <a:t>ASK YOURSELF!</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Big Data Project II</a:t>
            </a:r>
            <a:br>
              <a:rPr lang="en-US" sz="36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(After you have decided to do the project)</a:t>
            </a:r>
          </a:p>
        </p:txBody>
      </p:sp>
      <p:sp>
        <p:nvSpPr>
          <p:cNvPr id="3" name="Content Placeholder 2"/>
          <p:cNvSpPr>
            <a:spLocks noGrp="1"/>
          </p:cNvSpPr>
          <p:nvPr>
            <p:ph idx="1"/>
          </p:nvPr>
        </p:nvSpPr>
        <p:spPr/>
        <p:txBody>
          <a:bodyPr>
            <a:normAutofit/>
          </a:bodyPr>
          <a:lstStyle/>
          <a:p>
            <a:r>
              <a:rPr lang="en-US" sz="2800" b="1" dirty="0">
                <a:latin typeface="Arial" panose="020B0604020202020204" pitchFamily="34" charset="0"/>
                <a:cs typeface="Arial" panose="020B0604020202020204" pitchFamily="34" charset="0"/>
              </a:rPr>
              <a:t>Have I framed the right questions?</a:t>
            </a:r>
          </a:p>
          <a:p>
            <a:r>
              <a:rPr lang="en-US" sz="2800" b="1" dirty="0">
                <a:latin typeface="Arial" panose="020B0604020202020204" pitchFamily="34" charset="0"/>
                <a:cs typeface="Arial" panose="020B0604020202020204" pitchFamily="34" charset="0"/>
              </a:rPr>
              <a:t>Do I have, or can I get, the data to address these questions?</a:t>
            </a:r>
          </a:p>
          <a:p>
            <a:r>
              <a:rPr lang="en-US" b="1" dirty="0">
                <a:latin typeface="Arial" panose="020B0604020202020204" pitchFamily="34" charset="0"/>
                <a:cs typeface="Arial" panose="020B0604020202020204" pitchFamily="34" charset="0"/>
              </a:rPr>
              <a:t>Is this a significant data integration project? </a:t>
            </a:r>
          </a:p>
          <a:p>
            <a:r>
              <a:rPr lang="en-US" sz="2800" b="1" dirty="0">
                <a:latin typeface="Arial" panose="020B0604020202020204" pitchFamily="34" charset="0"/>
                <a:cs typeface="Arial" panose="020B0604020202020204" pitchFamily="34" charset="0"/>
              </a:rPr>
              <a:t>Do I have an appropriate team to create the application?</a:t>
            </a:r>
          </a:p>
          <a:p>
            <a:r>
              <a:rPr lang="en-US" sz="2800" b="1" dirty="0">
                <a:latin typeface="Arial" panose="020B0604020202020204" pitchFamily="34" charset="0"/>
                <a:cs typeface="Arial" panose="020B0604020202020204" pitchFamily="34" charset="0"/>
              </a:rPr>
              <a:t>Do I have appropriate structure to deploy and operate the resultant application?</a:t>
            </a:r>
          </a:p>
        </p:txBody>
      </p:sp>
    </p:spTree>
    <p:extLst>
      <p:ext uri="{BB962C8B-B14F-4D97-AF65-F5344CB8AC3E}">
        <p14:creationId xmlns:p14="http://schemas.microsoft.com/office/powerpoint/2010/main" val="17432658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Arial" panose="020B0604020202020204" pitchFamily="34" charset="0"/>
                <a:cs typeface="Arial" panose="020B0604020202020204" pitchFamily="34" charset="0"/>
              </a:rPr>
              <a:t>ASK YOURSELF!</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Big Data Project II</a:t>
            </a:r>
            <a:br>
              <a:rPr lang="en-US" sz="36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(After you have decided to do the project)</a:t>
            </a:r>
          </a:p>
        </p:txBody>
      </p:sp>
      <p:sp>
        <p:nvSpPr>
          <p:cNvPr id="3" name="Content Placeholder 2"/>
          <p:cNvSpPr>
            <a:spLocks noGrp="1"/>
          </p:cNvSpPr>
          <p:nvPr>
            <p:ph idx="1"/>
          </p:nvPr>
        </p:nvSpPr>
        <p:spPr/>
        <p:txBody>
          <a:bodyPr>
            <a:normAutofit lnSpcReduction="10000"/>
          </a:bodyPr>
          <a:lstStyle/>
          <a:p>
            <a:r>
              <a:rPr lang="en-US" sz="1800" b="1" dirty="0">
                <a:latin typeface="Arial" panose="020B0604020202020204" pitchFamily="34" charset="0"/>
                <a:cs typeface="Arial" panose="020B0604020202020204" pitchFamily="34" charset="0"/>
              </a:rPr>
              <a:t>Have I framed the right questions?</a:t>
            </a:r>
          </a:p>
          <a:p>
            <a:pPr lvl="1"/>
            <a:r>
              <a:rPr lang="en-US" sz="1800" b="1" dirty="0">
                <a:solidFill>
                  <a:srgbClr val="FF0000"/>
                </a:solidFill>
                <a:latin typeface="Arial" panose="020B0604020202020204" pitchFamily="34" charset="0"/>
                <a:cs typeface="Arial" panose="020B0604020202020204" pitchFamily="34" charset="0"/>
              </a:rPr>
              <a:t> If no good answer (or not sure), stop!</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Do I have, or can I get, the data to address these questions?</a:t>
            </a:r>
          </a:p>
          <a:p>
            <a:pPr lvl="1"/>
            <a:r>
              <a:rPr lang="en-US" sz="1800" b="1" dirty="0">
                <a:solidFill>
                  <a:srgbClr val="FF0000"/>
                </a:solidFill>
                <a:latin typeface="Arial" panose="020B0604020202020204" pitchFamily="34" charset="0"/>
                <a:cs typeface="Arial" panose="020B0604020202020204" pitchFamily="34" charset="0"/>
              </a:rPr>
              <a:t> If no, why not and what should be done about it.</a:t>
            </a:r>
          </a:p>
          <a:p>
            <a:r>
              <a:rPr lang="en-US" sz="1800" b="1" dirty="0">
                <a:latin typeface="Arial" panose="020B0604020202020204" pitchFamily="34" charset="0"/>
                <a:cs typeface="Arial" panose="020B0604020202020204" pitchFamily="34" charset="0"/>
              </a:rPr>
              <a:t> Is this a significant data integration project </a:t>
            </a:r>
          </a:p>
          <a:p>
            <a:pPr lvl="1"/>
            <a:r>
              <a:rPr lang="en-US" sz="1800" b="1" dirty="0">
                <a:solidFill>
                  <a:srgbClr val="FF0000"/>
                </a:solidFill>
                <a:latin typeface="Arial" panose="020B0604020202020204" pitchFamily="34" charset="0"/>
                <a:cs typeface="Arial" panose="020B0604020202020204" pitchFamily="34" charset="0"/>
              </a:rPr>
              <a:t>That is, is it dominated by data complexity as well as 3 Vs.</a:t>
            </a:r>
          </a:p>
          <a:p>
            <a:pPr lvl="1"/>
            <a:r>
              <a:rPr lang="en-US" sz="1800" b="1" dirty="0">
                <a:solidFill>
                  <a:srgbClr val="FF0000"/>
                </a:solidFill>
                <a:latin typeface="Arial" panose="020B0604020202020204" pitchFamily="34" charset="0"/>
                <a:cs typeface="Arial" panose="020B0604020202020204" pitchFamily="34" charset="0"/>
              </a:rPr>
              <a:t>If yes, data and systems engineering will be required (e.g. feed control and synchronization).</a:t>
            </a:r>
          </a:p>
          <a:p>
            <a:r>
              <a:rPr lang="en-US" sz="1800" b="1" dirty="0">
                <a:latin typeface="Arial" panose="020B0604020202020204" pitchFamily="34" charset="0"/>
                <a:cs typeface="Arial" panose="020B0604020202020204" pitchFamily="34" charset="0"/>
              </a:rPr>
              <a:t>Do I have an appropriate team to create the application?</a:t>
            </a:r>
          </a:p>
          <a:p>
            <a:pPr lvl="1"/>
            <a:r>
              <a:rPr lang="en-US" sz="1800" b="1" dirty="0">
                <a:solidFill>
                  <a:srgbClr val="FF0000"/>
                </a:solidFill>
                <a:latin typeface="Arial" panose="020B0604020202020204" pitchFamily="34" charset="0"/>
                <a:cs typeface="Arial" panose="020B0604020202020204" pitchFamily="34" charset="0"/>
              </a:rPr>
              <a:t>If not, when?</a:t>
            </a:r>
          </a:p>
          <a:p>
            <a:r>
              <a:rPr lang="en-US" sz="1800" b="1" dirty="0">
                <a:latin typeface="Arial" panose="020B0604020202020204" pitchFamily="34" charset="0"/>
                <a:cs typeface="Arial" panose="020B0604020202020204" pitchFamily="34" charset="0"/>
              </a:rPr>
              <a:t>Do I have appropriate structure to deploy and operate the resultant application?</a:t>
            </a:r>
          </a:p>
          <a:p>
            <a:pPr lvl="1"/>
            <a:r>
              <a:rPr lang="en-US" sz="1800" b="1" dirty="0">
                <a:solidFill>
                  <a:srgbClr val="FF0000"/>
                </a:solidFill>
                <a:latin typeface="Arial" panose="020B0604020202020204" pitchFamily="34" charset="0"/>
                <a:cs typeface="Arial" panose="020B0604020202020204" pitchFamily="34" charset="0"/>
              </a:rPr>
              <a:t>Many, if not most, projects delay this, at their peril.</a:t>
            </a:r>
          </a:p>
          <a:p>
            <a:pPr lvl="1"/>
            <a:r>
              <a:rPr lang="en-US" sz="1800" b="1" dirty="0">
                <a:solidFill>
                  <a:srgbClr val="FF0000"/>
                </a:solidFill>
                <a:latin typeface="Arial" panose="020B0604020202020204" pitchFamily="34" charset="0"/>
                <a:cs typeface="Arial" panose="020B0604020202020204" pitchFamily="34" charset="0"/>
              </a:rPr>
              <a:t> Failure here can make a valuable application into a cost sink.</a:t>
            </a:r>
          </a:p>
        </p:txBody>
      </p:sp>
    </p:spTree>
    <p:extLst>
      <p:ext uri="{BB962C8B-B14F-4D97-AF65-F5344CB8AC3E}">
        <p14:creationId xmlns:p14="http://schemas.microsoft.com/office/powerpoint/2010/main" val="311242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600" b="1" dirty="0">
                <a:latin typeface="Arial" panose="020B0604020202020204" pitchFamily="34" charset="0"/>
                <a:cs typeface="Arial" panose="020B0604020202020204" pitchFamily="34" charset="0"/>
              </a:rPr>
              <a:t>ASK YOURSELF!</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Big Data Organization I</a:t>
            </a:r>
          </a:p>
        </p:txBody>
      </p:sp>
      <p:sp>
        <p:nvSpPr>
          <p:cNvPr id="3" name="Content Placeholder 2"/>
          <p:cNvSpPr>
            <a:spLocks noGrp="1"/>
          </p:cNvSpPr>
          <p:nvPr>
            <p:ph idx="1"/>
          </p:nvPr>
        </p:nvSpPr>
        <p:spPr/>
        <p:txBody>
          <a:bodyPr>
            <a:noAutofit/>
          </a:bodyPr>
          <a:lstStyle/>
          <a:p>
            <a:r>
              <a:rPr lang="en-US" sz="2800" b="1" dirty="0">
                <a:latin typeface="Arial" panose="020B0604020202020204" pitchFamily="34" charset="0"/>
                <a:cs typeface="Arial" panose="020B0604020202020204" pitchFamily="34" charset="0"/>
              </a:rPr>
              <a:t>Does my organization have clear data governance policies in place for big data?</a:t>
            </a:r>
          </a:p>
          <a:p>
            <a:r>
              <a:rPr lang="en-US" sz="2800" b="1" dirty="0">
                <a:latin typeface="Arial" panose="020B0604020202020204" pitchFamily="34" charset="0"/>
                <a:cs typeface="Arial" panose="020B0604020202020204" pitchFamily="34" charset="0"/>
              </a:rPr>
              <a:t>What skills are needed, do we have them, and how are they organized?</a:t>
            </a:r>
          </a:p>
          <a:p>
            <a:r>
              <a:rPr lang="en-US" sz="2800" b="1" dirty="0">
                <a:latin typeface="Arial" panose="020B0604020202020204" pitchFamily="34" charset="0"/>
                <a:cs typeface="Arial" panose="020B0604020202020204" pitchFamily="34" charset="0"/>
              </a:rPr>
              <a:t>Do we understand Deployment and Operations, and can we use them?</a:t>
            </a:r>
          </a:p>
          <a:p>
            <a:r>
              <a:rPr lang="en-US" sz="2800" b="1" dirty="0">
                <a:latin typeface="Arial" panose="020B0604020202020204" pitchFamily="34" charset="0"/>
                <a:cs typeface="Arial" panose="020B0604020202020204" pitchFamily="34" charset="0"/>
              </a:rPr>
              <a:t>Do I need to create Incubation Groups, Sandboxes, other infrastructure.  E.g. Leverage people with capital.</a:t>
            </a:r>
          </a:p>
          <a:p>
            <a:r>
              <a:rPr lang="en-US" sz="2800" b="1" dirty="0">
                <a:latin typeface="Arial" panose="020B0604020202020204" pitchFamily="34" charset="0"/>
                <a:cs typeface="Arial" panose="020B0604020202020204" pitchFamily="34" charset="0"/>
              </a:rPr>
              <a:t>Can we answer the meta questions for likely projects?</a:t>
            </a:r>
          </a:p>
        </p:txBody>
      </p:sp>
    </p:spTree>
    <p:extLst>
      <p:ext uri="{BB962C8B-B14F-4D97-AF65-F5344CB8AC3E}">
        <p14:creationId xmlns:p14="http://schemas.microsoft.com/office/powerpoint/2010/main" val="18274749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600" b="1" dirty="0">
                <a:latin typeface="Arial" panose="020B0604020202020204" pitchFamily="34" charset="0"/>
                <a:cs typeface="Arial" panose="020B0604020202020204" pitchFamily="34" charset="0"/>
              </a:rPr>
              <a:t>ASK YOURSELF!</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Big Data Organization I</a:t>
            </a:r>
          </a:p>
        </p:txBody>
      </p:sp>
      <p:sp>
        <p:nvSpPr>
          <p:cNvPr id="3" name="Content Placeholder 2"/>
          <p:cNvSpPr>
            <a:spLocks noGrp="1"/>
          </p:cNvSpPr>
          <p:nvPr>
            <p:ph idx="1"/>
          </p:nvPr>
        </p:nvSpPr>
        <p:spPr/>
        <p:txBody>
          <a:bodyPr>
            <a:noAutofit/>
          </a:bodyPr>
          <a:lstStyle/>
          <a:p>
            <a:r>
              <a:rPr lang="en-US" sz="1800" b="1" dirty="0">
                <a:latin typeface="Arial" panose="020B0604020202020204" pitchFamily="34" charset="0"/>
                <a:cs typeface="Arial" panose="020B0604020202020204" pitchFamily="34" charset="0"/>
              </a:rPr>
              <a:t>Does my organization have clear data governance policies in place for big data?</a:t>
            </a:r>
          </a:p>
          <a:p>
            <a:pPr lvl="1"/>
            <a:r>
              <a:rPr lang="en-US" sz="1800" b="1" dirty="0">
                <a:solidFill>
                  <a:srgbClr val="FF0000"/>
                </a:solidFill>
                <a:latin typeface="Arial" panose="020B0604020202020204" pitchFamily="34" charset="0"/>
                <a:cs typeface="Arial" panose="020B0604020202020204" pitchFamily="34" charset="0"/>
              </a:rPr>
              <a:t> Policy, Process, Practice</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What skills are needed, do we have them, and how are they organized?</a:t>
            </a:r>
          </a:p>
          <a:p>
            <a:pPr lvl="1"/>
            <a:r>
              <a:rPr lang="en-US" sz="1800" b="1" dirty="0">
                <a:solidFill>
                  <a:srgbClr val="FF0000"/>
                </a:solidFill>
                <a:latin typeface="Arial" panose="020B0604020202020204" pitchFamily="34" charset="0"/>
                <a:cs typeface="Arial" panose="020B0604020202020204" pitchFamily="34" charset="0"/>
              </a:rPr>
              <a:t> Not only technical skills, but managerial and leadership skills.</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Do we understand Deployment and Operations, and can we use them?</a:t>
            </a:r>
          </a:p>
          <a:p>
            <a:pPr lvl="1"/>
            <a:r>
              <a:rPr lang="en-US" sz="1800" b="1" dirty="0">
                <a:solidFill>
                  <a:srgbClr val="FF0000"/>
                </a:solidFill>
                <a:latin typeface="Arial" panose="020B0604020202020204" pitchFamily="34" charset="0"/>
                <a:cs typeface="Arial" panose="020B0604020202020204" pitchFamily="34" charset="0"/>
              </a:rPr>
              <a:t>The point isn’t the buzzwords, but making sure the functions can be executed with high quality, at reasonable cost.</a:t>
            </a:r>
          </a:p>
          <a:p>
            <a:r>
              <a:rPr lang="en-US" sz="1800" b="1" dirty="0">
                <a:latin typeface="Arial" panose="020B0604020202020204" pitchFamily="34" charset="0"/>
                <a:cs typeface="Arial" panose="020B0604020202020204" pitchFamily="34" charset="0"/>
              </a:rPr>
              <a:t>Do I need to create Incubation Groups, Sandboxes, other infrastructure.  E.g. Leverage people with capital.</a:t>
            </a:r>
          </a:p>
          <a:p>
            <a:pPr lvl="1"/>
            <a:r>
              <a:rPr lang="en-US" sz="1800" b="1" dirty="0">
                <a:solidFill>
                  <a:srgbClr val="FF0000"/>
                </a:solidFill>
                <a:latin typeface="Arial" panose="020B0604020202020204" pitchFamily="34" charset="0"/>
                <a:cs typeface="Arial" panose="020B0604020202020204" pitchFamily="34" charset="0"/>
              </a:rPr>
              <a:t>In my experience this is the difference between long term success and frustration.</a:t>
            </a:r>
          </a:p>
          <a:p>
            <a:pPr lvl="1"/>
            <a:r>
              <a:rPr lang="en-US" sz="1800" b="1" dirty="0">
                <a:solidFill>
                  <a:srgbClr val="FF0000"/>
                </a:solidFill>
                <a:latin typeface="Arial" panose="020B0604020202020204" pitchFamily="34" charset="0"/>
                <a:cs typeface="Arial" panose="020B0604020202020204" pitchFamily="34" charset="0"/>
              </a:rPr>
              <a:t> Not required for the first project, but needed by the second.</a:t>
            </a:r>
          </a:p>
          <a:p>
            <a:r>
              <a:rPr lang="en-US" sz="1800" b="1" dirty="0">
                <a:latin typeface="Arial" panose="020B0604020202020204" pitchFamily="34" charset="0"/>
                <a:cs typeface="Arial" panose="020B0604020202020204" pitchFamily="34" charset="0"/>
              </a:rPr>
              <a:t>Can we answer the meta questions for likely projects?</a:t>
            </a:r>
          </a:p>
          <a:p>
            <a:pPr lvl="1"/>
            <a:r>
              <a:rPr lang="en-US" sz="1800" b="1" dirty="0">
                <a:solidFill>
                  <a:srgbClr val="FF0000"/>
                </a:solidFill>
                <a:latin typeface="Arial" panose="020B0604020202020204" pitchFamily="34" charset="0"/>
                <a:cs typeface="Arial" panose="020B0604020202020204" pitchFamily="34" charset="0"/>
              </a:rPr>
              <a:t>E.g. :  Should we create a processes for:  Cost/Benefit, Risk, Compliance, Security, Privacy (does it cross borders), …</a:t>
            </a:r>
          </a:p>
        </p:txBody>
      </p:sp>
    </p:spTree>
    <p:extLst>
      <p:ext uri="{BB962C8B-B14F-4D97-AF65-F5344CB8AC3E}">
        <p14:creationId xmlns:p14="http://schemas.microsoft.com/office/powerpoint/2010/main" val="38903259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Arial" panose="020B0604020202020204" pitchFamily="34" charset="0"/>
                <a:cs typeface="Arial" panose="020B0604020202020204" pitchFamily="34" charset="0"/>
              </a:rPr>
              <a:t>ASK YOURSELF!</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Big Data Streaming I</a:t>
            </a:r>
          </a:p>
        </p:txBody>
      </p:sp>
      <p:sp>
        <p:nvSpPr>
          <p:cNvPr id="3" name="Content Placeholder 2"/>
          <p:cNvSpPr>
            <a:spLocks noGrp="1"/>
          </p:cNvSpPr>
          <p:nvPr>
            <p:ph idx="1"/>
          </p:nvPr>
        </p:nvSpPr>
        <p:spPr>
          <a:xfrm>
            <a:off x="228600" y="1600200"/>
            <a:ext cx="8686800" cy="4525963"/>
          </a:xfrm>
        </p:spPr>
        <p:txBody>
          <a:bodyPr>
            <a:noAutofit/>
          </a:bodyPr>
          <a:lstStyle/>
          <a:p>
            <a:r>
              <a:rPr lang="en-US" sz="2800" b="1" dirty="0">
                <a:latin typeface="Arial" panose="020B0604020202020204" pitchFamily="34" charset="0"/>
                <a:cs typeface="Arial" panose="020B0604020202020204" pitchFamily="34" charset="0"/>
              </a:rPr>
              <a:t>Does my organization have clear data governance policies in place for streaming data?</a:t>
            </a:r>
          </a:p>
          <a:p>
            <a:r>
              <a:rPr lang="en-US" sz="2800" b="1" dirty="0">
                <a:latin typeface="Arial" panose="020B0604020202020204" pitchFamily="34" charset="0"/>
                <a:cs typeface="Arial" panose="020B0604020202020204" pitchFamily="34" charset="0"/>
              </a:rPr>
              <a:t>What skills are needed, do we have them, and how are they organized?</a:t>
            </a:r>
          </a:p>
          <a:p>
            <a:r>
              <a:rPr lang="en-US" sz="2800" b="1" dirty="0">
                <a:latin typeface="Arial" panose="020B0604020202020204" pitchFamily="34" charset="0"/>
                <a:cs typeface="Arial" panose="020B0604020202020204" pitchFamily="34" charset="0"/>
              </a:rPr>
              <a:t>Do I have critical applications that are real time, or near real time?</a:t>
            </a:r>
          </a:p>
          <a:p>
            <a:r>
              <a:rPr lang="en-US" sz="2800" b="1" dirty="0">
                <a:latin typeface="Arial" panose="020B0604020202020204" pitchFamily="34" charset="0"/>
                <a:cs typeface="Arial" panose="020B0604020202020204" pitchFamily="34" charset="0"/>
              </a:rPr>
              <a:t>How will my network support streaming applications?  Perhaps micro batch instead?</a:t>
            </a:r>
          </a:p>
          <a:p>
            <a:r>
              <a:rPr lang="en-US" sz="2800" b="1" dirty="0">
                <a:latin typeface="Arial" panose="020B0604020202020204" pitchFamily="34" charset="0"/>
                <a:cs typeface="Arial" panose="020B0604020202020204" pitchFamily="34" charset="0"/>
              </a:rPr>
              <a:t>Can we answer the meta questions for any project?</a:t>
            </a:r>
          </a:p>
        </p:txBody>
      </p:sp>
    </p:spTree>
    <p:extLst>
      <p:ext uri="{BB962C8B-B14F-4D97-AF65-F5344CB8AC3E}">
        <p14:creationId xmlns:p14="http://schemas.microsoft.com/office/powerpoint/2010/main" val="2063226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Arial" panose="020B0604020202020204" pitchFamily="34" charset="0"/>
                <a:cs typeface="Arial" panose="020B0604020202020204" pitchFamily="34" charset="0"/>
              </a:rPr>
              <a:t>ASK YOURSELF!</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Big Data Streaming I</a:t>
            </a:r>
          </a:p>
        </p:txBody>
      </p:sp>
      <p:sp>
        <p:nvSpPr>
          <p:cNvPr id="3" name="Content Placeholder 2"/>
          <p:cNvSpPr>
            <a:spLocks noGrp="1"/>
          </p:cNvSpPr>
          <p:nvPr>
            <p:ph idx="1"/>
          </p:nvPr>
        </p:nvSpPr>
        <p:spPr>
          <a:xfrm>
            <a:off x="228600" y="1600200"/>
            <a:ext cx="8686800" cy="4525963"/>
          </a:xfrm>
        </p:spPr>
        <p:txBody>
          <a:bodyPr>
            <a:noAutofit/>
          </a:bodyPr>
          <a:lstStyle/>
          <a:p>
            <a:r>
              <a:rPr lang="en-US" sz="1800" b="1" dirty="0">
                <a:latin typeface="Arial" panose="020B0604020202020204" pitchFamily="34" charset="0"/>
                <a:cs typeface="Arial" panose="020B0604020202020204" pitchFamily="34" charset="0"/>
              </a:rPr>
              <a:t>Does my organization have clear data governance policies in place for streaming data?</a:t>
            </a:r>
          </a:p>
          <a:p>
            <a:pPr lvl="1"/>
            <a:r>
              <a:rPr lang="en-US" sz="1800" b="1" dirty="0">
                <a:solidFill>
                  <a:srgbClr val="FF0000"/>
                </a:solidFill>
                <a:latin typeface="Arial" panose="020B0604020202020204" pitchFamily="34" charset="0"/>
                <a:cs typeface="Arial" panose="020B0604020202020204" pitchFamily="34" charset="0"/>
              </a:rPr>
              <a:t> Policy, Process, Practice</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What skills are needed, do we have them, and how are they organized?</a:t>
            </a:r>
          </a:p>
          <a:p>
            <a:pPr lvl="1"/>
            <a:r>
              <a:rPr lang="en-US" sz="1800" b="1" dirty="0">
                <a:solidFill>
                  <a:srgbClr val="FF0000"/>
                </a:solidFill>
                <a:latin typeface="Arial" panose="020B0604020202020204" pitchFamily="34" charset="0"/>
                <a:cs typeface="Arial" panose="020B0604020202020204" pitchFamily="34" charset="0"/>
              </a:rPr>
              <a:t> Not only technical</a:t>
            </a:r>
          </a:p>
          <a:p>
            <a:pPr lvl="1"/>
            <a:r>
              <a:rPr lang="en-US" sz="1800" b="1" dirty="0">
                <a:solidFill>
                  <a:srgbClr val="FF0000"/>
                </a:solidFill>
                <a:latin typeface="Arial" panose="020B0604020202020204" pitchFamily="34" charset="0"/>
                <a:cs typeface="Arial" panose="020B0604020202020204" pitchFamily="34" charset="0"/>
              </a:rPr>
              <a:t>Understand that this will involve synchronization of multiple datasets.</a:t>
            </a: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Do I have critical applications that are real time, or near real time?</a:t>
            </a:r>
          </a:p>
          <a:p>
            <a:pPr lvl="1"/>
            <a:r>
              <a:rPr lang="en-US" sz="1800" b="1" dirty="0">
                <a:solidFill>
                  <a:srgbClr val="FF0000"/>
                </a:solidFill>
                <a:latin typeface="Arial" panose="020B0604020202020204" pitchFamily="34" charset="0"/>
                <a:cs typeface="Arial" panose="020B0604020202020204" pitchFamily="34" charset="0"/>
              </a:rPr>
              <a:t> If not, why would I do this?</a:t>
            </a:r>
          </a:p>
          <a:p>
            <a:r>
              <a:rPr lang="en-US" sz="1800" b="1" dirty="0">
                <a:latin typeface="Arial" panose="020B0604020202020204" pitchFamily="34" charset="0"/>
                <a:cs typeface="Arial" panose="020B0604020202020204" pitchFamily="34" charset="0"/>
              </a:rPr>
              <a:t>How will my network support streaming applications?  Perhaps micro batch instead?</a:t>
            </a:r>
          </a:p>
          <a:p>
            <a:pPr lvl="1"/>
            <a:r>
              <a:rPr lang="en-US" sz="1800" b="1" dirty="0">
                <a:solidFill>
                  <a:srgbClr val="FF0000"/>
                </a:solidFill>
                <a:latin typeface="Arial" panose="020B0604020202020204" pitchFamily="34" charset="0"/>
                <a:cs typeface="Arial" panose="020B0604020202020204" pitchFamily="34" charset="0"/>
              </a:rPr>
              <a:t>Operations of a stream based application creates timing, quality, and system design issues that have to be nailed.  </a:t>
            </a:r>
          </a:p>
          <a:p>
            <a:r>
              <a:rPr lang="en-US" sz="1800" b="1" dirty="0">
                <a:latin typeface="Arial" panose="020B0604020202020204" pitchFamily="34" charset="0"/>
                <a:cs typeface="Arial" panose="020B0604020202020204" pitchFamily="34" charset="0"/>
              </a:rPr>
              <a:t>Can we answer the meta questions for any project?</a:t>
            </a:r>
          </a:p>
          <a:p>
            <a:pPr lvl="1"/>
            <a:r>
              <a:rPr lang="en-US" sz="1800" b="1" dirty="0">
                <a:solidFill>
                  <a:srgbClr val="FF0000"/>
                </a:solidFill>
                <a:latin typeface="Arial" panose="020B0604020202020204" pitchFamily="34" charset="0"/>
                <a:cs typeface="Arial" panose="020B0604020202020204" pitchFamily="34" charset="0"/>
              </a:rPr>
              <a:t>E.g. :  Should we create processes for: Cost/Benefit, Risk, Security, Privacy (does it cross borders), …</a:t>
            </a:r>
          </a:p>
        </p:txBody>
      </p:sp>
    </p:spTree>
    <p:extLst>
      <p:ext uri="{BB962C8B-B14F-4D97-AF65-F5344CB8AC3E}">
        <p14:creationId xmlns:p14="http://schemas.microsoft.com/office/powerpoint/2010/main" val="34603060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Thank You</a:t>
            </a:r>
          </a:p>
        </p:txBody>
      </p:sp>
      <p:sp>
        <p:nvSpPr>
          <p:cNvPr id="4" name="Footer Placeholder 3"/>
          <p:cNvSpPr>
            <a:spLocks noGrp="1"/>
          </p:cNvSpPr>
          <p:nvPr>
            <p:ph type="ftr" sz="quarter" idx="11"/>
          </p:nvPr>
        </p:nvSpPr>
        <p:spPr/>
        <p:txBody>
          <a:bodyPr/>
          <a:lstStyle/>
          <a:p>
            <a:r>
              <a:rPr lang="en-US"/>
              <a:t>DGB 5/2013</a:t>
            </a:r>
          </a:p>
        </p:txBody>
      </p:sp>
      <p:sp>
        <p:nvSpPr>
          <p:cNvPr id="5" name="Slide Number Placeholder 4"/>
          <p:cNvSpPr>
            <a:spLocks noGrp="1"/>
          </p:cNvSpPr>
          <p:nvPr>
            <p:ph type="sldNum" sz="quarter" idx="12"/>
          </p:nvPr>
        </p:nvSpPr>
        <p:spPr/>
        <p:txBody>
          <a:bodyPr/>
          <a:lstStyle/>
          <a:p>
            <a:fld id="{B94A0634-974A-46A7-B268-05D2A189DA49}" type="slidenum">
              <a:rPr lang="en-US" smtClean="0"/>
              <a:t>97</a:t>
            </a:fld>
            <a:endParaRPr lang="en-US"/>
          </a:p>
        </p:txBody>
      </p:sp>
      <p:sp>
        <p:nvSpPr>
          <p:cNvPr id="6" name="AutoShape 2" descr="Big Data Financing Activity in 2013"/>
          <p:cNvSpPr>
            <a:spLocks noChangeAspect="1" noChangeArrowheads="1"/>
          </p:cNvSpPr>
          <p:nvPr/>
        </p:nvSpPr>
        <p:spPr bwMode="auto">
          <a:xfrm>
            <a:off x="63500" y="-136525"/>
            <a:ext cx="4762500" cy="274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p:cNvPicPr>
            <a:picLocks noChangeAspect="1" noChangeArrowheads="1"/>
          </p:cNvPicPr>
          <p:nvPr/>
        </p:nvPicPr>
        <p:blipFill>
          <a:blip r:embed="rId2"/>
          <a:srcRect/>
          <a:stretch>
            <a:fillRect/>
          </a:stretch>
        </p:blipFill>
        <p:spPr bwMode="auto">
          <a:xfrm>
            <a:off x="990600" y="1235075"/>
            <a:ext cx="7162800" cy="4789278"/>
          </a:xfrm>
          <a:prstGeom prst="rect">
            <a:avLst/>
          </a:prstGeom>
          <a:noFill/>
          <a:ln w="9525">
            <a:noFill/>
            <a:miter lim="800000"/>
            <a:headEnd/>
            <a:tailEnd/>
          </a:ln>
        </p:spPr>
      </p:pic>
    </p:spTree>
    <p:extLst>
      <p:ext uri="{BB962C8B-B14F-4D97-AF65-F5344CB8AC3E}">
        <p14:creationId xmlns:p14="http://schemas.microsoft.com/office/powerpoint/2010/main" val="993845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utline for summer webinar 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utline for summer webinar v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134460</TotalTime>
  <Words>7022</Words>
  <Application>Microsoft Office PowerPoint</Application>
  <PresentationFormat>On-screen Show (4:3)</PresentationFormat>
  <Paragraphs>1101</Paragraphs>
  <Slides>97</Slides>
  <Notes>15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97</vt:i4>
      </vt:variant>
    </vt:vector>
  </HeadingPairs>
  <TitlesOfParts>
    <vt:vector size="109" baseType="lpstr">
      <vt:lpstr>Arial</vt:lpstr>
      <vt:lpstr>Calibri</vt:lpstr>
      <vt:lpstr>Calibri Light</vt:lpstr>
      <vt:lpstr>Century Gothic</vt:lpstr>
      <vt:lpstr>Times New Roman</vt:lpstr>
      <vt:lpstr>Verdana</vt:lpstr>
      <vt:lpstr>Wingdings</vt:lpstr>
      <vt:lpstr>Office Theme</vt:lpstr>
      <vt:lpstr>1_Outline for summer webinar v3</vt:lpstr>
      <vt:lpstr>2_Outline for summer webinar v3</vt:lpstr>
      <vt:lpstr>Content - No Photos</vt:lpstr>
      <vt:lpstr>Blanks</vt:lpstr>
      <vt:lpstr>PowerPoint Presentation</vt:lpstr>
      <vt:lpstr>Class 2 -  Outline</vt:lpstr>
      <vt:lpstr>Sources for Class: Module 2 - Scale</vt:lpstr>
      <vt:lpstr>Course Information</vt:lpstr>
      <vt:lpstr>Course Information</vt:lpstr>
      <vt:lpstr>Course Information</vt:lpstr>
      <vt:lpstr>Team Pictures Teams 1 – 4 Folks (A picture of you, and your name; Optional: Your Major, Home City)</vt:lpstr>
      <vt:lpstr>Term Paper Topics Spring 2018</vt:lpstr>
      <vt:lpstr>Term Paper Topics Spring 2018  (Fall 2018 on CANVAS)</vt:lpstr>
      <vt:lpstr>Project Grading</vt:lpstr>
      <vt:lpstr>Class Structure</vt:lpstr>
      <vt:lpstr>KDNuggets A Good List of Free Data Sources and  A Good Source for Interesting Data Science Information</vt:lpstr>
      <vt:lpstr>Course Topics</vt:lpstr>
      <vt:lpstr> What’s Different?  What! - Data</vt:lpstr>
      <vt:lpstr>Some Things That Make a Difference DATA</vt:lpstr>
      <vt:lpstr>PowerPoint Presentation</vt:lpstr>
      <vt:lpstr> What’s Different?  How! - Technology</vt:lpstr>
      <vt:lpstr>Some Things That Make a Difference Technology</vt:lpstr>
      <vt:lpstr>Map Reduce Patent</vt:lpstr>
      <vt:lpstr>Back to Basics Definition</vt:lpstr>
      <vt:lpstr>PowerPoint Presentation</vt:lpstr>
      <vt:lpstr>Some Things That Make a Difference</vt:lpstr>
      <vt:lpstr>Examples of Big Data - Text Search</vt:lpstr>
      <vt:lpstr>Examples of Big Data - Science Peach Genome</vt:lpstr>
      <vt:lpstr>PowerPoint Presentation</vt:lpstr>
      <vt:lpstr>https://grooverpr.files.wordpress.com/2013/08/group-of-people-walking-and-texting.jpg</vt:lpstr>
      <vt:lpstr>The Next “Crowd” Network connected Things and Devices </vt:lpstr>
      <vt:lpstr> The next “crowd” - Objects        Devices That Can Be Networked &amp; IP Addressable           How can we best exploit the billions of devices, many mobile, intelligent, and video enabled              as computing, sensing, and communications platforms?</vt:lpstr>
      <vt:lpstr>At the end of the day, Big Data is about taking advantage of scale rather than letting scale take advantage of you.</vt:lpstr>
      <vt:lpstr>Some Things That Make a Difference Applications</vt:lpstr>
      <vt:lpstr>PowerPoint Presentation</vt:lpstr>
      <vt:lpstr>Challenge: Getting More Value from Data Micro View 9,570,000,000,000,000,000,000 Bytes**  </vt:lpstr>
      <vt:lpstr>PowerPoint Presentation</vt:lpstr>
      <vt:lpstr>Big Data Applications Detecting Rare Events (e.g. Fraud/Security)</vt:lpstr>
      <vt:lpstr>PowerPoint Presentation</vt:lpstr>
      <vt:lpstr>PowerPoint Presentation</vt:lpstr>
      <vt:lpstr>PowerPoint Presentation</vt:lpstr>
      <vt:lpstr>PowerPoint Presentation</vt:lpstr>
      <vt:lpstr>PowerPoint Presentation</vt:lpstr>
      <vt:lpstr>PowerPoint Presentation</vt:lpstr>
      <vt:lpstr>Examples of Big Data Applications Prediction</vt:lpstr>
      <vt:lpstr>Examples of Big Data Applications Understanding &amp; Targeting Customers</vt:lpstr>
      <vt:lpstr>Examples of Big Data Applications High Frequency (Algorithmic) Finance</vt:lpstr>
      <vt:lpstr>Examples of Big Data Applications Fine Granularity</vt:lpstr>
      <vt:lpstr>Examples of Big Data Applications Relationships, Recommendations</vt:lpstr>
      <vt:lpstr>Examples of Big Data Applications Signal Strength</vt:lpstr>
      <vt:lpstr>Some Things That Make a Difference Technology</vt:lpstr>
      <vt:lpstr>DBMS Theorem</vt:lpstr>
      <vt:lpstr>DBMS Examples (Source:  Cassandra – The definitive guide, Eben Hewitt, O’Reilly, 2011)</vt:lpstr>
      <vt:lpstr>What Got Us Here:  Technology Startups/Open Source Landscape</vt:lpstr>
      <vt:lpstr>Is it Real?</vt:lpstr>
      <vt:lpstr>Investment in Big DataCompanies in the Big Data industry have received $4.9 billion in funding since 2008, with the bulk of financing in 2011 and 2012.</vt:lpstr>
      <vt:lpstr>A More Complete Picture</vt:lpstr>
      <vt:lpstr>Big Data in a Programmable World  </vt:lpstr>
      <vt:lpstr> Organizing for Innovation - Getting Started</vt:lpstr>
      <vt:lpstr> Diversity of Sources – Crowd</vt:lpstr>
      <vt:lpstr>Applications</vt:lpstr>
      <vt:lpstr>PowerPoint Presentation</vt:lpstr>
      <vt:lpstr> Sparse Targets &amp; Individual Precision</vt:lpstr>
      <vt:lpstr>Paths, Graphs, &amp; Relationships</vt:lpstr>
      <vt:lpstr> Diversity of Data Types - Variety</vt:lpstr>
      <vt:lpstr>Data in Flight</vt:lpstr>
      <vt:lpstr> Data Analysis</vt:lpstr>
      <vt:lpstr> Information Visualization “Human in the loop” </vt:lpstr>
      <vt:lpstr> Driving Technology</vt:lpstr>
      <vt:lpstr> Organizing for Innovation - Maturity</vt:lpstr>
      <vt:lpstr> Data Governance</vt:lpstr>
      <vt:lpstr>Big Data Governance (Soares, “Big Data Governance: An Emerging Imperative”  pp 4-6)</vt:lpstr>
      <vt:lpstr>Data Governance</vt:lpstr>
      <vt:lpstr>Data Governance Maturity</vt:lpstr>
      <vt:lpstr> Operations, Administration, &amp; Maintenance (OA&amp;M)</vt:lpstr>
      <vt:lpstr>  Meta Challenges</vt:lpstr>
      <vt:lpstr>Data Privacy</vt:lpstr>
      <vt:lpstr>Anonimyzation</vt:lpstr>
      <vt:lpstr>Data Security</vt:lpstr>
      <vt:lpstr>Data Quality and Integrity</vt:lpstr>
      <vt:lpstr>Big Data Quality</vt:lpstr>
      <vt:lpstr>Some Commercial Big Data Platforms (Soares)</vt:lpstr>
      <vt:lpstr>IBM Platform (Soares)</vt:lpstr>
      <vt:lpstr>Oracle big data platform (Soares)</vt:lpstr>
      <vt:lpstr>SAP big data platform (Soares)</vt:lpstr>
      <vt:lpstr>Lessons from Experience</vt:lpstr>
      <vt:lpstr>PowerPoint Presentation</vt:lpstr>
      <vt:lpstr>Some Lessons Learned Strategy </vt:lpstr>
      <vt:lpstr>Some Lessons Learned Ecosystem</vt:lpstr>
      <vt:lpstr>ASK YOURSELF! Before you jump</vt:lpstr>
      <vt:lpstr>ASK YOURSELF! Big Data Starter Kit  (Prior to projects)</vt:lpstr>
      <vt:lpstr>ASK YOURSELF! Big Data Starter Kit  (Prior to projects)</vt:lpstr>
      <vt:lpstr>ASK YOURSELF! Big Data Project I (Prior to approval of project)</vt:lpstr>
      <vt:lpstr>ASK YOURSELF! Big Data Project I (Prior to approval of project)</vt:lpstr>
      <vt:lpstr>ASK YOURSELF! Big Data Project II (After you have decided to do the project)</vt:lpstr>
      <vt:lpstr>ASK YOURSELF! Big Data Project II (After you have decided to do the project)</vt:lpstr>
      <vt:lpstr>ASK YOURSELF! Big Data Organization I</vt:lpstr>
      <vt:lpstr>ASK YOURSELF! Big Data Organization I</vt:lpstr>
      <vt:lpstr>ASK YOURSELF! Big Data Streaming I</vt:lpstr>
      <vt:lpstr>ASK YOURSELF! Big Data Streaming 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Belanger</dc:creator>
  <cp:lastModifiedBy>David Belanger</cp:lastModifiedBy>
  <cp:revision>322</cp:revision>
  <cp:lastPrinted>2019-01-28T18:35:12Z</cp:lastPrinted>
  <dcterms:created xsi:type="dcterms:W3CDTF">2012-10-02T15:05:39Z</dcterms:created>
  <dcterms:modified xsi:type="dcterms:W3CDTF">2019-01-30T20:00:19Z</dcterms:modified>
</cp:coreProperties>
</file>